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Eriksson" initials="ME" lastIdx="1" clrIdx="0">
    <p:extLst>
      <p:ext uri="{19B8F6BF-5375-455C-9EA6-DF929625EA0E}">
        <p15:presenceInfo xmlns:p15="http://schemas.microsoft.com/office/powerpoint/2012/main" userId="S-1-5-21-1004336348-1177238915-682003330-75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1T17:24:50.462" idx="1">
    <p:pos x="10" y="10"/>
    <p:text>Varför bara patienter utan flimmer. Hör den texten kansek till antitrombotisk behandling?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227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10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15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07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61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01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37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75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97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36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96A2-E481-4988-AF4C-6AA5266E00DD}" type="datetimeFigureOut">
              <a:rPr lang="sv-SE" smtClean="0"/>
              <a:t>2017-02-09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250D-139B-4684-898E-1EFD05DA04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3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/>
          <p:cNvGrpSpPr/>
          <p:nvPr/>
        </p:nvGrpSpPr>
        <p:grpSpPr>
          <a:xfrm>
            <a:off x="2117558" y="826382"/>
            <a:ext cx="6464968" cy="4002077"/>
            <a:chOff x="2117558" y="826382"/>
            <a:chExt cx="6464968" cy="4002077"/>
          </a:xfrm>
        </p:grpSpPr>
        <p:grpSp>
          <p:nvGrpSpPr>
            <p:cNvPr id="15" name="Grupp 14"/>
            <p:cNvGrpSpPr/>
            <p:nvPr/>
          </p:nvGrpSpPr>
          <p:grpSpPr>
            <a:xfrm>
              <a:off x="2189159" y="1288047"/>
              <a:ext cx="6241261" cy="3540412"/>
              <a:chOff x="2309475" y="317500"/>
              <a:chExt cx="6241261" cy="3540412"/>
            </a:xfrm>
          </p:grpSpPr>
          <p:sp>
            <p:nvSpPr>
              <p:cNvPr id="13" name="textruta 12"/>
              <p:cNvSpPr txBox="1"/>
              <p:nvPr/>
            </p:nvSpPr>
            <p:spPr>
              <a:xfrm>
                <a:off x="2389979" y="3396247"/>
                <a:ext cx="6160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Figure</a:t>
                </a:r>
                <a:r>
                  <a:rPr lang="sv-SE" sz="1200" b="1" dirty="0" smtClean="0"/>
                  <a:t> 7. </a:t>
                </a:r>
                <a:r>
                  <a:rPr lang="sv-SE" sz="1200" dirty="0" err="1" smtClean="0"/>
                  <a:t>Cumulative</a:t>
                </a:r>
                <a:r>
                  <a:rPr lang="sv-SE" sz="1200" dirty="0" smtClean="0"/>
                  <a:t> n</a:t>
                </a:r>
                <a:r>
                  <a:rPr lang="en-US" sz="1200" dirty="0" smtClean="0"/>
                  <a:t>umber</a:t>
                </a:r>
                <a:r>
                  <a:rPr lang="sv-SE" sz="1200" dirty="0" smtClean="0"/>
                  <a:t> </a:t>
                </a:r>
                <a:r>
                  <a:rPr lang="sv-SE" sz="1200" dirty="0" err="1" smtClean="0"/>
                  <a:t>of</a:t>
                </a:r>
                <a:r>
                  <a:rPr lang="sv-SE" sz="1200" dirty="0" smtClean="0"/>
                  <a:t> stroke events </a:t>
                </a:r>
                <a:r>
                  <a:rPr lang="sv-SE" sz="1200" dirty="0" err="1" smtClean="0"/>
                  <a:t>registered</a:t>
                </a:r>
                <a:r>
                  <a:rPr lang="sv-SE" sz="1200" dirty="0" smtClean="0"/>
                  <a:t> </a:t>
                </a:r>
                <a:r>
                  <a:rPr lang="sv-SE" sz="1200" dirty="0" smtClean="0"/>
                  <a:t>in Riksstroke from 1994 to 2015. </a:t>
                </a:r>
                <a:r>
                  <a:rPr lang="sv-SE" sz="1200" dirty="0" err="1" smtClean="0"/>
                  <a:t>Separate</a:t>
                </a:r>
                <a:r>
                  <a:rPr lang="sv-SE" sz="1200" dirty="0" smtClean="0"/>
                  <a:t> </a:t>
                </a:r>
                <a:r>
                  <a:rPr lang="sv-SE" sz="1200" dirty="0" err="1" smtClean="0"/>
                  <a:t>lines</a:t>
                </a:r>
                <a:r>
                  <a:rPr lang="sv-SE" sz="1200" dirty="0" smtClean="0"/>
                  <a:t> for </a:t>
                </a:r>
                <a:r>
                  <a:rPr lang="sv-SE" sz="1200" dirty="0" err="1" smtClean="0"/>
                  <a:t>first-time</a:t>
                </a:r>
                <a:r>
                  <a:rPr lang="sv-SE" sz="1200" dirty="0" smtClean="0"/>
                  <a:t> events and </a:t>
                </a:r>
                <a:r>
                  <a:rPr lang="sv-SE" sz="1200" dirty="0" err="1" smtClean="0"/>
                  <a:t>recurrent</a:t>
                </a:r>
                <a:r>
                  <a:rPr lang="sv-SE" sz="1200" dirty="0" smtClean="0"/>
                  <a:t> stroke events</a:t>
                </a:r>
                <a:endParaRPr lang="sv-SE" sz="1200" dirty="0"/>
              </a:p>
            </p:txBody>
          </p:sp>
          <p:pic>
            <p:nvPicPr>
              <p:cNvPr id="14" name="Bildobjekt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09475" y="317500"/>
                <a:ext cx="6145301" cy="3078747"/>
              </a:xfrm>
              <a:prstGeom prst="rect">
                <a:avLst/>
              </a:prstGeom>
            </p:spPr>
          </p:pic>
        </p:grpSp>
        <p:sp>
          <p:nvSpPr>
            <p:cNvPr id="16" name="textruta 15"/>
            <p:cNvSpPr txBox="1"/>
            <p:nvPr/>
          </p:nvSpPr>
          <p:spPr>
            <a:xfrm>
              <a:off x="2117558" y="826382"/>
              <a:ext cx="6464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err="1" smtClean="0"/>
                <a:t>Number</a:t>
              </a:r>
              <a:r>
                <a:rPr lang="sv-SE" sz="1600" b="1" dirty="0" smtClean="0"/>
                <a:t> </a:t>
              </a:r>
              <a:r>
                <a:rPr lang="sv-SE" sz="1600" b="1" dirty="0" err="1" smtClean="0"/>
                <a:t>of</a:t>
              </a:r>
              <a:r>
                <a:rPr lang="sv-SE" sz="1600" b="1" dirty="0" smtClean="0"/>
                <a:t> stroke events in Riksstroke 1994-2015</a:t>
              </a:r>
              <a:endParaRPr lang="sv-S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84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0" y="379966"/>
            <a:ext cx="4070915" cy="55457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208420" y="72189"/>
            <a:ext cx="4074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Door-to-</a:t>
            </a:r>
            <a:r>
              <a:rPr lang="sv-SE" sz="1400" b="1" dirty="0" err="1" smtClean="0"/>
              <a:t>needle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times</a:t>
            </a:r>
            <a:endParaRPr lang="sv-SE" sz="14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3334866" y="5925716"/>
            <a:ext cx="413886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700" dirty="0" smtClean="0"/>
              <a:t>*Mölndal and Östra </a:t>
            </a:r>
            <a:r>
              <a:rPr lang="sv-SE" sz="700" dirty="0" err="1" smtClean="0"/>
              <a:t>are</a:t>
            </a:r>
            <a:r>
              <a:rPr lang="sv-SE" sz="700" dirty="0" smtClean="0"/>
              <a:t> </a:t>
            </a:r>
            <a:r>
              <a:rPr lang="sv-SE" sz="700" dirty="0" err="1" smtClean="0"/>
              <a:t>included</a:t>
            </a:r>
            <a:r>
              <a:rPr lang="sv-SE" sz="700" dirty="0" smtClean="0"/>
              <a:t> in Sahlgrenska</a:t>
            </a:r>
          </a:p>
          <a:p>
            <a:pPr>
              <a:spcAft>
                <a:spcPts val="600"/>
              </a:spcAft>
            </a:pPr>
            <a:r>
              <a:rPr lang="sv-SE" sz="1000" b="1" dirty="0" err="1" smtClean="0"/>
              <a:t>Figure</a:t>
            </a:r>
            <a:r>
              <a:rPr lang="sv-SE" sz="1000" b="1" dirty="0" smtClean="0"/>
              <a:t> 26. </a:t>
            </a:r>
            <a:r>
              <a:rPr lang="sv-SE" sz="1000" dirty="0" err="1" smtClean="0"/>
              <a:t>Time</a:t>
            </a:r>
            <a:r>
              <a:rPr lang="sv-SE" sz="1000" dirty="0" smtClean="0"/>
              <a:t> from hospital </a:t>
            </a:r>
            <a:r>
              <a:rPr lang="sv-SE" sz="1000" dirty="0" err="1" smtClean="0"/>
              <a:t>arrival</a:t>
            </a:r>
            <a:r>
              <a:rPr lang="sv-SE" sz="1000" dirty="0" smtClean="0"/>
              <a:t> to start </a:t>
            </a:r>
            <a:r>
              <a:rPr lang="sv-SE" sz="1000" dirty="0" err="1" smtClean="0"/>
              <a:t>of</a:t>
            </a:r>
            <a:r>
              <a:rPr lang="sv-SE" sz="1000" dirty="0" smtClean="0"/>
              <a:t> </a:t>
            </a:r>
            <a:r>
              <a:rPr lang="sv-SE" sz="1000" dirty="0" err="1" smtClean="0"/>
              <a:t>thrombolysis</a:t>
            </a:r>
            <a:r>
              <a:rPr lang="sv-SE" sz="1000" dirty="0" smtClean="0"/>
              <a:t> (door-to-</a:t>
            </a:r>
            <a:r>
              <a:rPr lang="sv-SE" sz="1000" dirty="0" err="1" smtClean="0"/>
              <a:t>needle</a:t>
            </a:r>
            <a:r>
              <a:rPr lang="sv-SE" sz="1000" dirty="0" smtClean="0"/>
              <a:t> </a:t>
            </a:r>
            <a:r>
              <a:rPr lang="sv-SE" sz="1000" dirty="0" err="1" smtClean="0"/>
              <a:t>times</a:t>
            </a:r>
            <a:r>
              <a:rPr lang="sv-SE" sz="1000" dirty="0" smtClean="0"/>
              <a:t>). Per hospital, 2015. </a:t>
            </a:r>
            <a:r>
              <a:rPr lang="sv-SE" sz="1000" dirty="0"/>
              <a:t>Hospitals </a:t>
            </a:r>
            <a:r>
              <a:rPr lang="sv-SE" sz="1000" dirty="0" err="1"/>
              <a:t>with</a:t>
            </a:r>
            <a:r>
              <a:rPr lang="sv-SE" sz="1000" dirty="0"/>
              <a:t> a </a:t>
            </a:r>
            <a:r>
              <a:rPr lang="sv-SE" sz="1000" dirty="0" err="1"/>
              <a:t>coverage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less </a:t>
            </a:r>
            <a:r>
              <a:rPr lang="sv-SE" sz="1000" dirty="0" err="1"/>
              <a:t>than</a:t>
            </a:r>
            <a:r>
              <a:rPr lang="sv-SE" sz="1000" dirty="0"/>
              <a:t> 75 % (and </a:t>
            </a:r>
            <a:r>
              <a:rPr lang="sv-SE" sz="1000" dirty="0" err="1"/>
              <a:t>therefore</a:t>
            </a:r>
            <a:r>
              <a:rPr lang="sv-SE" sz="1000" dirty="0"/>
              <a:t> </a:t>
            </a:r>
            <a:r>
              <a:rPr lang="sv-SE" sz="1000" dirty="0" err="1" smtClean="0"/>
              <a:t>uncertain</a:t>
            </a:r>
            <a:r>
              <a:rPr lang="sv-SE" sz="1000" dirty="0" smtClean="0"/>
              <a:t> </a:t>
            </a:r>
            <a:r>
              <a:rPr lang="sv-SE" sz="1000" dirty="0"/>
              <a:t>data) </a:t>
            </a:r>
            <a:r>
              <a:rPr lang="sv-SE" sz="1000" dirty="0" err="1"/>
              <a:t>are</a:t>
            </a:r>
            <a:r>
              <a:rPr lang="sv-SE" sz="1000" dirty="0"/>
              <a:t> </a:t>
            </a:r>
            <a:r>
              <a:rPr lang="sv-SE" sz="1000" dirty="0" err="1"/>
              <a:t>marked</a:t>
            </a:r>
            <a:r>
              <a:rPr lang="sv-SE" sz="1000" dirty="0"/>
              <a:t> </a:t>
            </a:r>
            <a:r>
              <a:rPr lang="sv-SE" sz="1000" dirty="0" err="1"/>
              <a:t>with</a:t>
            </a:r>
            <a:r>
              <a:rPr lang="sv-SE" sz="1000" dirty="0"/>
              <a:t> # and </a:t>
            </a:r>
            <a:r>
              <a:rPr lang="sv-SE" sz="1000" dirty="0" err="1" smtClean="0"/>
              <a:t>shaded</a:t>
            </a:r>
            <a:r>
              <a:rPr lang="sv-SE" sz="1000" dirty="0" smtClean="0"/>
              <a:t> bars</a:t>
            </a:r>
            <a:endParaRPr lang="sv-SE" sz="1000" dirty="0"/>
          </a:p>
          <a:p>
            <a:endParaRPr lang="sv-SE" sz="1050" b="1" dirty="0"/>
          </a:p>
        </p:txBody>
      </p:sp>
    </p:spTree>
    <p:extLst>
      <p:ext uri="{BB962C8B-B14F-4D97-AF65-F5344CB8AC3E}">
        <p14:creationId xmlns:p14="http://schemas.microsoft.com/office/powerpoint/2010/main" val="24932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3296653" y="96253"/>
            <a:ext cx="4475747" cy="6940860"/>
            <a:chOff x="3296653" y="96253"/>
            <a:chExt cx="4475747" cy="6940860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4988" y="447615"/>
              <a:ext cx="4060351" cy="5568722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3360821" y="96253"/>
              <a:ext cx="4203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err="1" smtClean="0"/>
                <a:t>Antiplatelete</a:t>
              </a:r>
              <a:r>
                <a:rPr lang="sv-SE" sz="1200" b="1" dirty="0" smtClean="0"/>
                <a:t> </a:t>
              </a:r>
              <a:r>
                <a:rPr lang="sv-SE" sz="1200" b="1" dirty="0" err="1" smtClean="0"/>
                <a:t>treatment</a:t>
              </a:r>
              <a:r>
                <a:rPr lang="sv-SE" sz="1200" b="1" dirty="0" smtClean="0"/>
                <a:t> at discharge</a:t>
              </a:r>
              <a:endParaRPr lang="sv-SE" sz="1200" b="1" dirty="0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3296653" y="6090700"/>
              <a:ext cx="4475747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b="1" dirty="0" err="1" smtClean="0"/>
                <a:t>Figure</a:t>
              </a:r>
              <a:r>
                <a:rPr lang="sv-SE" sz="900" b="1" dirty="0" smtClean="0"/>
                <a:t> 28. </a:t>
              </a:r>
              <a:r>
                <a:rPr lang="sv-SE" sz="900" dirty="0" smtClean="0"/>
                <a:t>Proportion (%) </a:t>
              </a:r>
              <a:r>
                <a:rPr lang="sv-SE" sz="900" dirty="0" err="1" smtClean="0"/>
                <a:t>of</a:t>
              </a:r>
              <a:r>
                <a:rPr lang="sv-SE" sz="900" dirty="0" smtClean="0"/>
                <a:t> patients </a:t>
              </a:r>
              <a:r>
                <a:rPr lang="sv-SE" sz="900" dirty="0" err="1" smtClean="0"/>
                <a:t>with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ischemic</a:t>
              </a:r>
              <a:r>
                <a:rPr lang="sv-SE" sz="900" dirty="0" smtClean="0"/>
                <a:t> stroke and no </a:t>
              </a:r>
              <a:r>
                <a:rPr lang="sv-SE" sz="900" dirty="0" err="1" smtClean="0"/>
                <a:t>atrial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fibrillation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who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were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prescribed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antiplatelete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drugs</a:t>
              </a:r>
              <a:r>
                <a:rPr lang="sv-SE" sz="900" dirty="0" smtClean="0"/>
                <a:t> at hospital discharge. Per hospital, 2015. </a:t>
              </a:r>
              <a:r>
                <a:rPr lang="sv-SE" sz="900" dirty="0"/>
                <a:t>The green </a:t>
              </a:r>
              <a:r>
                <a:rPr lang="sv-SE" sz="900" dirty="0" err="1"/>
                <a:t>line</a:t>
              </a:r>
              <a:r>
                <a:rPr lang="sv-SE" sz="900" dirty="0"/>
                <a:t> </a:t>
              </a:r>
              <a:r>
                <a:rPr lang="sv-SE" sz="900" dirty="0" err="1"/>
                <a:t>represents</a:t>
              </a:r>
              <a:r>
                <a:rPr lang="sv-SE" sz="900" dirty="0"/>
                <a:t> a </a:t>
              </a:r>
              <a:r>
                <a:rPr lang="sv-SE" sz="900" dirty="0" err="1"/>
                <a:t>high</a:t>
              </a:r>
              <a:r>
                <a:rPr lang="sv-SE" sz="900" dirty="0"/>
                <a:t> </a:t>
              </a:r>
              <a:r>
                <a:rPr lang="sv-SE" sz="900" dirty="0" err="1"/>
                <a:t>target</a:t>
              </a:r>
              <a:r>
                <a:rPr lang="sv-SE" sz="900" dirty="0"/>
                <a:t> </a:t>
              </a:r>
              <a:r>
                <a:rPr lang="sv-SE" sz="900" dirty="0" err="1"/>
                <a:t>level</a:t>
              </a:r>
              <a:r>
                <a:rPr lang="sv-SE" sz="900" dirty="0"/>
                <a:t> and the </a:t>
              </a:r>
              <a:r>
                <a:rPr lang="sv-SE" sz="900" dirty="0" err="1"/>
                <a:t>yellow</a:t>
              </a:r>
              <a:r>
                <a:rPr lang="sv-SE" sz="900" dirty="0"/>
                <a:t> a moderate </a:t>
              </a:r>
              <a:r>
                <a:rPr lang="sv-SE" sz="900" dirty="0" err="1"/>
                <a:t>target</a:t>
              </a:r>
              <a:r>
                <a:rPr lang="sv-SE" sz="900" dirty="0"/>
                <a:t> </a:t>
              </a:r>
              <a:r>
                <a:rPr lang="sv-SE" sz="900" dirty="0" err="1" smtClean="0"/>
                <a:t>level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of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care</a:t>
              </a:r>
              <a:r>
                <a:rPr lang="sv-SE" sz="900" dirty="0" smtClean="0"/>
                <a:t>.  </a:t>
              </a:r>
              <a:r>
                <a:rPr lang="sv-SE" sz="900" dirty="0"/>
                <a:t>Hospitals </a:t>
              </a:r>
              <a:r>
                <a:rPr lang="sv-SE" sz="900" dirty="0" err="1"/>
                <a:t>with</a:t>
              </a:r>
              <a:r>
                <a:rPr lang="sv-SE" sz="900" dirty="0"/>
                <a:t> a </a:t>
              </a:r>
              <a:r>
                <a:rPr lang="sv-SE" sz="900" dirty="0" err="1"/>
                <a:t>coverage</a:t>
              </a:r>
              <a:r>
                <a:rPr lang="sv-SE" sz="900" dirty="0"/>
                <a:t> </a:t>
              </a:r>
              <a:r>
                <a:rPr lang="sv-SE" sz="900" dirty="0" err="1"/>
                <a:t>of</a:t>
              </a:r>
              <a:r>
                <a:rPr lang="sv-SE" sz="900" dirty="0"/>
                <a:t> less </a:t>
              </a:r>
              <a:r>
                <a:rPr lang="sv-SE" sz="900" dirty="0" err="1"/>
                <a:t>than</a:t>
              </a:r>
              <a:r>
                <a:rPr lang="sv-SE" sz="900" dirty="0"/>
                <a:t> 75 % (and </a:t>
              </a:r>
              <a:r>
                <a:rPr lang="sv-SE" sz="900" dirty="0" err="1"/>
                <a:t>therefore</a:t>
              </a:r>
              <a:r>
                <a:rPr lang="sv-SE" sz="900" dirty="0"/>
                <a:t> </a:t>
              </a:r>
              <a:r>
                <a:rPr lang="sv-SE" sz="900" dirty="0" err="1" smtClean="0"/>
                <a:t>uncertain</a:t>
              </a:r>
              <a:r>
                <a:rPr lang="sv-SE" sz="900" dirty="0" smtClean="0"/>
                <a:t> </a:t>
              </a:r>
              <a:r>
                <a:rPr lang="sv-SE" sz="900" dirty="0"/>
                <a:t>data) </a:t>
              </a:r>
              <a:r>
                <a:rPr lang="sv-SE" sz="900" dirty="0" err="1"/>
                <a:t>are</a:t>
              </a:r>
              <a:r>
                <a:rPr lang="sv-SE" sz="900" dirty="0"/>
                <a:t> </a:t>
              </a:r>
              <a:r>
                <a:rPr lang="sv-SE" sz="900" dirty="0" err="1"/>
                <a:t>marked</a:t>
              </a:r>
              <a:r>
                <a:rPr lang="sv-SE" sz="900" dirty="0"/>
                <a:t> </a:t>
              </a:r>
              <a:r>
                <a:rPr lang="sv-SE" sz="900" dirty="0" err="1"/>
                <a:t>with</a:t>
              </a:r>
              <a:r>
                <a:rPr lang="sv-SE" sz="900" dirty="0"/>
                <a:t> # and </a:t>
              </a:r>
              <a:r>
                <a:rPr lang="sv-SE" sz="900" dirty="0" err="1" smtClean="0"/>
                <a:t>shaded</a:t>
              </a:r>
              <a:r>
                <a:rPr lang="sv-SE" sz="900" dirty="0" smtClean="0"/>
                <a:t> bars</a:t>
              </a:r>
              <a:endParaRPr lang="sv-SE" sz="900" dirty="0"/>
            </a:p>
            <a:p>
              <a:endParaRPr lang="sv-SE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601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2687053" y="986589"/>
            <a:ext cx="6168189" cy="4079016"/>
            <a:chOff x="2687053" y="986589"/>
            <a:chExt cx="6168189" cy="4079016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7053" y="1365209"/>
              <a:ext cx="6120914" cy="3084843"/>
            </a:xfrm>
            <a:prstGeom prst="rect">
              <a:avLst/>
            </a:prstGeom>
          </p:spPr>
        </p:pic>
        <p:sp>
          <p:nvSpPr>
            <p:cNvPr id="4" name="textruta 3"/>
            <p:cNvSpPr txBox="1"/>
            <p:nvPr/>
          </p:nvSpPr>
          <p:spPr>
            <a:xfrm>
              <a:off x="2687053" y="986589"/>
              <a:ext cx="61681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err="1" smtClean="0"/>
                <a:t>Anticouagulant</a:t>
              </a:r>
              <a:r>
                <a:rPr lang="sv-SE" sz="1200" b="1" dirty="0" smtClean="0"/>
                <a:t> </a:t>
              </a:r>
              <a:r>
                <a:rPr lang="sv-SE" sz="1200" b="1" dirty="0" err="1" smtClean="0"/>
                <a:t>treatment</a:t>
              </a:r>
              <a:r>
                <a:rPr lang="sv-SE" sz="1200" b="1" dirty="0" smtClean="0"/>
                <a:t> at discharge</a:t>
              </a:r>
              <a:endParaRPr lang="sv-SE" sz="1200" b="1" dirty="0"/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2791752" y="4450052"/>
              <a:ext cx="59115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800" b="1" dirty="0" smtClean="0"/>
                <a:t>*</a:t>
              </a:r>
              <a:r>
                <a:rPr lang="sv-SE" sz="800" dirty="0" smtClean="0"/>
                <a:t>The </a:t>
              </a:r>
              <a:r>
                <a:rPr lang="sv-SE" sz="800" dirty="0" err="1" smtClean="0"/>
                <a:t>question</a:t>
              </a:r>
              <a:r>
                <a:rPr lang="sv-SE" sz="800" dirty="0" smtClean="0"/>
                <a:t> in the form </a:t>
              </a:r>
              <a:r>
                <a:rPr lang="sv-SE" sz="800" dirty="0" err="1" smtClean="0"/>
                <a:t>slightly</a:t>
              </a:r>
              <a:r>
                <a:rPr lang="sv-SE" sz="800" dirty="0" smtClean="0"/>
                <a:t> </a:t>
              </a:r>
              <a:r>
                <a:rPr lang="sv-SE" sz="800" dirty="0" err="1" smtClean="0"/>
                <a:t>changed</a:t>
              </a:r>
              <a:r>
                <a:rPr lang="sv-SE" sz="800" dirty="0" smtClean="0"/>
                <a:t> </a:t>
              </a:r>
              <a:r>
                <a:rPr lang="sv-SE" sz="800" dirty="0" err="1" smtClean="0"/>
                <a:t>which</a:t>
              </a:r>
              <a:r>
                <a:rPr lang="sv-SE" sz="800" dirty="0" smtClean="0"/>
                <a:t> </a:t>
              </a:r>
              <a:r>
                <a:rPr lang="sv-SE" sz="800" dirty="0" err="1" smtClean="0"/>
                <a:t>could</a:t>
              </a:r>
              <a:r>
                <a:rPr lang="sv-SE" sz="800" dirty="0" smtClean="0"/>
                <a:t> </a:t>
              </a:r>
              <a:r>
                <a:rPr lang="sv-SE" sz="800" dirty="0" err="1" smtClean="0"/>
                <a:t>effect</a:t>
              </a:r>
              <a:r>
                <a:rPr lang="sv-SE" sz="800" dirty="0" smtClean="0"/>
                <a:t> </a:t>
              </a:r>
              <a:r>
                <a:rPr lang="sv-SE" sz="800" dirty="0" err="1" smtClean="0"/>
                <a:t>comparisons</a:t>
              </a:r>
              <a:r>
                <a:rPr lang="sv-SE" sz="800" dirty="0" smtClean="0"/>
                <a:t> over </a:t>
              </a:r>
              <a:r>
                <a:rPr lang="sv-SE" sz="800" dirty="0" err="1" smtClean="0"/>
                <a:t>time</a:t>
              </a:r>
              <a:r>
                <a:rPr lang="sv-SE" sz="800" dirty="0" smtClean="0"/>
                <a:t>. </a:t>
              </a:r>
              <a:endParaRPr lang="sv-SE" sz="1200" b="1" dirty="0" smtClean="0"/>
            </a:p>
            <a:p>
              <a:pPr>
                <a:spcBef>
                  <a:spcPts val="600"/>
                </a:spcBef>
              </a:pPr>
              <a:r>
                <a:rPr lang="sv-SE" sz="1050" b="1" dirty="0" err="1" smtClean="0"/>
                <a:t>Figure</a:t>
              </a:r>
              <a:r>
                <a:rPr lang="sv-SE" sz="1050" b="1" dirty="0" smtClean="0"/>
                <a:t> 29. </a:t>
              </a:r>
              <a:r>
                <a:rPr lang="sv-SE" sz="1050" dirty="0" smtClean="0"/>
                <a:t>Proportion (%) </a:t>
              </a:r>
              <a:r>
                <a:rPr lang="sv-SE" sz="1050" dirty="0" err="1" smtClean="0"/>
                <a:t>of</a:t>
              </a:r>
              <a:r>
                <a:rPr lang="sv-SE" sz="1050" dirty="0" smtClean="0"/>
                <a:t> patients </a:t>
              </a:r>
              <a:r>
                <a:rPr lang="sv-SE" sz="1050" dirty="0" err="1" smtClean="0"/>
                <a:t>with</a:t>
              </a:r>
              <a:r>
                <a:rPr lang="sv-SE" sz="1050" dirty="0" smtClean="0"/>
                <a:t> </a:t>
              </a:r>
              <a:r>
                <a:rPr lang="sv-SE" sz="1050" dirty="0" err="1" smtClean="0"/>
                <a:t>ischemic</a:t>
              </a:r>
              <a:r>
                <a:rPr lang="sv-SE" sz="1050" dirty="0" smtClean="0"/>
                <a:t> stroke and </a:t>
              </a:r>
              <a:r>
                <a:rPr lang="sv-SE" sz="1050" dirty="0" err="1" smtClean="0"/>
                <a:t>atrial</a:t>
              </a:r>
              <a:r>
                <a:rPr lang="sv-SE" sz="1050" dirty="0" smtClean="0"/>
                <a:t> </a:t>
              </a:r>
              <a:r>
                <a:rPr lang="sv-SE" sz="1050" dirty="0" err="1" smtClean="0"/>
                <a:t>fibrillation</a:t>
              </a:r>
              <a:r>
                <a:rPr lang="sv-SE" sz="1050" dirty="0" smtClean="0"/>
                <a:t> </a:t>
              </a:r>
              <a:r>
                <a:rPr lang="sv-SE" sz="1050" dirty="0" err="1" smtClean="0"/>
                <a:t>who</a:t>
              </a:r>
              <a:r>
                <a:rPr lang="sv-SE" sz="1050" dirty="0" smtClean="0"/>
                <a:t> </a:t>
              </a:r>
              <a:r>
                <a:rPr lang="sv-SE" sz="1050" dirty="0" err="1" smtClean="0"/>
                <a:t>were</a:t>
              </a:r>
              <a:r>
                <a:rPr lang="sv-SE" sz="1050" dirty="0" smtClean="0"/>
                <a:t> </a:t>
              </a:r>
              <a:r>
                <a:rPr lang="sv-SE" sz="1050" dirty="0" err="1" smtClean="0"/>
                <a:t>prescribed</a:t>
              </a:r>
              <a:r>
                <a:rPr lang="sv-SE" sz="1050" dirty="0" smtClean="0"/>
                <a:t> </a:t>
              </a:r>
              <a:r>
                <a:rPr lang="sv-SE" sz="1050" dirty="0" err="1" smtClean="0"/>
                <a:t>anticoagulant</a:t>
              </a:r>
              <a:r>
                <a:rPr lang="sv-SE" sz="1050" dirty="0" smtClean="0"/>
                <a:t> </a:t>
              </a:r>
              <a:r>
                <a:rPr lang="sv-SE" sz="1050" dirty="0" err="1" smtClean="0"/>
                <a:t>treatment</a:t>
              </a:r>
              <a:r>
                <a:rPr lang="sv-SE" sz="1050" dirty="0" smtClean="0"/>
                <a:t> at discharge. 2001-2015</a:t>
              </a:r>
              <a:endParaRPr lang="sv-SE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5664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2209375" y="657726"/>
            <a:ext cx="6533572" cy="5895832"/>
            <a:chOff x="2209375" y="657726"/>
            <a:chExt cx="6533572" cy="5895832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375" y="1078309"/>
              <a:ext cx="6120914" cy="4621169"/>
            </a:xfrm>
            <a:prstGeom prst="rect">
              <a:avLst/>
            </a:prstGeom>
          </p:spPr>
        </p:pic>
        <p:sp>
          <p:nvSpPr>
            <p:cNvPr id="7" name="textruta 6"/>
            <p:cNvSpPr txBox="1"/>
            <p:nvPr/>
          </p:nvSpPr>
          <p:spPr>
            <a:xfrm>
              <a:off x="2209376" y="657726"/>
              <a:ext cx="52502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err="1"/>
                <a:t>Anticoagulant</a:t>
              </a:r>
              <a:r>
                <a:rPr lang="sv-SE" sz="1200" b="1" dirty="0"/>
                <a:t> </a:t>
              </a:r>
              <a:r>
                <a:rPr lang="sv-SE" sz="1200" b="1" dirty="0" err="1"/>
                <a:t>treatment</a:t>
              </a:r>
              <a:r>
                <a:rPr lang="sv-SE" sz="1200" b="1" dirty="0"/>
                <a:t> at discharge</a:t>
              </a:r>
            </a:p>
            <a:p>
              <a:endParaRPr lang="sv-SE" dirty="0"/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2326105" y="5699478"/>
              <a:ext cx="6416842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50" b="1" dirty="0" err="1"/>
                <a:t>Figure</a:t>
              </a:r>
              <a:r>
                <a:rPr lang="sv-SE" sz="1050" b="1" dirty="0"/>
                <a:t> 30. </a:t>
              </a:r>
              <a:r>
                <a:rPr lang="sv-SE" sz="1050" dirty="0"/>
                <a:t>Proportion (%) </a:t>
              </a:r>
              <a:r>
                <a:rPr lang="sv-SE" sz="1050" dirty="0" err="1"/>
                <a:t>of</a:t>
              </a:r>
              <a:r>
                <a:rPr lang="sv-SE" sz="1050" dirty="0"/>
                <a:t> patients under the age </a:t>
              </a:r>
              <a:r>
                <a:rPr lang="sv-SE" sz="1050" dirty="0" err="1"/>
                <a:t>of</a:t>
              </a:r>
              <a:r>
                <a:rPr lang="sv-SE" sz="1050" dirty="0"/>
                <a:t> 80 </a:t>
              </a:r>
              <a:r>
                <a:rPr lang="sv-SE" sz="1050" dirty="0" err="1"/>
                <a:t>with</a:t>
              </a:r>
              <a:r>
                <a:rPr lang="sv-SE" sz="1050" dirty="0"/>
                <a:t> </a:t>
              </a:r>
              <a:r>
                <a:rPr lang="sv-SE" sz="1050" dirty="0" err="1"/>
                <a:t>ischemic</a:t>
              </a:r>
              <a:r>
                <a:rPr lang="sv-SE" sz="1050" dirty="0"/>
                <a:t> stroke and </a:t>
              </a:r>
              <a:r>
                <a:rPr lang="sv-SE" sz="1050" dirty="0" err="1"/>
                <a:t>atrial</a:t>
              </a:r>
              <a:r>
                <a:rPr lang="sv-SE" sz="1050" dirty="0"/>
                <a:t> </a:t>
              </a:r>
              <a:r>
                <a:rPr lang="sv-SE" sz="1050" dirty="0" err="1"/>
                <a:t>fibrillation</a:t>
              </a:r>
              <a:r>
                <a:rPr lang="sv-SE" sz="1050" dirty="0"/>
                <a:t> </a:t>
              </a:r>
              <a:r>
                <a:rPr lang="sv-SE" sz="1050" dirty="0" err="1"/>
                <a:t>who</a:t>
              </a:r>
              <a:r>
                <a:rPr lang="sv-SE" sz="1050" dirty="0"/>
                <a:t> </a:t>
              </a:r>
              <a:r>
                <a:rPr lang="sv-SE" sz="1050" dirty="0" err="1"/>
                <a:t>were</a:t>
              </a:r>
              <a:r>
                <a:rPr lang="sv-SE" sz="1050" dirty="0"/>
                <a:t> </a:t>
              </a:r>
              <a:r>
                <a:rPr lang="sv-SE" sz="1050" dirty="0" err="1"/>
                <a:t>prescribed</a:t>
              </a:r>
              <a:r>
                <a:rPr lang="sv-SE" sz="1050" dirty="0"/>
                <a:t> </a:t>
              </a:r>
              <a:r>
                <a:rPr lang="sv-SE" sz="1050" dirty="0" err="1"/>
                <a:t>anitcoagulant</a:t>
              </a:r>
              <a:r>
                <a:rPr lang="sv-SE" sz="1050" dirty="0"/>
                <a:t> </a:t>
              </a:r>
              <a:r>
                <a:rPr lang="sv-SE" sz="1050" dirty="0" err="1"/>
                <a:t>treatment</a:t>
              </a:r>
              <a:r>
                <a:rPr lang="sv-SE" sz="1050" dirty="0"/>
                <a:t> at discharge (</a:t>
              </a:r>
              <a:r>
                <a:rPr lang="sv-SE" sz="1050" dirty="0" err="1"/>
                <a:t>Warfarin</a:t>
              </a:r>
              <a:r>
                <a:rPr lang="sv-SE" sz="1050" dirty="0"/>
                <a:t> or non-vitamin K antagonist oral </a:t>
              </a:r>
              <a:r>
                <a:rPr lang="sv-SE" sz="1050" dirty="0" err="1"/>
                <a:t>anticoagulants</a:t>
              </a:r>
              <a:r>
                <a:rPr lang="sv-SE" sz="1050" dirty="0" smtClean="0"/>
                <a:t>). </a:t>
              </a:r>
              <a:r>
                <a:rPr lang="sv-SE" sz="1050" dirty="0"/>
                <a:t>Per County, 2015.</a:t>
              </a:r>
              <a:endParaRPr lang="sv-SE" sz="1050" b="1" dirty="0"/>
            </a:p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412456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/>
          <p:cNvGrpSpPr/>
          <p:nvPr/>
        </p:nvGrpSpPr>
        <p:grpSpPr>
          <a:xfrm>
            <a:off x="2759242" y="0"/>
            <a:ext cx="4395537" cy="7229794"/>
            <a:chOff x="2759242" y="0"/>
            <a:chExt cx="4395537" cy="7229794"/>
          </a:xfrm>
        </p:grpSpPr>
        <p:grpSp>
          <p:nvGrpSpPr>
            <p:cNvPr id="9" name="Grupp 8"/>
            <p:cNvGrpSpPr/>
            <p:nvPr/>
          </p:nvGrpSpPr>
          <p:grpSpPr>
            <a:xfrm>
              <a:off x="2759242" y="0"/>
              <a:ext cx="4395537" cy="7229794"/>
              <a:chOff x="2759242" y="0"/>
              <a:chExt cx="4395537" cy="7229794"/>
            </a:xfrm>
          </p:grpSpPr>
          <p:grpSp>
            <p:nvGrpSpPr>
              <p:cNvPr id="8" name="Grupp 7"/>
              <p:cNvGrpSpPr/>
              <p:nvPr/>
            </p:nvGrpSpPr>
            <p:grpSpPr>
              <a:xfrm>
                <a:off x="2882620" y="0"/>
                <a:ext cx="4098758" cy="5908768"/>
                <a:chOff x="2882620" y="339969"/>
                <a:chExt cx="4098758" cy="5908768"/>
              </a:xfrm>
            </p:grpSpPr>
            <p:pic>
              <p:nvPicPr>
                <p:cNvPr id="4" name="Bildobjekt 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2168"/>
                <a:stretch/>
              </p:blipFill>
              <p:spPr>
                <a:xfrm>
                  <a:off x="2882620" y="840912"/>
                  <a:ext cx="3750393" cy="5407825"/>
                </a:xfrm>
                <a:prstGeom prst="rect">
                  <a:avLst/>
                </a:prstGeom>
              </p:spPr>
            </p:pic>
            <p:sp>
              <p:nvSpPr>
                <p:cNvPr id="6" name="textruta 5"/>
                <p:cNvSpPr txBox="1"/>
                <p:nvPr/>
              </p:nvSpPr>
              <p:spPr>
                <a:xfrm>
                  <a:off x="2882620" y="339969"/>
                  <a:ext cx="409875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100" b="1" dirty="0" err="1" smtClean="0"/>
                    <a:t>Anticoagulant</a:t>
                  </a:r>
                  <a:r>
                    <a:rPr lang="sv-SE" sz="1100" b="1" dirty="0" smtClean="0"/>
                    <a:t> </a:t>
                  </a:r>
                  <a:r>
                    <a:rPr lang="sv-SE" sz="1100" b="1" dirty="0" err="1" smtClean="0"/>
                    <a:t>treatment</a:t>
                  </a:r>
                  <a:r>
                    <a:rPr lang="sv-SE" sz="1100" b="1" dirty="0" smtClean="0"/>
                    <a:t> at discharge</a:t>
                  </a:r>
                  <a:endParaRPr lang="sv-SE" sz="1100" b="1" dirty="0"/>
                </a:p>
              </p:txBody>
            </p:sp>
          </p:grpSp>
          <p:sp>
            <p:nvSpPr>
              <p:cNvPr id="7" name="textruta 6"/>
              <p:cNvSpPr txBox="1"/>
              <p:nvPr/>
            </p:nvSpPr>
            <p:spPr>
              <a:xfrm>
                <a:off x="2759242" y="5944827"/>
                <a:ext cx="4395537" cy="128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900" b="1" dirty="0" err="1" smtClean="0"/>
                  <a:t>Figure</a:t>
                </a:r>
                <a:r>
                  <a:rPr lang="sv-SE" sz="900" b="1" dirty="0" smtClean="0"/>
                  <a:t> 31. P</a:t>
                </a:r>
                <a:r>
                  <a:rPr lang="sv-SE" sz="900" dirty="0" smtClean="0"/>
                  <a:t>roportion (%) </a:t>
                </a:r>
                <a:r>
                  <a:rPr lang="sv-SE" sz="900" dirty="0" err="1"/>
                  <a:t>of</a:t>
                </a:r>
                <a:r>
                  <a:rPr lang="sv-SE" sz="900" dirty="0"/>
                  <a:t> patients under the age </a:t>
                </a:r>
                <a:r>
                  <a:rPr lang="sv-SE" sz="900" dirty="0" err="1"/>
                  <a:t>of</a:t>
                </a:r>
                <a:r>
                  <a:rPr lang="sv-SE" sz="900" dirty="0"/>
                  <a:t> 80 </a:t>
                </a:r>
                <a:r>
                  <a:rPr lang="sv-SE" sz="900" dirty="0" err="1"/>
                  <a:t>with</a:t>
                </a:r>
                <a:r>
                  <a:rPr lang="sv-SE" sz="900" dirty="0"/>
                  <a:t> </a:t>
                </a:r>
                <a:r>
                  <a:rPr lang="sv-SE" sz="900" dirty="0" err="1"/>
                  <a:t>ischemic</a:t>
                </a:r>
                <a:r>
                  <a:rPr lang="sv-SE" sz="900" dirty="0"/>
                  <a:t> stroke and </a:t>
                </a:r>
                <a:r>
                  <a:rPr lang="sv-SE" sz="900" dirty="0" err="1"/>
                  <a:t>atrial</a:t>
                </a:r>
                <a:r>
                  <a:rPr lang="sv-SE" sz="900" dirty="0"/>
                  <a:t> </a:t>
                </a:r>
                <a:r>
                  <a:rPr lang="sv-SE" sz="900" dirty="0" err="1"/>
                  <a:t>fibrillation</a:t>
                </a:r>
                <a:r>
                  <a:rPr lang="sv-SE" sz="900" dirty="0"/>
                  <a:t> </a:t>
                </a:r>
                <a:r>
                  <a:rPr lang="sv-SE" sz="900" dirty="0" err="1"/>
                  <a:t>who</a:t>
                </a:r>
                <a:r>
                  <a:rPr lang="sv-SE" sz="900" dirty="0"/>
                  <a:t> </a:t>
                </a:r>
                <a:r>
                  <a:rPr lang="sv-SE" sz="900" dirty="0" err="1" smtClean="0"/>
                  <a:t>were</a:t>
                </a:r>
                <a:r>
                  <a:rPr lang="sv-SE" sz="900" dirty="0" smtClean="0"/>
                  <a:t> </a:t>
                </a:r>
                <a:r>
                  <a:rPr lang="sv-SE" sz="900" dirty="0" err="1" smtClean="0"/>
                  <a:t>prescribed</a:t>
                </a:r>
                <a:r>
                  <a:rPr lang="sv-SE" sz="900" dirty="0" smtClean="0"/>
                  <a:t> </a:t>
                </a:r>
                <a:r>
                  <a:rPr lang="sv-SE" sz="900" dirty="0" err="1" smtClean="0"/>
                  <a:t>anitcoagulant</a:t>
                </a:r>
                <a:r>
                  <a:rPr lang="sv-SE" sz="900" dirty="0" smtClean="0"/>
                  <a:t> </a:t>
                </a:r>
                <a:r>
                  <a:rPr lang="sv-SE" sz="900" dirty="0" err="1" smtClean="0"/>
                  <a:t>treatment</a:t>
                </a:r>
                <a:r>
                  <a:rPr lang="sv-SE" sz="900" dirty="0" smtClean="0"/>
                  <a:t> at hospital discharge </a:t>
                </a:r>
                <a:r>
                  <a:rPr lang="sv-SE" sz="900" dirty="0"/>
                  <a:t>(</a:t>
                </a:r>
                <a:r>
                  <a:rPr lang="sv-SE" sz="900" dirty="0" err="1"/>
                  <a:t>Warfarin</a:t>
                </a:r>
                <a:r>
                  <a:rPr lang="sv-SE" sz="900" dirty="0"/>
                  <a:t> or </a:t>
                </a:r>
                <a:r>
                  <a:rPr lang="sv-SE" sz="900" dirty="0"/>
                  <a:t>non-vitamin K antagonist oral </a:t>
                </a:r>
                <a:r>
                  <a:rPr lang="sv-SE" sz="900" dirty="0" err="1"/>
                  <a:t>anticoagulants</a:t>
                </a:r>
                <a:r>
                  <a:rPr lang="sv-SE" sz="900" dirty="0"/>
                  <a:t>). </a:t>
                </a:r>
                <a:r>
                  <a:rPr lang="sv-SE" sz="900" dirty="0" smtClean="0"/>
                  <a:t>Per hospital, 2015. The </a:t>
                </a:r>
                <a:r>
                  <a:rPr lang="sv-SE" sz="900" dirty="0"/>
                  <a:t>green </a:t>
                </a:r>
                <a:r>
                  <a:rPr lang="sv-SE" sz="900" dirty="0" err="1"/>
                  <a:t>line</a:t>
                </a:r>
                <a:r>
                  <a:rPr lang="sv-SE" sz="900" dirty="0"/>
                  <a:t> </a:t>
                </a:r>
                <a:r>
                  <a:rPr lang="sv-SE" sz="900" dirty="0" err="1"/>
                  <a:t>represents</a:t>
                </a:r>
                <a:r>
                  <a:rPr lang="sv-SE" sz="900" dirty="0"/>
                  <a:t> a </a:t>
                </a:r>
                <a:r>
                  <a:rPr lang="sv-SE" sz="900" dirty="0" err="1"/>
                  <a:t>high</a:t>
                </a:r>
                <a:r>
                  <a:rPr lang="sv-SE" sz="900" dirty="0"/>
                  <a:t> </a:t>
                </a:r>
                <a:r>
                  <a:rPr lang="sv-SE" sz="900" dirty="0" err="1"/>
                  <a:t>target</a:t>
                </a:r>
                <a:r>
                  <a:rPr lang="sv-SE" sz="900" dirty="0"/>
                  <a:t> </a:t>
                </a:r>
                <a:r>
                  <a:rPr lang="sv-SE" sz="900" dirty="0" err="1"/>
                  <a:t>level</a:t>
                </a:r>
                <a:r>
                  <a:rPr lang="sv-SE" sz="900" dirty="0"/>
                  <a:t> and the </a:t>
                </a:r>
                <a:r>
                  <a:rPr lang="sv-SE" sz="900" dirty="0" err="1"/>
                  <a:t>yellow</a:t>
                </a:r>
                <a:r>
                  <a:rPr lang="sv-SE" sz="900" dirty="0"/>
                  <a:t> a moderate </a:t>
                </a:r>
                <a:r>
                  <a:rPr lang="sv-SE" sz="900" dirty="0" err="1"/>
                  <a:t>target</a:t>
                </a:r>
                <a:r>
                  <a:rPr lang="sv-SE" sz="900" dirty="0"/>
                  <a:t> </a:t>
                </a:r>
                <a:r>
                  <a:rPr lang="sv-SE" sz="900" dirty="0" err="1" smtClean="0"/>
                  <a:t>level</a:t>
                </a:r>
                <a:r>
                  <a:rPr lang="sv-SE" sz="900" dirty="0" smtClean="0"/>
                  <a:t> </a:t>
                </a:r>
                <a:r>
                  <a:rPr lang="sv-SE" sz="900" dirty="0" err="1" smtClean="0"/>
                  <a:t>of</a:t>
                </a:r>
                <a:r>
                  <a:rPr lang="sv-SE" sz="900" dirty="0" smtClean="0"/>
                  <a:t> </a:t>
                </a:r>
                <a:r>
                  <a:rPr lang="sv-SE" sz="900" dirty="0" err="1" smtClean="0"/>
                  <a:t>care</a:t>
                </a:r>
                <a:r>
                  <a:rPr lang="sv-SE" sz="900" dirty="0" smtClean="0"/>
                  <a:t>. Hospitals </a:t>
                </a:r>
                <a:r>
                  <a:rPr lang="sv-SE" sz="900" dirty="0" err="1"/>
                  <a:t>with</a:t>
                </a:r>
                <a:r>
                  <a:rPr lang="sv-SE" sz="900" dirty="0"/>
                  <a:t> a </a:t>
                </a:r>
                <a:r>
                  <a:rPr lang="sv-SE" sz="900" dirty="0" err="1"/>
                  <a:t>coverage</a:t>
                </a:r>
                <a:r>
                  <a:rPr lang="sv-SE" sz="900" dirty="0"/>
                  <a:t> </a:t>
                </a:r>
                <a:r>
                  <a:rPr lang="sv-SE" sz="900" dirty="0" err="1"/>
                  <a:t>of</a:t>
                </a:r>
                <a:r>
                  <a:rPr lang="sv-SE" sz="900" dirty="0"/>
                  <a:t> less </a:t>
                </a:r>
                <a:r>
                  <a:rPr lang="sv-SE" sz="900" dirty="0" err="1"/>
                  <a:t>than</a:t>
                </a:r>
                <a:r>
                  <a:rPr lang="sv-SE" sz="900" dirty="0"/>
                  <a:t> 75 % (and </a:t>
                </a:r>
                <a:r>
                  <a:rPr lang="sv-SE" sz="900" dirty="0" err="1"/>
                  <a:t>therefore</a:t>
                </a:r>
                <a:r>
                  <a:rPr lang="sv-SE" sz="900" dirty="0"/>
                  <a:t> </a:t>
                </a:r>
                <a:r>
                  <a:rPr lang="sv-SE" sz="900" dirty="0" err="1" smtClean="0"/>
                  <a:t>uncertain</a:t>
                </a:r>
                <a:r>
                  <a:rPr lang="sv-SE" sz="900" dirty="0" smtClean="0"/>
                  <a:t> </a:t>
                </a:r>
                <a:r>
                  <a:rPr lang="sv-SE" sz="900" dirty="0"/>
                  <a:t>data) </a:t>
                </a:r>
                <a:r>
                  <a:rPr lang="sv-SE" sz="900" dirty="0" err="1"/>
                  <a:t>are</a:t>
                </a:r>
                <a:r>
                  <a:rPr lang="sv-SE" sz="900" dirty="0"/>
                  <a:t> </a:t>
                </a:r>
                <a:r>
                  <a:rPr lang="sv-SE" sz="900" dirty="0" err="1"/>
                  <a:t>marked</a:t>
                </a:r>
                <a:r>
                  <a:rPr lang="sv-SE" sz="900" dirty="0"/>
                  <a:t> </a:t>
                </a:r>
                <a:r>
                  <a:rPr lang="sv-SE" sz="900" dirty="0" err="1"/>
                  <a:t>with</a:t>
                </a:r>
                <a:r>
                  <a:rPr lang="sv-SE" sz="900" dirty="0"/>
                  <a:t> # and </a:t>
                </a:r>
                <a:r>
                  <a:rPr lang="sv-SE" sz="900" dirty="0" err="1" smtClean="0"/>
                  <a:t>shaded</a:t>
                </a:r>
                <a:r>
                  <a:rPr lang="sv-SE" sz="900" dirty="0" smtClean="0"/>
                  <a:t> bars</a:t>
                </a:r>
                <a:endParaRPr lang="sv-SE" sz="900" dirty="0"/>
              </a:p>
              <a:p>
                <a:endParaRPr lang="sv-SE" sz="1100" b="1" dirty="0"/>
              </a:p>
              <a:p>
                <a:r>
                  <a:rPr lang="sv-SE" sz="1100" b="1" dirty="0" smtClean="0"/>
                  <a:t> </a:t>
                </a:r>
                <a:endParaRPr lang="sv-SE" sz="1100" b="1" dirty="0"/>
              </a:p>
            </p:txBody>
          </p:sp>
        </p:grpSp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4793" y="238792"/>
              <a:ext cx="4194412" cy="262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41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2735179" y="37055"/>
            <a:ext cx="3898232" cy="6682446"/>
            <a:chOff x="2735179" y="176463"/>
            <a:chExt cx="3898232" cy="6682446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1326" y="582280"/>
              <a:ext cx="3816839" cy="5225479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2735179" y="176463"/>
              <a:ext cx="38982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 smtClean="0"/>
                <a:t>Statin </a:t>
              </a:r>
              <a:r>
                <a:rPr lang="sv-SE" sz="1100" b="1" dirty="0" err="1" smtClean="0"/>
                <a:t>treatment</a:t>
              </a:r>
              <a:r>
                <a:rPr lang="sv-SE" sz="1100" b="1" dirty="0" smtClean="0"/>
                <a:t> at discharge</a:t>
              </a:r>
              <a:endParaRPr lang="sv-SE" sz="1100" b="1" dirty="0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2791326" y="5935579"/>
              <a:ext cx="3842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b="1" dirty="0" err="1" smtClean="0"/>
                <a:t>Figure</a:t>
              </a:r>
              <a:r>
                <a:rPr lang="sv-SE" sz="900" b="1" dirty="0" smtClean="0"/>
                <a:t> 33. </a:t>
              </a:r>
              <a:r>
                <a:rPr lang="sv-SE" sz="900" dirty="0" smtClean="0"/>
                <a:t>Proportion (%) </a:t>
              </a:r>
              <a:r>
                <a:rPr lang="sv-SE" sz="900" dirty="0" err="1" smtClean="0"/>
                <a:t>with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ischemic</a:t>
              </a:r>
              <a:r>
                <a:rPr lang="sv-SE" sz="900" dirty="0" smtClean="0"/>
                <a:t> stroke </a:t>
              </a:r>
              <a:r>
                <a:rPr lang="sv-SE" sz="900" dirty="0" err="1" smtClean="0"/>
                <a:t>were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prescribed</a:t>
              </a:r>
              <a:r>
                <a:rPr lang="sv-SE" sz="900" dirty="0" smtClean="0"/>
                <a:t> statin </a:t>
              </a:r>
              <a:r>
                <a:rPr lang="sv-SE" sz="900" dirty="0" err="1" smtClean="0"/>
                <a:t>treatment</a:t>
              </a:r>
              <a:r>
                <a:rPr lang="sv-SE" sz="900" dirty="0" smtClean="0"/>
                <a:t> at discharge. Per hospital, 2015. </a:t>
              </a:r>
              <a:r>
                <a:rPr lang="sv-SE" sz="900" dirty="0"/>
                <a:t>The green </a:t>
              </a:r>
              <a:r>
                <a:rPr lang="sv-SE" sz="900" dirty="0" err="1"/>
                <a:t>line</a:t>
              </a:r>
              <a:r>
                <a:rPr lang="sv-SE" sz="900" dirty="0"/>
                <a:t> </a:t>
              </a:r>
              <a:r>
                <a:rPr lang="sv-SE" sz="900" dirty="0" err="1"/>
                <a:t>represents</a:t>
              </a:r>
              <a:r>
                <a:rPr lang="sv-SE" sz="900" dirty="0"/>
                <a:t> a </a:t>
              </a:r>
              <a:r>
                <a:rPr lang="sv-SE" sz="900" dirty="0" err="1"/>
                <a:t>high</a:t>
              </a:r>
              <a:r>
                <a:rPr lang="sv-SE" sz="900" dirty="0"/>
                <a:t> </a:t>
              </a:r>
              <a:r>
                <a:rPr lang="sv-SE" sz="900" dirty="0" err="1"/>
                <a:t>target</a:t>
              </a:r>
              <a:r>
                <a:rPr lang="sv-SE" sz="900" dirty="0"/>
                <a:t> </a:t>
              </a:r>
              <a:r>
                <a:rPr lang="sv-SE" sz="900" dirty="0" err="1"/>
                <a:t>level</a:t>
              </a:r>
              <a:r>
                <a:rPr lang="sv-SE" sz="900" dirty="0"/>
                <a:t> and the </a:t>
              </a:r>
              <a:r>
                <a:rPr lang="sv-SE" sz="900" dirty="0" err="1"/>
                <a:t>yellow</a:t>
              </a:r>
              <a:r>
                <a:rPr lang="sv-SE" sz="900" dirty="0"/>
                <a:t> a moderate </a:t>
              </a:r>
              <a:r>
                <a:rPr lang="sv-SE" sz="900" dirty="0" err="1"/>
                <a:t>target</a:t>
              </a:r>
              <a:r>
                <a:rPr lang="sv-SE" sz="900" dirty="0"/>
                <a:t> </a:t>
              </a:r>
              <a:r>
                <a:rPr lang="sv-SE" sz="900" dirty="0" err="1" smtClean="0"/>
                <a:t>level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of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care</a:t>
              </a:r>
              <a:r>
                <a:rPr lang="sv-SE" sz="900" dirty="0" smtClean="0"/>
                <a:t>.  </a:t>
              </a:r>
              <a:r>
                <a:rPr lang="sv-SE" sz="900" dirty="0"/>
                <a:t>Hospitals </a:t>
              </a:r>
              <a:r>
                <a:rPr lang="sv-SE" sz="900" dirty="0" err="1"/>
                <a:t>with</a:t>
              </a:r>
              <a:r>
                <a:rPr lang="sv-SE" sz="900" dirty="0"/>
                <a:t> a </a:t>
              </a:r>
              <a:r>
                <a:rPr lang="sv-SE" sz="900" dirty="0" err="1"/>
                <a:t>coverage</a:t>
              </a:r>
              <a:r>
                <a:rPr lang="sv-SE" sz="900" dirty="0"/>
                <a:t> </a:t>
              </a:r>
              <a:r>
                <a:rPr lang="sv-SE" sz="900" dirty="0" err="1"/>
                <a:t>of</a:t>
              </a:r>
              <a:r>
                <a:rPr lang="sv-SE" sz="900" dirty="0"/>
                <a:t> less </a:t>
              </a:r>
              <a:r>
                <a:rPr lang="sv-SE" sz="900" dirty="0" err="1"/>
                <a:t>than</a:t>
              </a:r>
              <a:r>
                <a:rPr lang="sv-SE" sz="900" dirty="0"/>
                <a:t> 75 % (and </a:t>
              </a:r>
              <a:r>
                <a:rPr lang="sv-SE" sz="900" dirty="0" err="1"/>
                <a:t>therefore</a:t>
              </a:r>
              <a:r>
                <a:rPr lang="sv-SE" sz="900" dirty="0"/>
                <a:t> </a:t>
              </a:r>
              <a:r>
                <a:rPr lang="sv-SE" sz="900" dirty="0" err="1" smtClean="0"/>
                <a:t>uncertain</a:t>
              </a:r>
              <a:r>
                <a:rPr lang="sv-SE" sz="900" dirty="0" smtClean="0"/>
                <a:t> </a:t>
              </a:r>
              <a:r>
                <a:rPr lang="sv-SE" sz="900" dirty="0"/>
                <a:t>data) </a:t>
              </a:r>
              <a:r>
                <a:rPr lang="sv-SE" sz="900" dirty="0" err="1"/>
                <a:t>are</a:t>
              </a:r>
              <a:r>
                <a:rPr lang="sv-SE" sz="900" dirty="0"/>
                <a:t> </a:t>
              </a:r>
              <a:r>
                <a:rPr lang="sv-SE" sz="900" dirty="0" err="1"/>
                <a:t>marked</a:t>
              </a:r>
              <a:r>
                <a:rPr lang="sv-SE" sz="900" dirty="0"/>
                <a:t> </a:t>
              </a:r>
              <a:r>
                <a:rPr lang="sv-SE" sz="900" dirty="0" err="1"/>
                <a:t>with</a:t>
              </a:r>
              <a:r>
                <a:rPr lang="sv-SE" sz="900" dirty="0"/>
                <a:t> # </a:t>
              </a:r>
              <a:r>
                <a:rPr lang="sv-SE" sz="900" dirty="0" smtClean="0"/>
                <a:t>and </a:t>
              </a:r>
              <a:r>
                <a:rPr lang="sv-SE" sz="900" dirty="0" err="1" smtClean="0"/>
                <a:t>shaded</a:t>
              </a:r>
              <a:r>
                <a:rPr lang="sv-SE" sz="900" dirty="0" smtClean="0"/>
                <a:t> bars</a:t>
              </a:r>
              <a:endParaRPr lang="sv-SE" sz="900" dirty="0"/>
            </a:p>
            <a:p>
              <a:endParaRPr lang="sv-SE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133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2292439" y="1378039"/>
            <a:ext cx="6503831" cy="4492753"/>
            <a:chOff x="2292439" y="1378039"/>
            <a:chExt cx="6503831" cy="4492753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1429" y="1883530"/>
              <a:ext cx="6127011" cy="3090940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2292439" y="1378039"/>
              <a:ext cx="6194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err="1" smtClean="0"/>
                <a:t>Direct</a:t>
              </a:r>
              <a:r>
                <a:rPr lang="sv-SE" sz="1600" b="1" dirty="0" smtClean="0"/>
                <a:t> </a:t>
              </a:r>
              <a:r>
                <a:rPr lang="sv-SE" sz="1600" b="1" dirty="0" err="1" smtClean="0"/>
                <a:t>admission</a:t>
              </a:r>
              <a:r>
                <a:rPr lang="sv-SE" sz="1600" b="1" dirty="0" smtClean="0"/>
                <a:t> to stroke </a:t>
              </a:r>
              <a:r>
                <a:rPr lang="sv-SE" sz="1600" b="1" dirty="0" err="1" smtClean="0"/>
                <a:t>unit</a:t>
              </a:r>
              <a:r>
                <a:rPr lang="sv-SE" sz="1600" b="1" dirty="0" smtClean="0"/>
                <a:t> or </a:t>
              </a:r>
              <a:r>
                <a:rPr lang="sv-SE" sz="1600" b="1" dirty="0" err="1" smtClean="0"/>
                <a:t>other</a:t>
              </a:r>
              <a:r>
                <a:rPr lang="sv-SE" sz="1600" b="1" dirty="0" smtClean="0"/>
                <a:t> </a:t>
              </a:r>
              <a:r>
                <a:rPr lang="sv-SE" sz="1600" b="1" dirty="0" err="1" smtClean="0"/>
                <a:t>type</a:t>
              </a:r>
              <a:r>
                <a:rPr lang="sv-SE" sz="1600" b="1" dirty="0" smtClean="0"/>
                <a:t> </a:t>
              </a:r>
              <a:r>
                <a:rPr lang="sv-SE" sz="1600" b="1" dirty="0" err="1" smtClean="0"/>
                <a:t>of</a:t>
              </a:r>
              <a:r>
                <a:rPr lang="sv-SE" sz="1600" b="1" dirty="0" smtClean="0"/>
                <a:t> </a:t>
              </a:r>
              <a:r>
                <a:rPr lang="sv-SE" sz="1600" b="1" dirty="0" err="1" smtClean="0"/>
                <a:t>ward</a:t>
              </a:r>
              <a:endParaRPr lang="sv-SE" sz="1600" b="1" dirty="0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2292439" y="5409127"/>
              <a:ext cx="6503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err="1" smtClean="0"/>
                <a:t>Figure</a:t>
              </a:r>
              <a:r>
                <a:rPr lang="sv-SE" sz="1200" b="1" dirty="0" smtClean="0"/>
                <a:t> 14. </a:t>
              </a:r>
              <a:r>
                <a:rPr lang="sv-SE" sz="1200" dirty="0" smtClean="0"/>
                <a:t>Proportion (%) </a:t>
              </a:r>
              <a:r>
                <a:rPr lang="sv-SE" sz="1200" dirty="0" err="1" smtClean="0"/>
                <a:t>of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acute</a:t>
              </a:r>
              <a:r>
                <a:rPr lang="sv-SE" sz="1200" dirty="0" smtClean="0"/>
                <a:t> stroke patients </a:t>
              </a:r>
              <a:r>
                <a:rPr lang="sv-SE" sz="1200" dirty="0" err="1" smtClean="0"/>
                <a:t>directly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admitted</a:t>
              </a:r>
              <a:r>
                <a:rPr lang="sv-SE" sz="1200" dirty="0" smtClean="0"/>
                <a:t> to stroke </a:t>
              </a:r>
              <a:r>
                <a:rPr lang="sv-SE" sz="1200" dirty="0" err="1" smtClean="0"/>
                <a:t>unit</a:t>
              </a:r>
              <a:r>
                <a:rPr lang="sv-SE" sz="1200" dirty="0" smtClean="0"/>
                <a:t>, intensive </a:t>
              </a:r>
              <a:r>
                <a:rPr lang="sv-SE" sz="1200" dirty="0" err="1" smtClean="0"/>
                <a:t>care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unit</a:t>
              </a:r>
              <a:r>
                <a:rPr lang="sv-SE" sz="1200" dirty="0" smtClean="0"/>
                <a:t>, </a:t>
              </a:r>
              <a:r>
                <a:rPr lang="sv-SE" sz="1200" dirty="0" err="1" smtClean="0"/>
                <a:t>department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of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neurosurgery</a:t>
              </a:r>
              <a:r>
                <a:rPr lang="sv-SE" sz="1200" dirty="0" smtClean="0"/>
                <a:t>, or </a:t>
              </a:r>
              <a:r>
                <a:rPr lang="sv-SE" sz="1200" dirty="0" err="1" smtClean="0"/>
                <a:t>other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type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of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ward</a:t>
              </a:r>
              <a:r>
                <a:rPr lang="sv-SE" sz="1200" dirty="0" smtClean="0"/>
                <a:t> 2015</a:t>
              </a:r>
              <a:endParaRPr lang="sv-SE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469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3561347" y="0"/>
            <a:ext cx="4355431" cy="6858000"/>
            <a:chOff x="3561347" y="0"/>
            <a:chExt cx="4355431" cy="6858000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5597" y="276999"/>
              <a:ext cx="3990646" cy="5466075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3623472" y="0"/>
              <a:ext cx="4114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err="1" smtClean="0"/>
                <a:t>Direct</a:t>
              </a:r>
              <a:r>
                <a:rPr lang="sv-SE" sz="1200" b="1" dirty="0" smtClean="0"/>
                <a:t> </a:t>
              </a:r>
              <a:r>
                <a:rPr lang="sv-SE" sz="1200" b="1" dirty="0" err="1" smtClean="0"/>
                <a:t>admission</a:t>
              </a:r>
              <a:r>
                <a:rPr lang="sv-SE" sz="1200" b="1" dirty="0" smtClean="0"/>
                <a:t> to stroke </a:t>
              </a:r>
              <a:r>
                <a:rPr lang="sv-SE" sz="1200" b="1" dirty="0" err="1" smtClean="0"/>
                <a:t>unit</a:t>
              </a:r>
              <a:r>
                <a:rPr lang="sv-SE" sz="1200" b="1" dirty="0" smtClean="0"/>
                <a:t> </a:t>
              </a:r>
              <a:endParaRPr lang="sv-SE" sz="1200" b="1" dirty="0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3561347" y="5780782"/>
              <a:ext cx="43554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 dirty="0" smtClean="0"/>
                <a:t>*Örebro and Torsby </a:t>
              </a:r>
              <a:r>
                <a:rPr lang="sv-SE" sz="700" dirty="0" err="1" smtClean="0"/>
                <a:t>have</a:t>
              </a:r>
              <a:r>
                <a:rPr lang="sv-SE" sz="700" dirty="0" smtClean="0"/>
                <a:t> </a:t>
              </a:r>
              <a:r>
                <a:rPr lang="sv-SE" sz="700" dirty="0" err="1" smtClean="0"/>
                <a:t>declared</a:t>
              </a:r>
              <a:r>
                <a:rPr lang="sv-SE" sz="700" dirty="0" smtClean="0"/>
                <a:t> no stroke </a:t>
              </a:r>
              <a:r>
                <a:rPr lang="sv-SE" sz="700" dirty="0" err="1" smtClean="0"/>
                <a:t>unit</a:t>
              </a:r>
              <a:r>
                <a:rPr lang="sv-SE" sz="700" dirty="0" smtClean="0"/>
                <a:t> in 2015 </a:t>
              </a:r>
            </a:p>
            <a:p>
              <a:endParaRPr lang="sv-SE" sz="700" dirty="0" smtClean="0"/>
            </a:p>
            <a:p>
              <a:r>
                <a:rPr lang="sv-SE" sz="1000" b="1" dirty="0" err="1" smtClean="0"/>
                <a:t>Figure</a:t>
              </a:r>
              <a:r>
                <a:rPr lang="sv-SE" sz="1000" b="1" dirty="0" smtClean="0"/>
                <a:t> 15. </a:t>
              </a:r>
              <a:r>
                <a:rPr lang="sv-SE" sz="1000" dirty="0"/>
                <a:t>Proportion (%) </a:t>
              </a:r>
              <a:r>
                <a:rPr lang="sv-SE" sz="1000" dirty="0" err="1"/>
                <a:t>of</a:t>
              </a:r>
              <a:r>
                <a:rPr lang="sv-SE" sz="1000" dirty="0"/>
                <a:t> </a:t>
              </a:r>
              <a:r>
                <a:rPr lang="sv-SE" sz="1000" dirty="0" err="1"/>
                <a:t>acute</a:t>
              </a:r>
              <a:r>
                <a:rPr lang="sv-SE" sz="1000" dirty="0"/>
                <a:t> stroke patients </a:t>
              </a:r>
              <a:r>
                <a:rPr lang="sv-SE" sz="1000" dirty="0" err="1"/>
                <a:t>directly</a:t>
              </a:r>
              <a:r>
                <a:rPr lang="sv-SE" sz="1000" dirty="0"/>
                <a:t> </a:t>
              </a:r>
              <a:r>
                <a:rPr lang="sv-SE" sz="1000" dirty="0" err="1"/>
                <a:t>admitted</a:t>
              </a:r>
              <a:r>
                <a:rPr lang="sv-SE" sz="1000" dirty="0"/>
                <a:t> to stroke </a:t>
              </a:r>
              <a:r>
                <a:rPr lang="sv-SE" sz="1000" dirty="0" err="1"/>
                <a:t>unit</a:t>
              </a:r>
              <a:r>
                <a:rPr lang="sv-SE" sz="1000" dirty="0"/>
                <a:t>, intensive </a:t>
              </a:r>
              <a:r>
                <a:rPr lang="sv-SE" sz="1000" dirty="0" err="1"/>
                <a:t>care</a:t>
              </a:r>
              <a:r>
                <a:rPr lang="sv-SE" sz="1000" dirty="0"/>
                <a:t> </a:t>
              </a:r>
              <a:r>
                <a:rPr lang="sv-SE" sz="1000" dirty="0" err="1"/>
                <a:t>unit</a:t>
              </a:r>
              <a:r>
                <a:rPr lang="sv-SE" sz="1000" dirty="0"/>
                <a:t>, </a:t>
              </a:r>
              <a:r>
                <a:rPr lang="sv-SE" sz="1000" dirty="0" smtClean="0"/>
                <a:t>or </a:t>
              </a:r>
              <a:r>
                <a:rPr lang="sv-SE" sz="1000" dirty="0" err="1" smtClean="0"/>
                <a:t>department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of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neurosurgery</a:t>
              </a:r>
              <a:r>
                <a:rPr lang="sv-SE" sz="1000" dirty="0" smtClean="0"/>
                <a:t> 2015. The green </a:t>
              </a:r>
              <a:r>
                <a:rPr lang="sv-SE" sz="1000" dirty="0" err="1" smtClean="0"/>
                <a:t>line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represents</a:t>
              </a:r>
              <a:r>
                <a:rPr lang="sv-SE" sz="1000" dirty="0" smtClean="0"/>
                <a:t> a </a:t>
              </a:r>
              <a:r>
                <a:rPr lang="sv-SE" sz="1000" dirty="0" err="1" smtClean="0"/>
                <a:t>high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target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level</a:t>
              </a:r>
              <a:r>
                <a:rPr lang="sv-SE" sz="1000" dirty="0" smtClean="0"/>
                <a:t> and the </a:t>
              </a:r>
              <a:r>
                <a:rPr lang="sv-SE" sz="1000" dirty="0" err="1" smtClean="0"/>
                <a:t>yellow</a:t>
              </a:r>
              <a:r>
                <a:rPr lang="sv-SE" sz="1000" dirty="0" smtClean="0"/>
                <a:t> a moderate </a:t>
              </a:r>
              <a:r>
                <a:rPr lang="sv-SE" sz="1000" dirty="0" err="1" smtClean="0"/>
                <a:t>target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level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of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care</a:t>
              </a:r>
              <a:r>
                <a:rPr lang="sv-SE" sz="1000" dirty="0" smtClean="0"/>
                <a:t>. Hospitals </a:t>
              </a:r>
              <a:r>
                <a:rPr lang="sv-SE" sz="1000" dirty="0" err="1" smtClean="0"/>
                <a:t>with</a:t>
              </a:r>
              <a:r>
                <a:rPr lang="sv-SE" sz="1000" dirty="0" smtClean="0"/>
                <a:t> a </a:t>
              </a:r>
              <a:r>
                <a:rPr lang="sv-SE" sz="1000" dirty="0" err="1" smtClean="0"/>
                <a:t>coverage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of</a:t>
              </a:r>
              <a:r>
                <a:rPr lang="sv-SE" sz="1000" dirty="0" smtClean="0"/>
                <a:t> less </a:t>
              </a:r>
              <a:r>
                <a:rPr lang="sv-SE" sz="1000" dirty="0" err="1" smtClean="0"/>
                <a:t>than</a:t>
              </a:r>
              <a:r>
                <a:rPr lang="sv-SE" sz="1000" dirty="0" smtClean="0"/>
                <a:t> 75 % (and </a:t>
              </a:r>
              <a:r>
                <a:rPr lang="sv-SE" sz="1000" dirty="0" err="1" smtClean="0"/>
                <a:t>therefore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uncertain</a:t>
              </a:r>
              <a:r>
                <a:rPr lang="sv-SE" sz="1000" dirty="0" smtClean="0"/>
                <a:t> data) </a:t>
              </a:r>
              <a:r>
                <a:rPr lang="sv-SE" sz="1000" dirty="0" err="1" smtClean="0"/>
                <a:t>are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marked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with</a:t>
              </a:r>
              <a:r>
                <a:rPr lang="sv-SE" sz="1000" dirty="0" smtClean="0"/>
                <a:t> # and </a:t>
              </a:r>
              <a:r>
                <a:rPr lang="sv-SE" sz="1000" dirty="0" err="1" smtClean="0"/>
                <a:t>shaded</a:t>
              </a:r>
              <a:r>
                <a:rPr lang="sv-SE" sz="1000" dirty="0" smtClean="0"/>
                <a:t> bars</a:t>
              </a:r>
              <a:endParaRPr lang="sv-SE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077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2810954" y="1196404"/>
            <a:ext cx="6184232" cy="4373404"/>
            <a:chOff x="2810954" y="1196404"/>
            <a:chExt cx="6184232" cy="4373404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0954" y="1653968"/>
              <a:ext cx="6120914" cy="3084843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2810954" y="1196404"/>
              <a:ext cx="6184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S</a:t>
              </a:r>
              <a:r>
                <a:rPr lang="sv-SE" sz="1600" b="1" dirty="0" smtClean="0"/>
                <a:t>troke </a:t>
              </a:r>
              <a:r>
                <a:rPr lang="sv-SE" sz="1600" b="1" dirty="0" err="1" smtClean="0"/>
                <a:t>unit</a:t>
              </a:r>
              <a:r>
                <a:rPr lang="sv-SE" sz="1600" b="1" dirty="0" smtClean="0"/>
                <a:t> </a:t>
              </a:r>
              <a:r>
                <a:rPr lang="sv-SE" sz="1600" b="1" dirty="0" err="1" smtClean="0"/>
                <a:t>care</a:t>
              </a:r>
              <a:r>
                <a:rPr lang="sv-SE" sz="1600" b="1" dirty="0" smtClean="0"/>
                <a:t> (at </a:t>
              </a:r>
              <a:r>
                <a:rPr lang="sv-SE" sz="1600" b="1" dirty="0" err="1" smtClean="0"/>
                <a:t>some</a:t>
              </a:r>
              <a:r>
                <a:rPr lang="sv-SE" sz="1600" b="1" dirty="0" smtClean="0"/>
                <a:t> </a:t>
              </a:r>
              <a:r>
                <a:rPr lang="sv-SE" sz="1600" b="1" dirty="0" err="1" smtClean="0"/>
                <a:t>point</a:t>
              </a:r>
              <a:r>
                <a:rPr lang="sv-SE" sz="1600" b="1" dirty="0" smtClean="0"/>
                <a:t> </a:t>
              </a:r>
              <a:r>
                <a:rPr lang="sv-SE" sz="1600" b="1" dirty="0" err="1" smtClean="0"/>
                <a:t>during</a:t>
              </a:r>
              <a:r>
                <a:rPr lang="sv-SE" sz="1600" b="1" dirty="0" smtClean="0"/>
                <a:t> the </a:t>
              </a:r>
              <a:r>
                <a:rPr lang="sv-SE" sz="1600" b="1" dirty="0" err="1" smtClean="0"/>
                <a:t>acute</a:t>
              </a:r>
              <a:r>
                <a:rPr lang="sv-SE" sz="1600" b="1" dirty="0" smtClean="0"/>
                <a:t> </a:t>
              </a:r>
              <a:r>
                <a:rPr lang="sv-SE" sz="1600" b="1" dirty="0" err="1" smtClean="0"/>
                <a:t>phase</a:t>
              </a:r>
              <a:r>
                <a:rPr lang="sv-SE" sz="1600" b="1" dirty="0" smtClean="0"/>
                <a:t>)</a:t>
              </a:r>
              <a:endParaRPr lang="sv-SE" sz="1600" b="1" dirty="0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2967789" y="4738811"/>
              <a:ext cx="57671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err="1" smtClean="0"/>
                <a:t>Figure</a:t>
              </a:r>
              <a:r>
                <a:rPr lang="sv-SE" sz="1200" b="1" dirty="0" smtClean="0"/>
                <a:t> 16. </a:t>
              </a:r>
              <a:r>
                <a:rPr lang="sv-SE" sz="1200" dirty="0" smtClean="0"/>
                <a:t>The proportion (%) </a:t>
              </a:r>
              <a:r>
                <a:rPr lang="sv-SE" sz="1200" dirty="0" err="1" smtClean="0"/>
                <a:t>of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acute</a:t>
              </a:r>
              <a:r>
                <a:rPr lang="sv-SE" sz="1200" dirty="0" smtClean="0"/>
                <a:t> stroke patients </a:t>
              </a:r>
              <a:r>
                <a:rPr lang="sv-SE" sz="1200" dirty="0" err="1" smtClean="0"/>
                <a:t>treated</a:t>
              </a:r>
              <a:r>
                <a:rPr lang="sv-SE" sz="1200" dirty="0" smtClean="0"/>
                <a:t> in a stroke </a:t>
              </a:r>
              <a:r>
                <a:rPr lang="sv-SE" sz="1200" dirty="0" err="1" smtClean="0"/>
                <a:t>unit</a:t>
              </a:r>
              <a:r>
                <a:rPr lang="sv-SE" sz="1200" dirty="0" smtClean="0"/>
                <a:t>*/intensive </a:t>
              </a:r>
              <a:r>
                <a:rPr lang="sv-SE" sz="1200" dirty="0" err="1" smtClean="0"/>
                <a:t>care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unit</a:t>
              </a:r>
              <a:r>
                <a:rPr lang="sv-SE" sz="1200" dirty="0" smtClean="0"/>
                <a:t>/</a:t>
              </a:r>
              <a:r>
                <a:rPr lang="sv-SE" sz="1200" dirty="0" err="1" smtClean="0"/>
                <a:t>department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of</a:t>
              </a:r>
              <a:r>
                <a:rPr lang="sv-SE" sz="1200" dirty="0" smtClean="0"/>
                <a:t> </a:t>
              </a:r>
              <a:r>
                <a:rPr lang="sv-SE" sz="1200" dirty="0" err="1"/>
                <a:t>n</a:t>
              </a:r>
              <a:r>
                <a:rPr lang="sv-SE" sz="1200" dirty="0" err="1" smtClean="0"/>
                <a:t>eurosurgery</a:t>
              </a:r>
              <a:r>
                <a:rPr lang="sv-SE" sz="1200" dirty="0" smtClean="0"/>
                <a:t> or in general </a:t>
              </a:r>
              <a:r>
                <a:rPr lang="sv-SE" sz="1200" dirty="0" err="1" smtClean="0"/>
                <a:t>ward</a:t>
              </a:r>
              <a:r>
                <a:rPr lang="sv-SE" sz="1200" dirty="0" smtClean="0"/>
                <a:t>/</a:t>
              </a:r>
              <a:r>
                <a:rPr lang="sv-SE" sz="1200" dirty="0" err="1" smtClean="0"/>
                <a:t>other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ward</a:t>
              </a:r>
              <a:r>
                <a:rPr lang="sv-SE" sz="1200" dirty="0" smtClean="0"/>
                <a:t>, 2005-2015.</a:t>
              </a:r>
            </a:p>
            <a:p>
              <a:endParaRPr lang="sv-SE" sz="1200" b="1" dirty="0"/>
            </a:p>
            <a:p>
              <a:r>
                <a:rPr lang="sv-SE" sz="1000" dirty="0" smtClean="0"/>
                <a:t>*Stroke </a:t>
              </a:r>
              <a:r>
                <a:rPr lang="sv-SE" sz="1000" dirty="0" err="1" smtClean="0"/>
                <a:t>unit</a:t>
              </a:r>
              <a:r>
                <a:rPr lang="sv-SE" sz="1000" dirty="0" smtClean="0"/>
                <a:t> at </a:t>
              </a:r>
              <a:r>
                <a:rPr lang="sv-SE" sz="1000" dirty="0" err="1" smtClean="0"/>
                <a:t>some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point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during</a:t>
              </a:r>
              <a:r>
                <a:rPr lang="sv-SE" sz="1000" dirty="0" smtClean="0"/>
                <a:t> the </a:t>
              </a:r>
              <a:r>
                <a:rPr lang="sv-SE" sz="1000" dirty="0" err="1" smtClean="0"/>
                <a:t>acute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phase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of</a:t>
              </a:r>
              <a:r>
                <a:rPr lang="sv-SE" sz="1000" dirty="0" smtClean="0"/>
                <a:t> stroke.</a:t>
              </a:r>
              <a:endParaRPr lang="sv-SE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860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2919664" y="136358"/>
            <a:ext cx="4547936" cy="6854773"/>
            <a:chOff x="2919664" y="136358"/>
            <a:chExt cx="4547936" cy="6854773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4543" y="930441"/>
              <a:ext cx="4003057" cy="4860361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2919664" y="136358"/>
              <a:ext cx="42270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Stroke </a:t>
              </a:r>
              <a:r>
                <a:rPr lang="sv-SE" sz="1400" b="1" dirty="0" err="1"/>
                <a:t>unit</a:t>
              </a:r>
              <a:r>
                <a:rPr lang="sv-SE" sz="1400" b="1" dirty="0"/>
                <a:t> </a:t>
              </a:r>
              <a:r>
                <a:rPr lang="sv-SE" sz="1400" b="1" dirty="0" err="1"/>
                <a:t>care</a:t>
              </a:r>
              <a:r>
                <a:rPr lang="sv-SE" sz="1400" b="1" dirty="0"/>
                <a:t> (at </a:t>
              </a:r>
              <a:r>
                <a:rPr lang="sv-SE" sz="1400" b="1" dirty="0" err="1"/>
                <a:t>some</a:t>
              </a:r>
              <a:r>
                <a:rPr lang="sv-SE" sz="1400" b="1" dirty="0"/>
                <a:t> </a:t>
              </a:r>
              <a:r>
                <a:rPr lang="sv-SE" sz="1400" b="1" dirty="0" err="1"/>
                <a:t>point</a:t>
              </a:r>
              <a:r>
                <a:rPr lang="sv-SE" sz="1400" b="1" dirty="0"/>
                <a:t> </a:t>
              </a:r>
              <a:r>
                <a:rPr lang="sv-SE" sz="1400" b="1" dirty="0" err="1"/>
                <a:t>during</a:t>
              </a:r>
              <a:r>
                <a:rPr lang="sv-SE" sz="1400" b="1" dirty="0"/>
                <a:t> the </a:t>
              </a:r>
              <a:r>
                <a:rPr lang="sv-SE" sz="1400" b="1" dirty="0" err="1"/>
                <a:t>acute</a:t>
              </a:r>
              <a:r>
                <a:rPr lang="sv-SE" sz="1400" b="1" dirty="0"/>
                <a:t> </a:t>
              </a:r>
              <a:r>
                <a:rPr lang="sv-SE" sz="1400" b="1" dirty="0" err="1"/>
                <a:t>phase</a:t>
              </a:r>
              <a:r>
                <a:rPr lang="sv-SE" sz="1400" b="1" dirty="0"/>
                <a:t>)</a:t>
              </a:r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2919664" y="5790802"/>
              <a:ext cx="45479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err="1" smtClean="0"/>
                <a:t>Figure</a:t>
              </a:r>
              <a:r>
                <a:rPr lang="sv-SE" sz="1200" b="1" dirty="0" smtClean="0"/>
                <a:t> 17. </a:t>
              </a:r>
              <a:r>
                <a:rPr lang="sv-SE" sz="1200" dirty="0" smtClean="0"/>
                <a:t>The proportion (%) </a:t>
              </a:r>
              <a:r>
                <a:rPr lang="sv-SE" sz="1200" dirty="0" err="1" smtClean="0"/>
                <a:t>of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acute</a:t>
              </a:r>
              <a:r>
                <a:rPr lang="sv-SE" sz="1200" dirty="0" smtClean="0"/>
                <a:t> stroke patients </a:t>
              </a:r>
              <a:r>
                <a:rPr lang="sv-SE" sz="1200" dirty="0" err="1" smtClean="0"/>
                <a:t>treated</a:t>
              </a:r>
              <a:r>
                <a:rPr lang="sv-SE" sz="1200" dirty="0" smtClean="0"/>
                <a:t> in a stroke </a:t>
              </a:r>
              <a:r>
                <a:rPr lang="sv-SE" sz="1200" dirty="0" err="1" smtClean="0"/>
                <a:t>unit</a:t>
              </a:r>
              <a:r>
                <a:rPr lang="sv-SE" sz="1200" dirty="0" smtClean="0"/>
                <a:t>*/intensive </a:t>
              </a:r>
              <a:r>
                <a:rPr lang="sv-SE" sz="1200" dirty="0" err="1" smtClean="0"/>
                <a:t>care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unit</a:t>
              </a:r>
              <a:r>
                <a:rPr lang="sv-SE" sz="1200" dirty="0" smtClean="0"/>
                <a:t> or </a:t>
              </a:r>
              <a:r>
                <a:rPr lang="sv-SE" sz="1200" dirty="0" err="1" smtClean="0"/>
                <a:t>department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of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neurosurgery</a:t>
              </a:r>
              <a:r>
                <a:rPr lang="sv-SE" sz="1200" dirty="0" smtClean="0"/>
                <a:t>. Per </a:t>
              </a:r>
              <a:r>
                <a:rPr lang="sv-SE" sz="1200" dirty="0" err="1" smtClean="0"/>
                <a:t>county</a:t>
              </a:r>
              <a:r>
                <a:rPr lang="sv-SE" sz="1200" dirty="0" smtClean="0"/>
                <a:t>, 2015.</a:t>
              </a:r>
            </a:p>
            <a:p>
              <a:endParaRPr lang="sv-SE" sz="1200" dirty="0"/>
            </a:p>
            <a:p>
              <a:r>
                <a:rPr lang="sv-SE" sz="1000" dirty="0" smtClean="0"/>
                <a:t>*</a:t>
              </a:r>
              <a:r>
                <a:rPr lang="sv-SE" sz="1000" dirty="0"/>
                <a:t>Stroke </a:t>
              </a:r>
              <a:r>
                <a:rPr lang="sv-SE" sz="1000" dirty="0" err="1"/>
                <a:t>unit</a:t>
              </a:r>
              <a:r>
                <a:rPr lang="sv-SE" sz="1000" dirty="0"/>
                <a:t> at </a:t>
              </a:r>
              <a:r>
                <a:rPr lang="sv-SE" sz="1000" dirty="0" err="1"/>
                <a:t>some</a:t>
              </a:r>
              <a:r>
                <a:rPr lang="sv-SE" sz="1000" dirty="0"/>
                <a:t> </a:t>
              </a:r>
              <a:r>
                <a:rPr lang="sv-SE" sz="1000" dirty="0" err="1"/>
                <a:t>point</a:t>
              </a:r>
              <a:r>
                <a:rPr lang="sv-SE" sz="1000" dirty="0"/>
                <a:t> </a:t>
              </a:r>
              <a:r>
                <a:rPr lang="sv-SE" sz="1000" dirty="0" err="1"/>
                <a:t>during</a:t>
              </a:r>
              <a:r>
                <a:rPr lang="sv-SE" sz="1000" dirty="0"/>
                <a:t> the </a:t>
              </a:r>
              <a:r>
                <a:rPr lang="sv-SE" sz="1000" dirty="0" err="1"/>
                <a:t>acute</a:t>
              </a:r>
              <a:r>
                <a:rPr lang="sv-SE" sz="1000" dirty="0"/>
                <a:t> </a:t>
              </a:r>
              <a:r>
                <a:rPr lang="sv-SE" sz="1000" dirty="0" err="1"/>
                <a:t>phase</a:t>
              </a:r>
              <a:r>
                <a:rPr lang="sv-SE" sz="1000" dirty="0"/>
                <a:t> </a:t>
              </a:r>
              <a:r>
                <a:rPr lang="sv-SE" sz="1000" dirty="0" err="1"/>
                <a:t>of</a:t>
              </a:r>
              <a:r>
                <a:rPr lang="sv-SE" sz="1000" dirty="0"/>
                <a:t> stroke.</a:t>
              </a:r>
            </a:p>
            <a:p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927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2942132" y="0"/>
            <a:ext cx="4219074" cy="7016245"/>
            <a:chOff x="2950153" y="222449"/>
            <a:chExt cx="4219074" cy="7016245"/>
          </a:xfrm>
        </p:grpSpPr>
        <p:grpSp>
          <p:nvGrpSpPr>
            <p:cNvPr id="4" name="Grupp 3"/>
            <p:cNvGrpSpPr/>
            <p:nvPr/>
          </p:nvGrpSpPr>
          <p:grpSpPr>
            <a:xfrm>
              <a:off x="3041238" y="449179"/>
              <a:ext cx="3774338" cy="5604575"/>
              <a:chOff x="2741732" y="244506"/>
              <a:chExt cx="4579169" cy="6373151"/>
            </a:xfrm>
          </p:grpSpPr>
          <p:pic>
            <p:nvPicPr>
              <p:cNvPr id="2" name="Bildobjekt 1"/>
              <p:cNvPicPr>
                <a:picLocks noChangeAspect="1"/>
              </p:cNvPicPr>
              <p:nvPr/>
            </p:nvPicPr>
            <p:blipFill rotWithShape="1">
              <a:blip r:embed="rId2"/>
              <a:srcRect b="96673"/>
              <a:stretch/>
            </p:blipFill>
            <p:spPr>
              <a:xfrm>
                <a:off x="2864780" y="244506"/>
                <a:ext cx="4456121" cy="228737"/>
              </a:xfrm>
              <a:prstGeom prst="rect">
                <a:avLst/>
              </a:prstGeom>
            </p:spPr>
          </p:pic>
          <p:pic>
            <p:nvPicPr>
              <p:cNvPr id="3" name="Bildobjekt 2"/>
              <p:cNvPicPr>
                <a:picLocks noChangeAspect="1"/>
              </p:cNvPicPr>
              <p:nvPr/>
            </p:nvPicPr>
            <p:blipFill rotWithShape="1">
              <a:blip r:embed="rId3"/>
              <a:srcRect t="2109"/>
              <a:stretch/>
            </p:blipFill>
            <p:spPr>
              <a:xfrm>
                <a:off x="2741732" y="473243"/>
                <a:ext cx="4579169" cy="6144414"/>
              </a:xfrm>
              <a:prstGeom prst="rect">
                <a:avLst/>
              </a:prstGeom>
            </p:spPr>
          </p:pic>
        </p:grpSp>
        <p:sp>
          <p:nvSpPr>
            <p:cNvPr id="5" name="textruta 4"/>
            <p:cNvSpPr txBox="1"/>
            <p:nvPr/>
          </p:nvSpPr>
          <p:spPr>
            <a:xfrm>
              <a:off x="3142659" y="222449"/>
              <a:ext cx="4026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/>
                <a:t>Stroke </a:t>
              </a:r>
              <a:r>
                <a:rPr lang="sv-SE" sz="1200" b="1" dirty="0" err="1"/>
                <a:t>unit</a:t>
              </a:r>
              <a:r>
                <a:rPr lang="sv-SE" sz="1200" b="1" dirty="0"/>
                <a:t> </a:t>
              </a:r>
              <a:r>
                <a:rPr lang="sv-SE" sz="1200" b="1" dirty="0" err="1"/>
                <a:t>care</a:t>
              </a:r>
              <a:r>
                <a:rPr lang="sv-SE" sz="1200" b="1" dirty="0"/>
                <a:t> (at </a:t>
              </a:r>
              <a:r>
                <a:rPr lang="sv-SE" sz="1200" b="1" dirty="0" err="1"/>
                <a:t>some</a:t>
              </a:r>
              <a:r>
                <a:rPr lang="sv-SE" sz="1200" b="1" dirty="0"/>
                <a:t> </a:t>
              </a:r>
              <a:r>
                <a:rPr lang="sv-SE" sz="1200" b="1" dirty="0" err="1"/>
                <a:t>point</a:t>
              </a:r>
              <a:r>
                <a:rPr lang="sv-SE" sz="1200" b="1" dirty="0"/>
                <a:t> </a:t>
              </a:r>
              <a:r>
                <a:rPr lang="sv-SE" sz="1200" b="1" dirty="0" err="1"/>
                <a:t>during</a:t>
              </a:r>
              <a:r>
                <a:rPr lang="sv-SE" sz="1200" b="1" dirty="0"/>
                <a:t> the </a:t>
              </a:r>
              <a:r>
                <a:rPr lang="sv-SE" sz="1200" b="1" dirty="0" err="1"/>
                <a:t>acute</a:t>
              </a:r>
              <a:r>
                <a:rPr lang="sv-SE" sz="1200" b="1" dirty="0"/>
                <a:t> </a:t>
              </a:r>
              <a:r>
                <a:rPr lang="sv-SE" sz="1200" b="1" dirty="0" err="1"/>
                <a:t>phase</a:t>
              </a:r>
              <a:r>
                <a:rPr lang="sv-SE" sz="1200" b="1" dirty="0"/>
                <a:t>)</a:t>
              </a:r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2950153" y="6053754"/>
              <a:ext cx="4219074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 dirty="0" smtClean="0"/>
                <a:t>*Örebro and Torsby </a:t>
              </a:r>
              <a:r>
                <a:rPr lang="sv-SE" sz="700" dirty="0" err="1" smtClean="0"/>
                <a:t>have</a:t>
              </a:r>
              <a:r>
                <a:rPr lang="sv-SE" sz="700" dirty="0" smtClean="0"/>
                <a:t> </a:t>
              </a:r>
              <a:r>
                <a:rPr lang="sv-SE" sz="700" dirty="0" err="1" smtClean="0"/>
                <a:t>declared</a:t>
              </a:r>
              <a:r>
                <a:rPr lang="sv-SE" sz="700" dirty="0" smtClean="0"/>
                <a:t> no stroke </a:t>
              </a:r>
              <a:r>
                <a:rPr lang="sv-SE" sz="700" dirty="0" err="1" smtClean="0"/>
                <a:t>unit</a:t>
              </a:r>
              <a:r>
                <a:rPr lang="sv-SE" sz="700" dirty="0" smtClean="0"/>
                <a:t> in 2015</a:t>
              </a:r>
            </a:p>
            <a:p>
              <a:endParaRPr lang="sv-SE" sz="700" dirty="0" smtClean="0"/>
            </a:p>
            <a:p>
              <a:r>
                <a:rPr lang="sv-SE" sz="900" b="1" dirty="0" err="1" smtClean="0"/>
                <a:t>Figure</a:t>
              </a:r>
              <a:r>
                <a:rPr lang="sv-SE" sz="900" b="1" dirty="0" smtClean="0"/>
                <a:t> 18.</a:t>
              </a:r>
              <a:r>
                <a:rPr lang="en-US" sz="900" b="1" dirty="0"/>
                <a:t> </a:t>
              </a:r>
              <a:r>
                <a:rPr lang="en-US" sz="900" dirty="0"/>
                <a:t>The proportion (%) of acute stroke patients treated at a stroke unit*/intensive care unit or department of neurosurgery.</a:t>
              </a:r>
              <a:r>
                <a:rPr lang="sv-SE" sz="900" dirty="0" smtClean="0"/>
                <a:t> Per hospital 2015. </a:t>
              </a:r>
              <a:r>
                <a:rPr lang="sv-SE" sz="900" dirty="0"/>
                <a:t>The green </a:t>
              </a:r>
              <a:r>
                <a:rPr lang="sv-SE" sz="900" dirty="0" err="1"/>
                <a:t>line</a:t>
              </a:r>
              <a:r>
                <a:rPr lang="sv-SE" sz="900" dirty="0"/>
                <a:t> </a:t>
              </a:r>
              <a:r>
                <a:rPr lang="sv-SE" sz="900" dirty="0" err="1"/>
                <a:t>represents</a:t>
              </a:r>
              <a:r>
                <a:rPr lang="sv-SE" sz="900" dirty="0"/>
                <a:t> a </a:t>
              </a:r>
              <a:r>
                <a:rPr lang="sv-SE" sz="900" dirty="0" err="1"/>
                <a:t>high</a:t>
              </a:r>
              <a:r>
                <a:rPr lang="sv-SE" sz="900" dirty="0"/>
                <a:t> </a:t>
              </a:r>
              <a:r>
                <a:rPr lang="sv-SE" sz="900" dirty="0" err="1"/>
                <a:t>target</a:t>
              </a:r>
              <a:r>
                <a:rPr lang="sv-SE" sz="900" dirty="0"/>
                <a:t> </a:t>
              </a:r>
              <a:r>
                <a:rPr lang="sv-SE" sz="900" dirty="0" err="1"/>
                <a:t>level</a:t>
              </a:r>
              <a:r>
                <a:rPr lang="sv-SE" sz="900" dirty="0"/>
                <a:t> and the </a:t>
              </a:r>
              <a:r>
                <a:rPr lang="sv-SE" sz="900" dirty="0" err="1"/>
                <a:t>yellow</a:t>
              </a:r>
              <a:r>
                <a:rPr lang="sv-SE" sz="900" dirty="0"/>
                <a:t> a moderate </a:t>
              </a:r>
              <a:r>
                <a:rPr lang="sv-SE" sz="900" dirty="0" err="1"/>
                <a:t>target</a:t>
              </a:r>
              <a:r>
                <a:rPr lang="sv-SE" sz="900" dirty="0"/>
                <a:t> </a:t>
              </a:r>
              <a:r>
                <a:rPr lang="sv-SE" sz="900" dirty="0" err="1" smtClean="0"/>
                <a:t>level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of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care</a:t>
              </a:r>
              <a:r>
                <a:rPr lang="sv-SE" sz="900" dirty="0" smtClean="0"/>
                <a:t>.  </a:t>
              </a:r>
              <a:r>
                <a:rPr lang="sv-SE" sz="900" dirty="0"/>
                <a:t>Hospitals </a:t>
              </a:r>
              <a:r>
                <a:rPr lang="sv-SE" sz="900" dirty="0" err="1"/>
                <a:t>with</a:t>
              </a:r>
              <a:r>
                <a:rPr lang="sv-SE" sz="900" dirty="0"/>
                <a:t> a </a:t>
              </a:r>
              <a:r>
                <a:rPr lang="sv-SE" sz="900" dirty="0" err="1"/>
                <a:t>coverage</a:t>
              </a:r>
              <a:r>
                <a:rPr lang="sv-SE" sz="900" dirty="0"/>
                <a:t> </a:t>
              </a:r>
              <a:r>
                <a:rPr lang="sv-SE" sz="900" dirty="0" err="1"/>
                <a:t>of</a:t>
              </a:r>
              <a:r>
                <a:rPr lang="sv-SE" sz="900" dirty="0"/>
                <a:t> less </a:t>
              </a:r>
              <a:r>
                <a:rPr lang="sv-SE" sz="900" dirty="0" err="1"/>
                <a:t>than</a:t>
              </a:r>
              <a:r>
                <a:rPr lang="sv-SE" sz="900" dirty="0"/>
                <a:t> 75 % (and </a:t>
              </a:r>
              <a:r>
                <a:rPr lang="sv-SE" sz="900" dirty="0" err="1"/>
                <a:t>therefore</a:t>
              </a:r>
              <a:r>
                <a:rPr lang="sv-SE" sz="900" dirty="0"/>
                <a:t> </a:t>
              </a:r>
              <a:r>
                <a:rPr lang="sv-SE" sz="900" dirty="0" err="1" smtClean="0"/>
                <a:t>uncertain</a:t>
              </a:r>
              <a:r>
                <a:rPr lang="sv-SE" sz="900" dirty="0" smtClean="0"/>
                <a:t> </a:t>
              </a:r>
              <a:r>
                <a:rPr lang="sv-SE" sz="900" dirty="0"/>
                <a:t>data) </a:t>
              </a:r>
              <a:r>
                <a:rPr lang="sv-SE" sz="900" dirty="0" err="1"/>
                <a:t>are</a:t>
              </a:r>
              <a:r>
                <a:rPr lang="sv-SE" sz="900" dirty="0"/>
                <a:t> </a:t>
              </a:r>
              <a:r>
                <a:rPr lang="sv-SE" sz="900" dirty="0" err="1"/>
                <a:t>marked</a:t>
              </a:r>
              <a:r>
                <a:rPr lang="sv-SE" sz="900" dirty="0"/>
                <a:t> </a:t>
              </a:r>
              <a:r>
                <a:rPr lang="sv-SE" sz="900" dirty="0" err="1"/>
                <a:t>with</a:t>
              </a:r>
              <a:r>
                <a:rPr lang="sv-SE" sz="900" dirty="0"/>
                <a:t> # and </a:t>
              </a:r>
              <a:r>
                <a:rPr lang="sv-SE" sz="900" dirty="0" err="1" smtClean="0"/>
                <a:t>shaded</a:t>
              </a:r>
              <a:r>
                <a:rPr lang="sv-SE" sz="900" dirty="0" smtClean="0"/>
                <a:t> bars</a:t>
              </a:r>
              <a:endParaRPr lang="sv-SE" sz="900" dirty="0"/>
            </a:p>
            <a:p>
              <a:endParaRPr lang="sv-SE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7424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3288631" y="0"/>
            <a:ext cx="4471146" cy="7003325"/>
            <a:chOff x="3288631" y="0"/>
            <a:chExt cx="4471146" cy="7003325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8631" y="276999"/>
              <a:ext cx="4201849" cy="5756830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3452472" y="0"/>
              <a:ext cx="4307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err="1" smtClean="0"/>
                <a:t>Swallowing</a:t>
              </a:r>
              <a:r>
                <a:rPr lang="sv-SE" sz="1200" b="1" dirty="0" smtClean="0"/>
                <a:t> </a:t>
              </a:r>
              <a:r>
                <a:rPr lang="sv-SE" sz="1200" b="1" dirty="0" err="1" smtClean="0"/>
                <a:t>assessment</a:t>
              </a:r>
              <a:endParaRPr lang="sv-SE" sz="1200" b="1" dirty="0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3452472" y="6033829"/>
              <a:ext cx="4130842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b="1" dirty="0" err="1" smtClean="0"/>
                <a:t>Figure</a:t>
              </a:r>
              <a:r>
                <a:rPr lang="sv-SE" sz="900" b="1" dirty="0" smtClean="0"/>
                <a:t> 20. </a:t>
              </a:r>
              <a:r>
                <a:rPr lang="sv-SE" sz="900" dirty="0" smtClean="0"/>
                <a:t>Proportion(%) </a:t>
              </a:r>
              <a:r>
                <a:rPr lang="sv-SE" sz="900" dirty="0" err="1" smtClean="0"/>
                <a:t>of</a:t>
              </a:r>
              <a:r>
                <a:rPr lang="sv-SE" sz="900" dirty="0" smtClean="0"/>
                <a:t> stroke patients  </a:t>
              </a:r>
              <a:r>
                <a:rPr lang="sv-SE" sz="900" dirty="0" err="1" smtClean="0"/>
                <a:t>who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had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their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swallowing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assessed</a:t>
              </a:r>
              <a:r>
                <a:rPr lang="sv-SE" sz="900" dirty="0" smtClean="0"/>
                <a:t> or </a:t>
              </a:r>
              <a:r>
                <a:rPr lang="sv-SE" sz="900" dirty="0" err="1" smtClean="0"/>
                <a:t>were</a:t>
              </a:r>
              <a:r>
                <a:rPr lang="sv-SE" sz="900" dirty="0" smtClean="0"/>
                <a:t> not </a:t>
              </a:r>
              <a:r>
                <a:rPr lang="sv-SE" sz="900" dirty="0" err="1" smtClean="0"/>
                <a:t>eligible</a:t>
              </a:r>
              <a:r>
                <a:rPr lang="sv-SE" sz="900" dirty="0" smtClean="0"/>
                <a:t> for </a:t>
              </a:r>
              <a:r>
                <a:rPr lang="sv-SE" sz="900" dirty="0" err="1" smtClean="0"/>
                <a:t>assessment</a:t>
              </a:r>
              <a:r>
                <a:rPr lang="sv-SE" sz="900" dirty="0" smtClean="0"/>
                <a:t>. Per hospital, 2015. </a:t>
              </a:r>
              <a:r>
                <a:rPr lang="sv-SE" sz="900" dirty="0"/>
                <a:t>The green </a:t>
              </a:r>
              <a:r>
                <a:rPr lang="sv-SE" sz="900" dirty="0" err="1"/>
                <a:t>line</a:t>
              </a:r>
              <a:r>
                <a:rPr lang="sv-SE" sz="900" dirty="0"/>
                <a:t> </a:t>
              </a:r>
              <a:r>
                <a:rPr lang="sv-SE" sz="900" dirty="0" err="1"/>
                <a:t>represents</a:t>
              </a:r>
              <a:r>
                <a:rPr lang="sv-SE" sz="900" dirty="0"/>
                <a:t> a </a:t>
              </a:r>
              <a:r>
                <a:rPr lang="sv-SE" sz="900" dirty="0" err="1"/>
                <a:t>high</a:t>
              </a:r>
              <a:r>
                <a:rPr lang="sv-SE" sz="900" dirty="0"/>
                <a:t> </a:t>
              </a:r>
              <a:r>
                <a:rPr lang="sv-SE" sz="900" dirty="0" err="1"/>
                <a:t>target</a:t>
              </a:r>
              <a:r>
                <a:rPr lang="sv-SE" sz="900" dirty="0"/>
                <a:t> </a:t>
              </a:r>
              <a:r>
                <a:rPr lang="sv-SE" sz="900" dirty="0" err="1"/>
                <a:t>level</a:t>
              </a:r>
              <a:r>
                <a:rPr lang="sv-SE" sz="900" dirty="0"/>
                <a:t> and the </a:t>
              </a:r>
              <a:r>
                <a:rPr lang="sv-SE" sz="900" dirty="0" err="1"/>
                <a:t>yellow</a:t>
              </a:r>
              <a:r>
                <a:rPr lang="sv-SE" sz="900" dirty="0"/>
                <a:t> a moderate </a:t>
              </a:r>
              <a:r>
                <a:rPr lang="sv-SE" sz="900" dirty="0" err="1"/>
                <a:t>target</a:t>
              </a:r>
              <a:r>
                <a:rPr lang="sv-SE" sz="900" dirty="0"/>
                <a:t> </a:t>
              </a:r>
              <a:r>
                <a:rPr lang="sv-SE" sz="900" dirty="0" err="1" smtClean="0"/>
                <a:t>level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of</a:t>
              </a:r>
              <a:r>
                <a:rPr lang="sv-SE" sz="900" dirty="0" smtClean="0"/>
                <a:t> </a:t>
              </a:r>
              <a:r>
                <a:rPr lang="sv-SE" sz="900" dirty="0" err="1" smtClean="0"/>
                <a:t>care</a:t>
              </a:r>
              <a:r>
                <a:rPr lang="sv-SE" sz="900" dirty="0" smtClean="0"/>
                <a:t>.  </a:t>
              </a:r>
              <a:r>
                <a:rPr lang="sv-SE" sz="900" dirty="0"/>
                <a:t>Hospitals </a:t>
              </a:r>
              <a:r>
                <a:rPr lang="sv-SE" sz="900" dirty="0" err="1"/>
                <a:t>with</a:t>
              </a:r>
              <a:r>
                <a:rPr lang="sv-SE" sz="900" dirty="0"/>
                <a:t> a </a:t>
              </a:r>
              <a:r>
                <a:rPr lang="sv-SE" sz="900" dirty="0" err="1"/>
                <a:t>coverage</a:t>
              </a:r>
              <a:r>
                <a:rPr lang="sv-SE" sz="900" dirty="0"/>
                <a:t> </a:t>
              </a:r>
              <a:r>
                <a:rPr lang="sv-SE" sz="900" dirty="0" err="1"/>
                <a:t>of</a:t>
              </a:r>
              <a:r>
                <a:rPr lang="sv-SE" sz="900" dirty="0"/>
                <a:t> less </a:t>
              </a:r>
              <a:r>
                <a:rPr lang="sv-SE" sz="900" dirty="0" err="1"/>
                <a:t>than</a:t>
              </a:r>
              <a:r>
                <a:rPr lang="sv-SE" sz="900" dirty="0"/>
                <a:t> 75 % (and </a:t>
              </a:r>
              <a:r>
                <a:rPr lang="sv-SE" sz="900" dirty="0" err="1"/>
                <a:t>therefore</a:t>
              </a:r>
              <a:r>
                <a:rPr lang="sv-SE" sz="900" dirty="0"/>
                <a:t> </a:t>
              </a:r>
              <a:r>
                <a:rPr lang="sv-SE" sz="900" dirty="0" err="1" smtClean="0"/>
                <a:t>uncertain</a:t>
              </a:r>
              <a:r>
                <a:rPr lang="sv-SE" sz="900" dirty="0" smtClean="0"/>
                <a:t> </a:t>
              </a:r>
              <a:r>
                <a:rPr lang="sv-SE" sz="900" dirty="0"/>
                <a:t>data) </a:t>
              </a:r>
              <a:r>
                <a:rPr lang="sv-SE" sz="900" dirty="0" err="1"/>
                <a:t>are</a:t>
              </a:r>
              <a:r>
                <a:rPr lang="sv-SE" sz="900" dirty="0"/>
                <a:t> </a:t>
              </a:r>
              <a:r>
                <a:rPr lang="sv-SE" sz="900" dirty="0" err="1"/>
                <a:t>marked</a:t>
              </a:r>
              <a:r>
                <a:rPr lang="sv-SE" sz="900" dirty="0"/>
                <a:t> </a:t>
              </a:r>
              <a:r>
                <a:rPr lang="sv-SE" sz="900" dirty="0" err="1"/>
                <a:t>with</a:t>
              </a:r>
              <a:r>
                <a:rPr lang="sv-SE" sz="900" dirty="0"/>
                <a:t> # and </a:t>
              </a:r>
              <a:r>
                <a:rPr lang="sv-SE" sz="900" dirty="0" err="1" smtClean="0"/>
                <a:t>shaded</a:t>
              </a:r>
              <a:r>
                <a:rPr lang="sv-SE" sz="900" dirty="0" smtClean="0"/>
                <a:t> bars</a:t>
              </a:r>
              <a:endParaRPr lang="sv-SE" sz="900" dirty="0"/>
            </a:p>
            <a:p>
              <a:endParaRPr lang="sv-SE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5766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2706680" y="545432"/>
            <a:ext cx="6176210" cy="4080151"/>
            <a:chOff x="2706680" y="545432"/>
            <a:chExt cx="6176210" cy="4080151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6680" y="883986"/>
              <a:ext cx="6120914" cy="3279932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2706680" y="545432"/>
              <a:ext cx="4355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err="1" smtClean="0"/>
                <a:t>Reperfusion</a:t>
              </a:r>
              <a:r>
                <a:rPr lang="sv-SE" sz="1600" b="1" dirty="0" smtClean="0"/>
                <a:t> </a:t>
              </a:r>
              <a:r>
                <a:rPr lang="sv-SE" sz="1600" b="1" dirty="0" err="1" smtClean="0"/>
                <a:t>therapy</a:t>
              </a:r>
              <a:r>
                <a:rPr lang="sv-SE" sz="1600" b="1" dirty="0" smtClean="0"/>
                <a:t> 2010-2015</a:t>
              </a:r>
              <a:endParaRPr lang="sv-SE" sz="1600" b="1" dirty="0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2706680" y="4163918"/>
              <a:ext cx="6176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err="1" smtClean="0"/>
                <a:t>Figure</a:t>
              </a:r>
              <a:r>
                <a:rPr lang="sv-SE" sz="1200" b="1" dirty="0" smtClean="0"/>
                <a:t> 21. </a:t>
              </a:r>
              <a:r>
                <a:rPr lang="sv-SE" sz="1200" dirty="0" smtClean="0"/>
                <a:t>The proportion (%) </a:t>
              </a:r>
              <a:r>
                <a:rPr lang="sv-SE" sz="1200" dirty="0" err="1" smtClean="0"/>
                <a:t>of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ischemic</a:t>
              </a:r>
              <a:r>
                <a:rPr lang="sv-SE" sz="1200" dirty="0" smtClean="0"/>
                <a:t> stroke patients </a:t>
              </a:r>
              <a:r>
                <a:rPr lang="sv-SE" sz="1200" dirty="0" err="1" smtClean="0"/>
                <a:t>who</a:t>
              </a:r>
              <a:r>
                <a:rPr lang="sv-SE" sz="1200" dirty="0" smtClean="0"/>
                <a:t> </a:t>
              </a:r>
              <a:r>
                <a:rPr lang="en-US" sz="1200" dirty="0" smtClean="0"/>
                <a:t>received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reperfusion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therapy</a:t>
              </a:r>
              <a:r>
                <a:rPr lang="sv-SE" sz="1200" dirty="0" smtClean="0"/>
                <a:t> (</a:t>
              </a:r>
              <a:r>
                <a:rPr lang="sv-SE" sz="1200" dirty="0" err="1" smtClean="0"/>
                <a:t>thrombolysis</a:t>
              </a:r>
              <a:r>
                <a:rPr lang="sv-SE" sz="1200" dirty="0" smtClean="0"/>
                <a:t> or </a:t>
              </a:r>
              <a:r>
                <a:rPr lang="sv-SE" sz="1200" dirty="0" err="1" smtClean="0"/>
                <a:t>thrombectomy</a:t>
              </a:r>
              <a:r>
                <a:rPr lang="sv-SE" sz="1200" dirty="0" smtClean="0"/>
                <a:t>), 2010-2015</a:t>
              </a:r>
              <a:endParaRPr lang="sv-SE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8049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2868218" y="109135"/>
            <a:ext cx="4515852" cy="6600400"/>
            <a:chOff x="2983832" y="119645"/>
            <a:chExt cx="4515852" cy="6600400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1852" y="731833"/>
              <a:ext cx="4501331" cy="5465348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2983832" y="119645"/>
              <a:ext cx="4515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 err="1" smtClean="0"/>
                <a:t>Reperfusion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therapy</a:t>
              </a:r>
              <a:endParaRPr lang="sv-SE" b="1" dirty="0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2983832" y="6304547"/>
              <a:ext cx="45158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50" b="1" dirty="0" err="1" smtClean="0"/>
                <a:t>Figure</a:t>
              </a:r>
              <a:r>
                <a:rPr lang="sv-SE" sz="1050" b="1" dirty="0" smtClean="0"/>
                <a:t> 24. </a:t>
              </a:r>
              <a:r>
                <a:rPr lang="sv-SE" sz="1050" dirty="0" smtClean="0"/>
                <a:t>Proportion (%) </a:t>
              </a:r>
              <a:r>
                <a:rPr lang="sv-SE" sz="1050" dirty="0" err="1" smtClean="0"/>
                <a:t>of</a:t>
              </a:r>
              <a:r>
                <a:rPr lang="sv-SE" sz="1050" dirty="0" smtClean="0"/>
                <a:t> </a:t>
              </a:r>
              <a:r>
                <a:rPr lang="sv-SE" sz="1050" dirty="0" err="1" smtClean="0"/>
                <a:t>ischemic</a:t>
              </a:r>
              <a:r>
                <a:rPr lang="sv-SE" sz="1050" dirty="0" smtClean="0"/>
                <a:t> stroke patients </a:t>
              </a:r>
              <a:r>
                <a:rPr lang="sv-SE" sz="1050" dirty="0" err="1" smtClean="0"/>
                <a:t>who</a:t>
              </a:r>
              <a:r>
                <a:rPr lang="sv-SE" sz="1050" dirty="0" smtClean="0"/>
                <a:t> </a:t>
              </a:r>
              <a:r>
                <a:rPr lang="sv-SE" sz="1050" dirty="0" err="1" smtClean="0"/>
                <a:t>received</a:t>
              </a:r>
              <a:r>
                <a:rPr lang="sv-SE" sz="1050" dirty="0" smtClean="0"/>
                <a:t> </a:t>
              </a:r>
              <a:r>
                <a:rPr lang="sv-SE" sz="1050" dirty="0" err="1" smtClean="0"/>
                <a:t>reperfusion</a:t>
              </a:r>
              <a:r>
                <a:rPr lang="sv-SE" sz="1050" dirty="0" smtClean="0"/>
                <a:t> </a:t>
              </a:r>
              <a:r>
                <a:rPr lang="sv-SE" sz="1050" dirty="0" err="1" smtClean="0"/>
                <a:t>therapy</a:t>
              </a:r>
              <a:r>
                <a:rPr lang="sv-SE" sz="1050" dirty="0" smtClean="0"/>
                <a:t> (</a:t>
              </a:r>
              <a:r>
                <a:rPr lang="sv-SE" sz="1050" dirty="0" err="1" smtClean="0"/>
                <a:t>thrombolysis</a:t>
              </a:r>
              <a:r>
                <a:rPr lang="sv-SE" sz="1050" dirty="0" smtClean="0"/>
                <a:t> and/or </a:t>
              </a:r>
              <a:r>
                <a:rPr lang="sv-SE" sz="1050" dirty="0" err="1" smtClean="0"/>
                <a:t>thrombectomy</a:t>
              </a:r>
              <a:r>
                <a:rPr lang="sv-SE" sz="1050" dirty="0" smtClean="0"/>
                <a:t>). Per </a:t>
              </a:r>
              <a:r>
                <a:rPr lang="sv-SE" sz="1050" dirty="0" err="1" smtClean="0"/>
                <a:t>county</a:t>
              </a:r>
              <a:r>
                <a:rPr lang="sv-SE" sz="1050" dirty="0" smtClean="0"/>
                <a:t>, 2015</a:t>
              </a:r>
              <a:endParaRPr lang="sv-SE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162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823</Words>
  <Application>Microsoft Office PowerPoint</Application>
  <PresentationFormat>Bredbild</PresentationFormat>
  <Paragraphs>42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Västerbottens Läns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Hals Berglund</dc:creator>
  <cp:lastModifiedBy>Maria Hals Berglund</cp:lastModifiedBy>
  <cp:revision>68</cp:revision>
  <dcterms:created xsi:type="dcterms:W3CDTF">2017-01-30T14:40:18Z</dcterms:created>
  <dcterms:modified xsi:type="dcterms:W3CDTF">2017-02-09T12:10:25Z</dcterms:modified>
</cp:coreProperties>
</file>