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6" r:id="rId2"/>
    <p:sldId id="618" r:id="rId3"/>
    <p:sldId id="593" r:id="rId4"/>
    <p:sldId id="622" r:id="rId5"/>
    <p:sldId id="594" r:id="rId6"/>
    <p:sldId id="596" r:id="rId7"/>
    <p:sldId id="597" r:id="rId8"/>
    <p:sldId id="600" r:id="rId9"/>
    <p:sldId id="601" r:id="rId10"/>
    <p:sldId id="602" r:id="rId11"/>
    <p:sldId id="619" r:id="rId12"/>
    <p:sldId id="604" r:id="rId13"/>
    <p:sldId id="620" r:id="rId14"/>
    <p:sldId id="605" r:id="rId15"/>
    <p:sldId id="606" r:id="rId16"/>
    <p:sldId id="607" r:id="rId17"/>
    <p:sldId id="612" r:id="rId18"/>
    <p:sldId id="624" r:id="rId19"/>
    <p:sldId id="610" r:id="rId20"/>
    <p:sldId id="608" r:id="rId21"/>
    <p:sldId id="598" r:id="rId22"/>
    <p:sldId id="623" r:id="rId23"/>
    <p:sldId id="611" r:id="rId24"/>
    <p:sldId id="625" r:id="rId25"/>
    <p:sldId id="592" r:id="rId26"/>
    <p:sldId id="621" r:id="rId27"/>
    <p:sldId id="614" r:id="rId28"/>
    <p:sldId id="615" r:id="rId29"/>
    <p:sldId id="626" r:id="rId30"/>
    <p:sldId id="613" r:id="rId31"/>
    <p:sldId id="576" r:id="rId32"/>
    <p:sldId id="588" r:id="rId33"/>
    <p:sldId id="627" r:id="rId34"/>
  </p:sldIdLst>
  <p:sldSz cx="9144000" cy="6858000" type="screen4x3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8" autoAdjust="0"/>
    <p:restoredTop sz="86410" autoAdjust="0"/>
  </p:normalViewPr>
  <p:slideViewPr>
    <p:cSldViewPr snapToGrid="0" snapToObjects="1">
      <p:cViewPr varScale="1">
        <p:scale>
          <a:sx n="111" d="100"/>
          <a:sy n="111" d="100"/>
        </p:scale>
        <p:origin x="121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vr\AppData\Local\Microsoft\Windows\INetCache\Content.Outlook\K1JMEVWJ\Data%20till%20akut_tabeller_we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vr\AppData\Local\Microsoft\Windows\INetCache\Content.Outlook\K1JMEVWJ\Data%20till%20akut_tabeller_we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vr\AppData\Local\Microsoft\Windows\INetCache\Content.Outlook\K1JMEVWJ\Data%20till%20akut_tabeller_we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vr\AppData\Local\Microsoft\Windows\INetCache\Content.Outlook\K1JMEVWJ\Data%20till%20akut_tabeller_we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Stroke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07039198220522"/>
          <c:y val="0.30917993314635833"/>
          <c:w val="0.72385921603558956"/>
          <c:h val="0.5313757008759127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Stroke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89E-4528-BEB7-07858DFB7E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89E-4528-BEB7-07858DFB7E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0FE89AB2-C92B-40B1-AEC9-A51FD2588068}" type="PERCENTAGE">
                      <a:rPr lang="en-US" baseline="0"/>
                      <a:pPr/>
                      <a:t>[PROCENT]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9E-4528-BEB7-07858DFB7E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B90E55A-9123-4259-8DC1-4EFFCE768D61}" type="PERCENTAGE">
                      <a:rPr lang="en-US" baseline="0"/>
                      <a:pPr/>
                      <a:t>[PROCENT]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9E-4528-BEB7-07858DFB7E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Kvinnor</c:v>
                </c:pt>
                <c:pt idx="1">
                  <c:v>Män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9E-4528-BEB7-07858DFB7E7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Sheet1!$B$35:$E$35</c:f>
              <c:strCache>
                <c:ptCount val="4"/>
                <c:pt idx="0">
                  <c:v>Antihypertenisva</c:v>
                </c:pt>
                <c:pt idx="1">
                  <c:v>Trombocythämmare</c:v>
                </c:pt>
                <c:pt idx="2">
                  <c:v>Statin</c:v>
                </c:pt>
                <c:pt idx="3">
                  <c:v>OAK v FF</c:v>
                </c:pt>
              </c:strCache>
            </c:strRef>
          </c:cat>
          <c:val>
            <c:numRef>
              <c:f>Sheet1!$B$36:$E$36</c:f>
              <c:numCache>
                <c:formatCode>General</c:formatCode>
                <c:ptCount val="4"/>
                <c:pt idx="0">
                  <c:v>73</c:v>
                </c:pt>
                <c:pt idx="1">
                  <c:v>97</c:v>
                </c:pt>
                <c:pt idx="2">
                  <c:v>89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D-483F-A675-F517CDC62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5210752"/>
        <c:axId val="975207392"/>
        <c:axId val="0"/>
      </c:bar3DChart>
      <c:catAx>
        <c:axId val="9752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975207392"/>
        <c:crosses val="autoZero"/>
        <c:auto val="1"/>
        <c:lblAlgn val="ctr"/>
        <c:lblOffset val="100"/>
        <c:noMultiLvlLbl val="0"/>
      </c:catAx>
      <c:valAx>
        <c:axId val="97520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9752107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Sheet1!$A$5</c:f>
              <c:strCache>
                <c:ptCount val="1"/>
                <c:pt idx="0">
                  <c:v>TIA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4A7-453E-AA20-306ED81572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4A7-453E-AA20-306ED81572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Sheet1!$B$4:$C$4</c:f>
              <c:strCache>
                <c:ptCount val="2"/>
                <c:pt idx="0">
                  <c:v>Kvinnor</c:v>
                </c:pt>
                <c:pt idx="1">
                  <c:v>Män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A7-453E-AA20-306ED81572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1'!$B$3:$B$23</c:f>
            </c:numRef>
          </c:val>
          <c:extLst>
            <c:ext xmlns:c16="http://schemas.microsoft.com/office/drawing/2014/chart" uri="{C3380CC4-5D6E-409C-BE32-E72D297353CC}">
              <c16:uniqueId val="{00000000-5EF7-4AE8-B936-8997531C0DB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1'!$C$3:$C$23</c:f>
            </c:numRef>
          </c:val>
          <c:extLst>
            <c:ext xmlns:c16="http://schemas.microsoft.com/office/drawing/2014/chart" uri="{C3380CC4-5D6E-409C-BE32-E72D297353CC}">
              <c16:uniqueId val="{00000001-5EF7-4AE8-B936-8997531C0DB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1'!$D$3:$D$23</c:f>
            </c:numRef>
          </c:val>
          <c:extLst>
            <c:ext xmlns:c16="http://schemas.microsoft.com/office/drawing/2014/chart" uri="{C3380CC4-5D6E-409C-BE32-E72D297353CC}">
              <c16:uniqueId val="{00000002-5EF7-4AE8-B936-8997531C0DB8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1'!$E$3:$E$23</c:f>
            </c:numRef>
          </c:val>
          <c:extLst>
            <c:ext xmlns:c16="http://schemas.microsoft.com/office/drawing/2014/chart" uri="{C3380CC4-5D6E-409C-BE32-E72D297353CC}">
              <c16:uniqueId val="{00000003-5EF7-4AE8-B936-8997531C0DB8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1'!$F$3:$F$23</c:f>
            </c:numRef>
          </c:val>
          <c:extLst>
            <c:ext xmlns:c16="http://schemas.microsoft.com/office/drawing/2014/chart" uri="{C3380CC4-5D6E-409C-BE32-E72D297353CC}">
              <c16:uniqueId val="{00000004-5EF7-4AE8-B936-8997531C0DB8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1'!$G$3:$G$23</c:f>
            </c:numRef>
          </c:val>
          <c:extLst>
            <c:ext xmlns:c16="http://schemas.microsoft.com/office/drawing/2014/chart" uri="{C3380CC4-5D6E-409C-BE32-E72D297353CC}">
              <c16:uniqueId val="{00000005-5EF7-4AE8-B936-8997531C0DB8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1'!$H$3:$H$23</c:f>
            </c:numRef>
          </c:val>
          <c:extLst>
            <c:ext xmlns:c16="http://schemas.microsoft.com/office/drawing/2014/chart" uri="{C3380CC4-5D6E-409C-BE32-E72D297353CC}">
              <c16:uniqueId val="{00000006-5EF7-4AE8-B936-8997531C0DB8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1'!$I$3:$I$23</c:f>
            </c:numRef>
          </c:val>
          <c:extLst>
            <c:ext xmlns:c16="http://schemas.microsoft.com/office/drawing/2014/chart" uri="{C3380CC4-5D6E-409C-BE32-E72D297353CC}">
              <c16:uniqueId val="{00000007-5EF7-4AE8-B936-8997531C0DB8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1'!$J$3:$J$23</c:f>
            </c:numRef>
          </c:val>
          <c:extLst>
            <c:ext xmlns:c16="http://schemas.microsoft.com/office/drawing/2014/chart" uri="{C3380CC4-5D6E-409C-BE32-E72D297353CC}">
              <c16:uniqueId val="{00000008-5EF7-4AE8-B936-8997531C0DB8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1'!$K$3:$K$23</c:f>
            </c:numRef>
          </c:val>
          <c:extLst>
            <c:ext xmlns:c16="http://schemas.microsoft.com/office/drawing/2014/chart" uri="{C3380CC4-5D6E-409C-BE32-E72D297353CC}">
              <c16:uniqueId val="{00000009-5EF7-4AE8-B936-8997531C0DB8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1'!$L$3:$L$23</c:f>
            </c:numRef>
          </c:val>
          <c:extLst>
            <c:ext xmlns:c16="http://schemas.microsoft.com/office/drawing/2014/chart" uri="{C3380CC4-5D6E-409C-BE32-E72D297353CC}">
              <c16:uniqueId val="{0000000A-5EF7-4AE8-B936-8997531C0DB8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'Tabell 1'!$A$3:$A$23</c:f>
              <c:strCache>
                <c:ptCount val="21"/>
                <c:pt idx="0">
                  <c:v>Region Stockholm</c:v>
                </c:pt>
                <c:pt idx="1">
                  <c:v>Västra Götalandsregionen</c:v>
                </c:pt>
                <c:pt idx="2">
                  <c:v>Region Skåne</c:v>
                </c:pt>
                <c:pt idx="3">
                  <c:v>Region Östergötland</c:v>
                </c:pt>
                <c:pt idx="4">
                  <c:v>Region Halland</c:v>
                </c:pt>
                <c:pt idx="5">
                  <c:v>Region Värmland</c:v>
                </c:pt>
                <c:pt idx="6">
                  <c:v>Region Jönköpings län</c:v>
                </c:pt>
                <c:pt idx="7">
                  <c:v>Region Dalarna</c:v>
                </c:pt>
                <c:pt idx="8">
                  <c:v>Region Uppsala</c:v>
                </c:pt>
                <c:pt idx="9">
                  <c:v>Region Gävleborg</c:v>
                </c:pt>
                <c:pt idx="10">
                  <c:v>Region Västmanland</c:v>
                </c:pt>
                <c:pt idx="11">
                  <c:v>Region Västernorrland</c:v>
                </c:pt>
                <c:pt idx="12">
                  <c:v>Region Västerbotten</c:v>
                </c:pt>
                <c:pt idx="13">
                  <c:v>Region Kalmar</c:v>
                </c:pt>
                <c:pt idx="14">
                  <c:v>Region Örebro län</c:v>
                </c:pt>
                <c:pt idx="15">
                  <c:v>Region Norrbotten</c:v>
                </c:pt>
                <c:pt idx="16">
                  <c:v>Region Sörmland</c:v>
                </c:pt>
                <c:pt idx="17">
                  <c:v>Region Kronoberg</c:v>
                </c:pt>
                <c:pt idx="18">
                  <c:v>Region Blekinge</c:v>
                </c:pt>
                <c:pt idx="19">
                  <c:v>Region Jämtland-Härjedalen</c:v>
                </c:pt>
                <c:pt idx="20">
                  <c:v>Region Gotland</c:v>
                </c:pt>
              </c:strCache>
            </c:strRef>
          </c:cat>
          <c:val>
            <c:numRef>
              <c:f>'Tabell 1'!$M$3:$M$23</c:f>
              <c:numCache>
                <c:formatCode>General</c:formatCode>
                <c:ptCount val="21"/>
                <c:pt idx="0">
                  <c:v>3813</c:v>
                </c:pt>
                <c:pt idx="1">
                  <c:v>3427</c:v>
                </c:pt>
                <c:pt idx="2">
                  <c:v>2444</c:v>
                </c:pt>
                <c:pt idx="3">
                  <c:v>800</c:v>
                </c:pt>
                <c:pt idx="4">
                  <c:v>760</c:v>
                </c:pt>
                <c:pt idx="5">
                  <c:v>743</c:v>
                </c:pt>
                <c:pt idx="6">
                  <c:v>713</c:v>
                </c:pt>
                <c:pt idx="7">
                  <c:v>693</c:v>
                </c:pt>
                <c:pt idx="8">
                  <c:v>667</c:v>
                </c:pt>
                <c:pt idx="9">
                  <c:v>652</c:v>
                </c:pt>
                <c:pt idx="10">
                  <c:v>643</c:v>
                </c:pt>
                <c:pt idx="11">
                  <c:v>618</c:v>
                </c:pt>
                <c:pt idx="12">
                  <c:v>607</c:v>
                </c:pt>
                <c:pt idx="13">
                  <c:v>575</c:v>
                </c:pt>
                <c:pt idx="14">
                  <c:v>573</c:v>
                </c:pt>
                <c:pt idx="15">
                  <c:v>533</c:v>
                </c:pt>
                <c:pt idx="16">
                  <c:v>483</c:v>
                </c:pt>
                <c:pt idx="17">
                  <c:v>409</c:v>
                </c:pt>
                <c:pt idx="18">
                  <c:v>373</c:v>
                </c:pt>
                <c:pt idx="19">
                  <c:v>296</c:v>
                </c:pt>
                <c:pt idx="2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F7-4AE8-B936-8997531C0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3020496"/>
        <c:axId val="1023020976"/>
      </c:barChart>
      <c:catAx>
        <c:axId val="10230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23020976"/>
        <c:crosses val="autoZero"/>
        <c:auto val="1"/>
        <c:lblAlgn val="ctr"/>
        <c:lblOffset val="100"/>
        <c:noMultiLvlLbl val="0"/>
      </c:catAx>
      <c:valAx>
        <c:axId val="102302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2302049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'Tabell 16'!$B$1</c:f>
              <c:strCache>
                <c:ptCount val="1"/>
                <c:pt idx="0">
                  <c:v>Andel, 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E70-4935-975B-ABDADFAD584D}"/>
              </c:ext>
            </c:extLst>
          </c:dPt>
          <c:dPt>
            <c:idx val="1"/>
            <c:bubble3D val="0"/>
            <c:spPr>
              <a:solidFill>
                <a:schemeClr val="accent1">
                  <a:shade val="61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E70-4935-975B-ABDADFAD584D}"/>
              </c:ext>
            </c:extLst>
          </c:dPt>
          <c:dPt>
            <c:idx val="2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E70-4935-975B-ABDADFAD584D}"/>
              </c:ext>
            </c:extLst>
          </c:dPt>
          <c:dPt>
            <c:idx val="3"/>
            <c:bubble3D val="0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E70-4935-975B-ABDADFAD584D}"/>
              </c:ext>
            </c:extLst>
          </c:dPt>
          <c:dPt>
            <c:idx val="4"/>
            <c:bubble3D val="0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E70-4935-975B-ABDADFAD584D}"/>
              </c:ext>
            </c:extLst>
          </c:dPt>
          <c:dPt>
            <c:idx val="5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E70-4935-975B-ABDADFAD584D}"/>
              </c:ext>
            </c:extLst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DE70-4935-975B-ABDADFAD584D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DE70-4935-975B-ABDADFAD584D}"/>
              </c:ext>
            </c:extLst>
          </c:dPt>
          <c:dLbls>
            <c:dLbl>
              <c:idx val="2"/>
              <c:layout>
                <c:manualLayout>
                  <c:x val="-1.9765846264257702E-3"/>
                  <c:y val="0.127477449490102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70-4935-975B-ABDADFAD584D}"/>
                </c:ext>
              </c:extLst>
            </c:dLbl>
            <c:dLbl>
              <c:idx val="3"/>
              <c:layout>
                <c:manualLayout>
                  <c:x val="-1.8580663196889034E-2"/>
                  <c:y val="9.29280484096101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70-4935-975B-ABDADFAD584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'Tabell 16'!$A$2:$A$9</c:f>
              <c:strCache>
                <c:ptCount val="8"/>
                <c:pt idx="0">
                  <c:v>Saknades nödvändig kompetens </c:v>
                </c:pt>
                <c:pt idx="1">
                  <c:v>Felaktigt utebliven larmrutin </c:v>
                </c:pt>
                <c:pt idx="2">
                  <c:v>För svåra symptom</c:v>
                </c:pt>
                <c:pt idx="3">
                  <c:v>Okänt</c:v>
                </c:pt>
                <c:pt idx="4">
                  <c:v>Andra kontraindikationer </c:v>
                </c:pt>
                <c:pt idx="5">
                  <c:v>För milda symptom</c:v>
                </c:pt>
                <c:pt idx="6">
                  <c:v>&gt;4,5 tim från insjuknandet</c:v>
                </c:pt>
                <c:pt idx="7">
                  <c:v>Annan anledning</c:v>
                </c:pt>
              </c:strCache>
            </c:strRef>
          </c:cat>
          <c:val>
            <c:numRef>
              <c:f>'Tabell 16'!$B$2:$B$9</c:f>
              <c:numCache>
                <c:formatCode>General</c:formatCode>
                <c:ptCount val="8"/>
                <c:pt idx="0">
                  <c:v>3.3955857385398999E-4</c:v>
                </c:pt>
                <c:pt idx="1">
                  <c:v>5.0933786078098502E-3</c:v>
                </c:pt>
                <c:pt idx="2">
                  <c:v>1.33786078098472E-2</c:v>
                </c:pt>
                <c:pt idx="3">
                  <c:v>5.8811544991510999E-2</c:v>
                </c:pt>
                <c:pt idx="4">
                  <c:v>0.15449915110356499</c:v>
                </c:pt>
                <c:pt idx="5">
                  <c:v>0.17351443123938901</c:v>
                </c:pt>
                <c:pt idx="6">
                  <c:v>0.28692699490662099</c:v>
                </c:pt>
                <c:pt idx="7">
                  <c:v>0.30322580645161301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E70-4935-975B-ABDADFAD58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755641697742317"/>
          <c:y val="4.543758893738984E-2"/>
          <c:w val="0.33731443129148025"/>
          <c:h val="0.953769788215501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337-43FB-8C29-3282E88B08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337-43FB-8C29-3282E88B08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337-43FB-8C29-3282E88B0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Sheet1!$B$30:$D$30</c:f>
              <c:strCache>
                <c:ptCount val="3"/>
                <c:pt idx="0">
                  <c:v>Antihypertenisva</c:v>
                </c:pt>
                <c:pt idx="1">
                  <c:v>Trombocythämmare</c:v>
                </c:pt>
                <c:pt idx="2">
                  <c:v>Statin</c:v>
                </c:pt>
              </c:strCache>
            </c:strRef>
          </c:cat>
          <c:val>
            <c:numRef>
              <c:f>Sheet1!$B$31:$D$31</c:f>
              <c:numCache>
                <c:formatCode>General</c:formatCode>
                <c:ptCount val="3"/>
                <c:pt idx="0">
                  <c:v>78</c:v>
                </c:pt>
                <c:pt idx="1">
                  <c:v>95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7-43FB-8C29-3282E88B08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4040448"/>
        <c:axId val="304044768"/>
        <c:axId val="0"/>
      </c:bar3DChart>
      <c:catAx>
        <c:axId val="30404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04044768"/>
        <c:crosses val="autoZero"/>
        <c:auto val="1"/>
        <c:lblAlgn val="ctr"/>
        <c:lblOffset val="100"/>
        <c:noMultiLvlLbl val="0"/>
      </c:catAx>
      <c:valAx>
        <c:axId val="30404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0404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'Tabell 23'!$B$1</c:f>
              <c:strCache>
                <c:ptCount val="1"/>
                <c:pt idx="0">
                  <c:v>Sjukgymnast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75-4CCB-8B09-51AF622FA7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75-4CCB-8B09-51AF622FA7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75-4CCB-8B09-51AF622FA7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E75-4CCB-8B09-51AF622FA7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E75-4CCB-8B09-51AF622FA741}"/>
              </c:ext>
            </c:extLst>
          </c:dPt>
          <c:cat>
            <c:strRef>
              <c:f>'Tabell 23'!$A$2:$A$6</c:f>
              <c:strCache>
                <c:ptCount val="5"/>
                <c:pt idx="0">
                  <c:v>Ja, &lt;=24 tim</c:v>
                </c:pt>
                <c:pt idx="1">
                  <c:v>Ja, &gt;24 tim men &lt;=48 tim</c:v>
                </c:pt>
                <c:pt idx="2">
                  <c:v>Ja, &gt;48 tim</c:v>
                </c:pt>
                <c:pt idx="3">
                  <c:v>Nej</c:v>
                </c:pt>
                <c:pt idx="4">
                  <c:v>Uppgift saknas/okänt*</c:v>
                </c:pt>
              </c:strCache>
            </c:strRef>
          </c:cat>
          <c:val>
            <c:numRef>
              <c:f>'Tabell 23'!$B$2:$B$6</c:f>
              <c:numCache>
                <c:formatCode>General</c:formatCode>
                <c:ptCount val="5"/>
                <c:pt idx="0">
                  <c:v>0.54430828438322898</c:v>
                </c:pt>
                <c:pt idx="1">
                  <c:v>0.159459185740328</c:v>
                </c:pt>
                <c:pt idx="2">
                  <c:v>0.16857403281344899</c:v>
                </c:pt>
                <c:pt idx="3">
                  <c:v>0.12765849706299401</c:v>
                </c:pt>
                <c:pt idx="4">
                  <c:v>8.7838176981378299E-3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75-4CCB-8B09-51AF622F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Arbetsterapeut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'Tabell 23'!$B$9</c:f>
              <c:strCache>
                <c:ptCount val="1"/>
                <c:pt idx="0">
                  <c:v>Arbetsterapeut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0D-4112-8F80-5E707E117E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0D-4112-8F80-5E707E117E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0D-4112-8F80-5E707E117E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0D-4112-8F80-5E707E117E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40D-4112-8F80-5E707E117E76}"/>
              </c:ext>
            </c:extLst>
          </c:dPt>
          <c:cat>
            <c:strRef>
              <c:f>'Tabell 23'!$A$10:$A$14</c:f>
              <c:strCache>
                <c:ptCount val="5"/>
                <c:pt idx="0">
                  <c:v>Ja, &lt;=24 tim</c:v>
                </c:pt>
                <c:pt idx="1">
                  <c:v>Ja, &gt;24 tim men &lt;=48 tim</c:v>
                </c:pt>
                <c:pt idx="2">
                  <c:v>Ja, &gt;48 tim</c:v>
                </c:pt>
                <c:pt idx="3">
                  <c:v>Nej</c:v>
                </c:pt>
                <c:pt idx="4">
                  <c:v>Uppgift saknas/okänt*</c:v>
                </c:pt>
              </c:strCache>
            </c:strRef>
          </c:cat>
          <c:val>
            <c:numRef>
              <c:f>'Tabell 23'!$B$10:$B$14</c:f>
              <c:numCache>
                <c:formatCode>General</c:formatCode>
                <c:ptCount val="5"/>
                <c:pt idx="0">
                  <c:v>0.49617972979810798</c:v>
                </c:pt>
                <c:pt idx="1">
                  <c:v>0.15923695795172799</c:v>
                </c:pt>
                <c:pt idx="2">
                  <c:v>0.18651014522086701</c:v>
                </c:pt>
                <c:pt idx="3">
                  <c:v>0.158073167029297</c:v>
                </c:pt>
                <c:pt idx="4">
                  <c:v>8.0309190382974495E-3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0D-4112-8F80-5E707E117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 b="1" i="0" u="none" strike="noStrike" kern="1200" cap="all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Nedstämdhe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59C-4E82-9869-FEB8D467A8E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59C-4E82-9869-FEB8D467A8EB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59C-4E82-9869-FEB8D467A8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59C-4E82-9869-FEB8D467A8EB}"/>
                </c:ext>
              </c:extLst>
            </c:dLbl>
            <c:dLbl>
              <c:idx val="1"/>
              <c:layout>
                <c:manualLayout>
                  <c:x val="-0.21533611367486055"/>
                  <c:y val="-0.23544513706384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9C-4E82-9869-FEB8D467A8EB}"/>
                </c:ext>
              </c:extLst>
            </c:dLbl>
            <c:dLbl>
              <c:idx val="2"/>
              <c:layout>
                <c:manualLayout>
                  <c:x val="0.11006068032270651"/>
                  <c:y val="0.129900765276604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9C-4E82-9869-FEB8D467A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Sheet1!$A$18:$A$20</c:f>
              <c:strCache>
                <c:ptCount val="3"/>
                <c:pt idx="0">
                  <c:v>Nedstämdhet</c:v>
                </c:pt>
                <c:pt idx="1">
                  <c:v>Aldrig/sällan</c:v>
                </c:pt>
                <c:pt idx="2">
                  <c:v>Ofta/alltid</c:v>
                </c:pt>
              </c:strCache>
            </c:strRef>
          </c:cat>
          <c:val>
            <c:numRef>
              <c:f>Sheet1!$B$18:$B$20</c:f>
              <c:numCache>
                <c:formatCode>General</c:formatCode>
                <c:ptCount val="3"/>
                <c:pt idx="1">
                  <c:v>86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9C-4E82-9869-FEB8D467A8E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sv-SE" sz="2000" b="1" i="0" u="none" strike="noStrike" kern="1200" cap="all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v-SE" sz="2000" b="1" i="0" u="none" strike="noStrike" kern="1200" cap="all" baseline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Kognitiva besvär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sv-SE" sz="2000" b="1" i="0" u="none" strike="noStrike" kern="1200" cap="all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3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shade val="53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E39-4D5A-9757-F8CBDABF25B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76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shade val="7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E39-4D5A-9757-F8CBDABF25B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E39-4D5A-9757-F8CBDABF25B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tint val="77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77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E39-4D5A-9757-F8CBDABF25B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tint val="54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4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E39-4D5A-9757-F8CBDABF25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Sheet1!$A$22:$A$26</c:f>
              <c:strCache>
                <c:ptCount val="5"/>
                <c:pt idx="0">
                  <c:v>Kognitiva besvär</c:v>
                </c:pt>
                <c:pt idx="1">
                  <c:v>Aldrig</c:v>
                </c:pt>
                <c:pt idx="2">
                  <c:v>Ibland</c:v>
                </c:pt>
                <c:pt idx="3">
                  <c:v>Ofta</c:v>
                </c:pt>
                <c:pt idx="4">
                  <c:v>Alltid</c:v>
                </c:pt>
              </c:strCache>
            </c:strRef>
          </c:cat>
          <c:val>
            <c:numRef>
              <c:f>Sheet1!$B$22:$B$26</c:f>
              <c:numCache>
                <c:formatCode>General</c:formatCode>
                <c:ptCount val="5"/>
                <c:pt idx="1">
                  <c:v>11</c:v>
                </c:pt>
                <c:pt idx="2">
                  <c:v>49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39-4D5A-9757-F8CBDABF25B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02C2C36-5C59-4C95-8EDE-40C04DD31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991CB8-43E6-4158-BBAD-888FB80D34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74E0F8-936A-4D05-B7D8-B5906A8EFD0C}" type="datetimeFigureOut">
              <a:rPr lang="sv-SE"/>
              <a:pPr>
                <a:defRPr/>
              </a:pPr>
              <a:t>2024-05-17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F3037BD1-6644-4E09-984E-CB71EF7D79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A49B71D5-6F7A-4806-A04C-0FADF1456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206A7B-306B-4884-94DF-33D47B0710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B806FF-DB76-4268-BE7A-8942E54E4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C5EF0-4CBD-4768-8673-E8786BC6781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C5EF0-4CBD-4768-8673-E8786BC67812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1969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817CAF9-7AD4-B2DF-6936-FA3CE4DBD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6D510F1-F197-4EBF-ABB1-1C4451EF367C}" type="slidenum">
              <a:rPr lang="sv-SE" altLang="en-US" sz="1200"/>
              <a:pPr/>
              <a:t>31</a:t>
            </a:fld>
            <a:endParaRPr lang="sv-SE" altLang="en-US" sz="1200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CCB7C6EA-74A8-AA57-F441-1E603376EE4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/>
            <a:fld id="{AA3FB0D0-B263-4D37-AD6E-92E36EC7604E}" type="slidenum">
              <a:rPr lang="ar-SA" altLang="en-US" sz="1200">
                <a:latin typeface="Arial" panose="020B0604020202020204" pitchFamily="34" charset="0"/>
              </a:rPr>
              <a:pPr algn="r" eaLnBrk="1" hangingPunct="1"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2087A63-46EB-AFFE-EEB6-3BADADF08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78254FE8-0340-9824-DA6D-069C1F77C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6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EDBBBECA-1110-49C0-9017-CC29B7306C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" y="1577975"/>
            <a:ext cx="822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3200">
                <a:solidFill>
                  <a:srgbClr val="B50B1B"/>
                </a:solidFill>
                <a:latin typeface="Calibri" panose="020F0502020204030204" pitchFamily="34" charset="0"/>
              </a:rPr>
              <a:t>The Swedish Stroke Register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09492"/>
            <a:ext cx="8229600" cy="135380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B50B1B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41104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7461"/>
            <a:ext cx="7772400" cy="1470025"/>
          </a:xfrm>
        </p:spPr>
        <p:txBody>
          <a:bodyPr/>
          <a:lstStyle>
            <a:lvl1pPr>
              <a:defRPr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3128542"/>
          </a:xfrm>
          <a:effectLst/>
        </p:spPr>
        <p:txBody>
          <a:bodyPr/>
          <a:lstStyle>
            <a:lvl1pPr marL="457200" indent="-457200" algn="l">
              <a:buFont typeface="Arial"/>
              <a:buChar char="•"/>
              <a:defRPr sz="2800">
                <a:solidFill>
                  <a:srgbClr val="000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4160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864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855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AD4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B7107769-CD54-414D-A266-48236AEBB8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64AE9E-E66F-4C59-B635-5795788B4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28" name="Bildobjekt 15">
            <a:extLst>
              <a:ext uri="{FF2B5EF4-FFF2-40B4-BE49-F238E27FC236}">
                <a16:creationId xmlns:a16="http://schemas.microsoft.com/office/drawing/2014/main" id="{3590CFC2-3C4B-4FA0-AF91-9939B3AB0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167438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4425DED-273F-4A2F-8314-D204472AAB72}"/>
              </a:ext>
            </a:extLst>
          </p:cNvPr>
          <p:cNvSpPr txBox="1"/>
          <p:nvPr/>
        </p:nvSpPr>
        <p:spPr>
          <a:xfrm>
            <a:off x="0" y="6489700"/>
            <a:ext cx="7535863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50B1B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ln>
            <a:solidFill>
              <a:srgbClr val="00009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sstroke.org/sv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sstroke.org/sve/riksstroke-registreringsplattfor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C282915-C323-43D5-804A-3D4ACFAF8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249" y="4163628"/>
            <a:ext cx="7772400" cy="14700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endParaRPr lang="sv-SE" dirty="0"/>
          </a:p>
          <a:p>
            <a:pPr lvl="1">
              <a:defRPr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Mia von Euler</a:t>
            </a:r>
          </a:p>
          <a:p>
            <a:pPr lvl="1">
              <a:defRPr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Registerhållare Riksstroke</a:t>
            </a:r>
          </a:p>
          <a:p>
            <a:pPr lvl="1">
              <a:defRPr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Professor i Neurologi, Örebro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E88C6-E324-CFCA-77CF-A7F1E9576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5517" y="1558009"/>
            <a:ext cx="4331865" cy="1870990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Riksstrokedata</a:t>
            </a:r>
            <a:b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Årsrapport 2023</a:t>
            </a:r>
          </a:p>
        </p:txBody>
      </p:sp>
      <p:pic>
        <p:nvPicPr>
          <p:cNvPr id="5" name="Bildobjekt 89">
            <a:extLst>
              <a:ext uri="{FF2B5EF4-FFF2-40B4-BE49-F238E27FC236}">
                <a16:creationId xmlns:a16="http://schemas.microsoft.com/office/drawing/2014/main" id="{70390BFC-198B-F24C-15BD-82D868E96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8" y="1147533"/>
            <a:ext cx="3228275" cy="456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Brain PNG">
            <a:extLst>
              <a:ext uri="{FF2B5EF4-FFF2-40B4-BE49-F238E27FC236}">
                <a16:creationId xmlns:a16="http://schemas.microsoft.com/office/drawing/2014/main" id="{CB631A3F-D18F-3752-4920-331002C8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706">
            <a:off x="3403707" y="152962"/>
            <a:ext cx="4735485" cy="47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F6E7-66B9-0AE9-8BA4-46141BC7A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Strokeenhet någon gång</a:t>
            </a:r>
            <a:br>
              <a:rPr lang="sv-SE" dirty="0"/>
            </a:br>
            <a:r>
              <a:rPr lang="sv-SE" dirty="0"/>
              <a:t> över tid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3236"/>
            <a:ext cx="7772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1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AE3E-D2E7-A4F5-D04C-49E36C32E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512" y="391141"/>
            <a:ext cx="3774688" cy="1470025"/>
          </a:xfrm>
        </p:spPr>
        <p:txBody>
          <a:bodyPr/>
          <a:lstStyle/>
          <a:p>
            <a:r>
              <a:rPr lang="sv-SE" dirty="0" err="1"/>
              <a:t>Reperfusions</a:t>
            </a:r>
            <a:r>
              <a:rPr lang="sv-SE" dirty="0"/>
              <a:t>-behandling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FA11A-3A82-91C2-0F5A-0A291BC17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05" t="16721" r="36707" b="5881"/>
          <a:stretch/>
        </p:blipFill>
        <p:spPr>
          <a:xfrm>
            <a:off x="412595" y="367990"/>
            <a:ext cx="4270917" cy="6098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36C3E-F6BF-2725-BE25-752F130F36FC}"/>
              </a:ext>
            </a:extLst>
          </p:cNvPr>
          <p:cNvSpPr txBox="1"/>
          <p:nvPr/>
        </p:nvSpPr>
        <p:spPr>
          <a:xfrm>
            <a:off x="5531005" y="44486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riksstroke.org/</a:t>
            </a:r>
            <a:r>
              <a:rPr lang="sv-SE" dirty="0" err="1">
                <a:hlinkClick r:id="rId3"/>
              </a:rPr>
              <a:t>sve</a:t>
            </a:r>
            <a:r>
              <a:rPr lang="sv-SE" dirty="0">
                <a:hlinkClick r:id="rId3"/>
              </a:rPr>
              <a:t>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202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D3C5-957D-3FD7-E728-8AAE752F5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Reperfusion</a:t>
            </a:r>
            <a:r>
              <a:rPr lang="sv-SE" dirty="0"/>
              <a:t> över tid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3236"/>
            <a:ext cx="7771126" cy="34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8BAF-680E-4C8D-CFD8-23D919F91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Varför inte </a:t>
            </a:r>
            <a:r>
              <a:rPr lang="sv-SE" dirty="0" err="1"/>
              <a:t>reperfusion</a:t>
            </a:r>
            <a:r>
              <a:rPr lang="sv-SE" dirty="0"/>
              <a:t>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66D5C7-8178-A83E-CABD-522CCA960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185909"/>
              </p:ext>
            </p:extLst>
          </p:nvPr>
        </p:nvGraphicFramePr>
        <p:xfrm>
          <a:off x="685799" y="1934736"/>
          <a:ext cx="7554951" cy="39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20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9CDF-98A0-90F5-AE7C-5B4061224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234" y="167461"/>
            <a:ext cx="3346966" cy="1470025"/>
          </a:xfrm>
        </p:spPr>
        <p:txBody>
          <a:bodyPr/>
          <a:lstStyle/>
          <a:p>
            <a:r>
              <a:rPr lang="sv-SE" dirty="0" err="1"/>
              <a:t>Trombolys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E2EF8-569F-5382-07AC-62B92DEE4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234" y="1923236"/>
            <a:ext cx="3346966" cy="312854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NIHSS före och efter </a:t>
            </a:r>
            <a:r>
              <a:rPr lang="sv-SE" dirty="0" err="1"/>
              <a:t>trombolys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16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021"/>
            <a:ext cx="5111235" cy="68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662D-4AE2-9C63-6ACE-664079C90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5824" y="167461"/>
            <a:ext cx="3342376" cy="1470025"/>
          </a:xfrm>
        </p:spPr>
        <p:txBody>
          <a:bodyPr/>
          <a:lstStyle/>
          <a:p>
            <a:r>
              <a:rPr lang="sv-SE" dirty="0" err="1"/>
              <a:t>Trombektomi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7391B-542A-B90A-F347-2075894A0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5824" y="1923236"/>
            <a:ext cx="3342376" cy="312854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NIHSS före och efter </a:t>
            </a:r>
            <a:r>
              <a:rPr lang="sv-SE" dirty="0" err="1"/>
              <a:t>trombektomi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900"/>
            <a:ext cx="5115825" cy="68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9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3FD0-EAA6-56E1-CB09-11D6FF941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5316" y="167461"/>
            <a:ext cx="3272883" cy="1470025"/>
          </a:xfrm>
        </p:spPr>
        <p:txBody>
          <a:bodyPr/>
          <a:lstStyle/>
          <a:p>
            <a:r>
              <a:rPr lang="sv-SE" dirty="0" err="1"/>
              <a:t>Trombektomi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24937-F723-BA52-614D-4AF4BCCC4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376" y="1923236"/>
            <a:ext cx="3194824" cy="312854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Hur förflyttas patienterna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1B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014"/>
            <a:ext cx="5185317" cy="69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27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2" y="-100361"/>
            <a:ext cx="6958361" cy="69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5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735A-A6B3-D9A3-8958-C4304A9C3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Sekundärprevention efter stroke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987704-5DC1-9982-BA88-187CE7BE8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596732"/>
              </p:ext>
            </p:extLst>
          </p:nvPr>
        </p:nvGraphicFramePr>
        <p:xfrm>
          <a:off x="685800" y="1958975"/>
          <a:ext cx="7772400" cy="359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25287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679E-35B1-513D-705F-162FE83D8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Statin efter </a:t>
            </a:r>
            <a:r>
              <a:rPr lang="sv-SE" dirty="0" err="1"/>
              <a:t>ischemisk</a:t>
            </a:r>
            <a:r>
              <a:rPr lang="sv-SE" dirty="0"/>
              <a:t> stroke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2BCF3-50DB-9D12-7F90-E80FDE452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22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3236"/>
            <a:ext cx="822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9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D86-A6DF-9384-9575-5DACF7578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Stroke och TIA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4F0E3-3F40-0327-38F2-794572DAE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5770756" cy="3128542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Medelålder vid insjuknande: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– TIA: 74 år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(73 år män, 76 år kvinnor)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– Stroke: 75 år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(73 år män, 77 år kvinnor)</a:t>
            </a:r>
          </a:p>
          <a:p>
            <a:pPr marL="0" indent="0">
              <a:buNone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Ankom med ambulans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– TIA: 54%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– Stroke: 75%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7C0069-C4C0-2D1E-4F0C-C40917B30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75885"/>
              </p:ext>
            </p:extLst>
          </p:nvPr>
        </p:nvGraphicFramePr>
        <p:xfrm>
          <a:off x="6059129" y="1293735"/>
          <a:ext cx="2737068" cy="241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EA98EE-E37C-FCD7-51FE-491100FB5D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860480"/>
              </p:ext>
            </p:extLst>
          </p:nvPr>
        </p:nvGraphicFramePr>
        <p:xfrm>
          <a:off x="6064032" y="3429000"/>
          <a:ext cx="2737068" cy="241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51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893B-293C-57B1-8234-E3F4C3CCE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Antikoagulantia</a:t>
            </a:r>
            <a:r>
              <a:rPr lang="sv-SE" dirty="0"/>
              <a:t> efter stroke vid förmaksflimmer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1F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3236"/>
            <a:ext cx="7772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12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B41D-A232-0614-8A07-4A89CE6F8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Antikoagulantia</a:t>
            </a:r>
            <a:r>
              <a:rPr lang="sv-SE" dirty="0"/>
              <a:t> efter stroke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3236"/>
            <a:ext cx="7771126" cy="34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61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3B89-55BA-F8D0-6AEE-FAF5F5FE3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Bedömning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50B7865-AD26-9073-C3A1-C6C98C438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041819"/>
              </p:ext>
            </p:extLst>
          </p:nvPr>
        </p:nvGraphicFramePr>
        <p:xfrm>
          <a:off x="0" y="17451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65DD1F8-4D0F-82B8-92BC-F3C95FCC0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571428"/>
              </p:ext>
            </p:extLst>
          </p:nvPr>
        </p:nvGraphicFramePr>
        <p:xfrm>
          <a:off x="3691053" y="2523659"/>
          <a:ext cx="5314253" cy="365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5768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D838-E73C-9BB2-4E27-E0BC5972D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Rehabilitering efter strokeenhet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25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3236"/>
            <a:ext cx="5620214" cy="44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2439-C6C9-4854-B1B9-E24AF9CAD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Utskrivning</a:t>
            </a:r>
            <a:br>
              <a:rPr lang="sv-SE" dirty="0"/>
            </a:b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24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103972"/>
            <a:ext cx="7919629" cy="5279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28047-B035-090E-8F3F-3CDCEB17D544}"/>
              </a:ext>
            </a:extLst>
          </p:cNvPr>
          <p:cNvSpPr txBox="1"/>
          <p:nvPr/>
        </p:nvSpPr>
        <p:spPr>
          <a:xfrm>
            <a:off x="5988205" y="3766150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78%			21%</a:t>
            </a:r>
          </a:p>
        </p:txBody>
      </p:sp>
    </p:spTree>
    <p:extLst>
      <p:ext uri="{BB962C8B-B14F-4D97-AF65-F5344CB8AC3E}">
        <p14:creationId xmlns:p14="http://schemas.microsoft.com/office/powerpoint/2010/main" val="222420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E0E4-A4B4-191E-D81F-9DDF0E19B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Indikatorer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47077"/>
            <a:ext cx="777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2F91-3931-DE36-091A-D014AC2CFB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3 år efter stroke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E06D31-F5A9-623B-68B6-55B7E9EA966C}"/>
              </a:ext>
            </a:extLst>
          </p:cNvPr>
          <p:cNvGraphicFramePr>
            <a:graphicFrameLocks/>
          </p:cNvGraphicFramePr>
          <p:nvPr/>
        </p:nvGraphicFramePr>
        <p:xfrm>
          <a:off x="3612995" y="1817024"/>
          <a:ext cx="5307981" cy="312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6" descr="The Gift of Tears | HuffPost">
            <a:extLst>
              <a:ext uri="{FF2B5EF4-FFF2-40B4-BE49-F238E27FC236}">
                <a16:creationId xmlns:a16="http://schemas.microsoft.com/office/drawing/2014/main" id="{060ACF29-8FDD-B10B-8A11-4490ADC5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6" y="2598055"/>
            <a:ext cx="3515843" cy="18680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3A0D61-B901-A656-29E2-454291DEF4F8}"/>
              </a:ext>
            </a:extLst>
          </p:cNvPr>
          <p:cNvSpPr txBox="1"/>
          <p:nvPr/>
        </p:nvSpPr>
        <p:spPr>
          <a:xfrm>
            <a:off x="6975518" y="2666423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15% medicinering</a:t>
            </a:r>
          </a:p>
        </p:txBody>
      </p:sp>
      <p:pic>
        <p:nvPicPr>
          <p:cNvPr id="12" name="Graphic 11" descr="Medicine outline">
            <a:extLst>
              <a:ext uri="{FF2B5EF4-FFF2-40B4-BE49-F238E27FC236}">
                <a16:creationId xmlns:a16="http://schemas.microsoft.com/office/drawing/2014/main" id="{CA55E93F-E6E9-341A-BDEE-D4D4D1382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5741" y="2118551"/>
            <a:ext cx="1427851" cy="1427851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1FEF14F-5F69-B854-9663-8DE368774616}"/>
              </a:ext>
            </a:extLst>
          </p:cNvPr>
          <p:cNvGraphicFramePr>
            <a:graphicFrameLocks/>
          </p:cNvGraphicFramePr>
          <p:nvPr/>
        </p:nvGraphicFramePr>
        <p:xfrm>
          <a:off x="223024" y="33342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581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659C-3F86-D34C-8C3E-9D602782A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TIA i förhållande till stroke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77516"/>
            <a:ext cx="688086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36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4B56-6EA3-9075-80EC-C23E1278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5712" y="343982"/>
            <a:ext cx="3122488" cy="1470025"/>
          </a:xfrm>
        </p:spPr>
        <p:txBody>
          <a:bodyPr/>
          <a:lstStyle/>
          <a:p>
            <a:r>
              <a:rPr lang="sv-SE" dirty="0"/>
              <a:t>TIA direkt in strokeenhet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9A58-9E08-A327-A62C-DDB36D10A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5712" y="1923236"/>
            <a:ext cx="3122488" cy="312854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Riket, snitt: 82%</a:t>
            </a:r>
          </a:p>
          <a:p>
            <a:pPr marL="0" indent="0">
              <a:buNone/>
            </a:pPr>
            <a:r>
              <a:rPr lang="sv-SE" dirty="0"/>
              <a:t>Spridning: 31-100%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67461"/>
            <a:ext cx="4649913" cy="61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24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DAFE-DE7E-ED18-18E4-0A963592F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Sekundärprevention efter TIA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B00AFE-F3CF-CEC5-3350-B6E0B5F36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539585"/>
              </p:ext>
            </p:extLst>
          </p:nvPr>
        </p:nvGraphicFramePr>
        <p:xfrm>
          <a:off x="685799" y="1537124"/>
          <a:ext cx="8090211" cy="406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D3810A-0C60-82CD-C9DF-5F4466F8E671}"/>
              </a:ext>
            </a:extLst>
          </p:cNvPr>
          <p:cNvSpPr txBox="1"/>
          <p:nvPr/>
        </p:nvSpPr>
        <p:spPr>
          <a:xfrm>
            <a:off x="2057400" y="3737610"/>
            <a:ext cx="563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73%		    97%			 89%		     89%</a:t>
            </a:r>
          </a:p>
        </p:txBody>
      </p:sp>
    </p:spTree>
    <p:extLst>
      <p:ext uri="{BB962C8B-B14F-4D97-AF65-F5344CB8AC3E}">
        <p14:creationId xmlns:p14="http://schemas.microsoft.com/office/powerpoint/2010/main" val="205389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C48D-BDFD-C992-52B3-5C81B7EE0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Insjuknande i stroke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69888"/>
            <a:ext cx="7772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50385-1A1B-8AB8-6042-A548B51C3CB8}"/>
              </a:ext>
            </a:extLst>
          </p:cNvPr>
          <p:cNvSpPr txBox="1"/>
          <p:nvPr/>
        </p:nvSpPr>
        <p:spPr>
          <a:xfrm>
            <a:off x="685800" y="182355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Folkmängd (</a:t>
            </a:r>
            <a:r>
              <a:rPr lang="sv-SE" sz="1600" dirty="0" err="1"/>
              <a:t>milj</a:t>
            </a:r>
            <a:r>
              <a:rPr lang="sv-SE" sz="1600" dirty="0"/>
              <a:t> </a:t>
            </a:r>
            <a:r>
              <a:rPr lang="sv-SE" sz="1600" dirty="0" err="1"/>
              <a:t>inv</a:t>
            </a:r>
            <a:r>
              <a:rPr lang="sv-SE" sz="1600" dirty="0"/>
              <a:t>)</a:t>
            </a:r>
          </a:p>
          <a:p>
            <a:r>
              <a:rPr lang="sv-SE" sz="1600" dirty="0"/>
              <a:t>	9,4					9,9						10,4</a:t>
            </a:r>
            <a:endParaRPr lang="sv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807E08-AA2B-CCA6-58F5-078D45D06688}"/>
              </a:ext>
            </a:extLst>
          </p:cNvPr>
          <p:cNvSpPr/>
          <p:nvPr/>
        </p:nvSpPr>
        <p:spPr>
          <a:xfrm>
            <a:off x="5732645" y="3939952"/>
            <a:ext cx="17540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20 000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5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2E50-EEA2-8EDF-B198-61D7302B8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3236"/>
            <a:ext cx="7856034" cy="26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>
            <a:extLst>
              <a:ext uri="{FF2B5EF4-FFF2-40B4-BE49-F238E27FC236}">
                <a16:creationId xmlns:a16="http://schemas.microsoft.com/office/drawing/2014/main" id="{2F0B0BB1-6C36-BD6B-9B96-58A55A9DE472}"/>
              </a:ext>
            </a:extLst>
          </p:cNvPr>
          <p:cNvSpPr>
            <a:spLocks noChangeArrowheads="1"/>
          </p:cNvSpPr>
          <p:nvPr/>
        </p:nvSpPr>
        <p:spPr bwMode="auto">
          <a:xfrm rot="683300">
            <a:off x="5152640" y="2032541"/>
            <a:ext cx="251359" cy="589102"/>
          </a:xfrm>
          <a:prstGeom prst="downArrow">
            <a:avLst>
              <a:gd name="adj1" fmla="val 38333"/>
              <a:gd name="adj2" fmla="val 844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DADF7F0B-6D2B-7987-3962-4CB4FE53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662" y="2989788"/>
            <a:ext cx="571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30%</a:t>
            </a:r>
            <a:endParaRPr lang="ru-RU" altLang="en-US" sz="1350" dirty="0"/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6A2B1697-2772-9058-4507-E072C9ED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50" y="2219544"/>
            <a:ext cx="685800" cy="30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500" dirty="0"/>
              <a:t>15%</a:t>
            </a:r>
            <a:endParaRPr lang="ru-RU" altLang="en-US" sz="1500" dirty="0"/>
          </a:p>
        </p:txBody>
      </p:sp>
      <p:sp>
        <p:nvSpPr>
          <p:cNvPr id="10254" name="Rectangle 18">
            <a:extLst>
              <a:ext uri="{FF2B5EF4-FFF2-40B4-BE49-F238E27FC236}">
                <a16:creationId xmlns:a16="http://schemas.microsoft.com/office/drawing/2014/main" id="{AFF0F8FA-4BD4-FB07-2A22-2CB497E8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93" y="2634983"/>
            <a:ext cx="5062540" cy="3478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Ischemi</a:t>
            </a:r>
            <a:endParaRPr lang="sv-SE" altLang="en-US" sz="1800" dirty="0">
              <a:solidFill>
                <a:schemeClr val="bg1"/>
              </a:solidFill>
            </a:endParaRPr>
          </a:p>
        </p:txBody>
      </p:sp>
      <p:sp>
        <p:nvSpPr>
          <p:cNvPr id="10255" name="Text Box 26">
            <a:extLst>
              <a:ext uri="{FF2B5EF4-FFF2-40B4-BE49-F238E27FC236}">
                <a16:creationId xmlns:a16="http://schemas.microsoft.com/office/drawing/2014/main" id="{01C499D7-89E1-2ABE-933A-A12A2AADE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032" y="2989788"/>
            <a:ext cx="571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15%</a:t>
            </a:r>
            <a:endParaRPr lang="ru-RU" altLang="en-US" sz="1350" dirty="0"/>
          </a:p>
        </p:txBody>
      </p:sp>
      <p:sp>
        <p:nvSpPr>
          <p:cNvPr id="10256" name="Text Box 27">
            <a:extLst>
              <a:ext uri="{FF2B5EF4-FFF2-40B4-BE49-F238E27FC236}">
                <a16:creationId xmlns:a16="http://schemas.microsoft.com/office/drawing/2014/main" id="{AB05AC71-E0C8-24B5-7979-2195344A3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807" y="2989788"/>
            <a:ext cx="6286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20%</a:t>
            </a:r>
            <a:endParaRPr lang="ru-RU" altLang="en-US" sz="1350" dirty="0"/>
          </a:p>
        </p:txBody>
      </p:sp>
      <p:sp>
        <p:nvSpPr>
          <p:cNvPr id="10257" name="Text Box 28">
            <a:extLst>
              <a:ext uri="{FF2B5EF4-FFF2-40B4-BE49-F238E27FC236}">
                <a16:creationId xmlns:a16="http://schemas.microsoft.com/office/drawing/2014/main" id="{51A40387-F13D-A1CF-0D0F-267A0E81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943" y="2996193"/>
            <a:ext cx="571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30%</a:t>
            </a:r>
            <a:endParaRPr lang="ru-RU" altLang="en-US" sz="1350" dirty="0"/>
          </a:p>
        </p:txBody>
      </p:sp>
      <p:sp>
        <p:nvSpPr>
          <p:cNvPr id="10258" name="Text Box 29">
            <a:extLst>
              <a:ext uri="{FF2B5EF4-FFF2-40B4-BE49-F238E27FC236}">
                <a16:creationId xmlns:a16="http://schemas.microsoft.com/office/drawing/2014/main" id="{B0D4CC46-F00A-0B71-DA77-07FB8360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446" y="2249114"/>
            <a:ext cx="857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500" dirty="0"/>
              <a:t>85%</a:t>
            </a:r>
            <a:endParaRPr lang="ru-RU" altLang="en-US" sz="1500" dirty="0"/>
          </a:p>
        </p:txBody>
      </p:sp>
      <p:sp>
        <p:nvSpPr>
          <p:cNvPr id="10259" name="Text Box 30">
            <a:extLst>
              <a:ext uri="{FF2B5EF4-FFF2-40B4-BE49-F238E27FC236}">
                <a16:creationId xmlns:a16="http://schemas.microsoft.com/office/drawing/2014/main" id="{C03962C8-7481-068F-AE41-616F714A7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354" y="2989788"/>
            <a:ext cx="45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5%</a:t>
            </a:r>
            <a:endParaRPr lang="ru-RU" altLang="en-US" sz="1350" dirty="0"/>
          </a:p>
        </p:txBody>
      </p:sp>
      <p:sp>
        <p:nvSpPr>
          <p:cNvPr id="10260" name="Line 21">
            <a:extLst>
              <a:ext uri="{FF2B5EF4-FFF2-40B4-BE49-F238E27FC236}">
                <a16:creationId xmlns:a16="http://schemas.microsoft.com/office/drawing/2014/main" id="{8A1344D8-75EE-0D56-F012-C63AE8E5C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3" y="2881977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70" name="Text Box 9">
            <a:extLst>
              <a:ext uri="{FF2B5EF4-FFF2-40B4-BE49-F238E27FC236}">
                <a16:creationId xmlns:a16="http://schemas.microsoft.com/office/drawing/2014/main" id="{EA6125ED-B2C1-2485-4B8B-4B41B704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2" y="2994558"/>
            <a:ext cx="685800" cy="2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33%</a:t>
            </a:r>
            <a:endParaRPr lang="ru-RU" altLang="en-US" sz="1350" dirty="0"/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98C3DB9E-5339-8235-1382-65ADFC33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92" y="3368736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Storkärls-sjuka</a:t>
            </a:r>
            <a:endParaRPr lang="sv-SE" altLang="en-US" sz="12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1829BF55-499B-CC22-274C-FE2C68079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612" y="3368490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Småkärl-sjuka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379A7B54-203F-1A11-69D0-262ECA69B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732" y="3368244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Okänd</a:t>
            </a:r>
            <a:r>
              <a:rPr lang="en-US" altLang="en-US" sz="1350" dirty="0">
                <a:solidFill>
                  <a:schemeClr val="bg1"/>
                </a:solidFill>
              </a:rPr>
              <a:t> /</a:t>
            </a:r>
            <a:r>
              <a:rPr lang="en-US" altLang="en-US" sz="1350" dirty="0" err="1">
                <a:solidFill>
                  <a:schemeClr val="bg1"/>
                </a:solidFill>
              </a:rPr>
              <a:t>multipla</a:t>
            </a:r>
            <a:r>
              <a:rPr lang="en-US" altLang="en-US" sz="1350" dirty="0">
                <a:solidFill>
                  <a:schemeClr val="bg1"/>
                </a:solidFill>
              </a:rPr>
              <a:t> </a:t>
            </a:r>
            <a:r>
              <a:rPr lang="en-US" altLang="en-US" sz="1350" dirty="0" err="1">
                <a:solidFill>
                  <a:schemeClr val="bg1"/>
                </a:solidFill>
              </a:rPr>
              <a:t>orsaker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1FAC2826-4488-B4EB-66E4-80FC3538F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851" y="3367998"/>
            <a:ext cx="954884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Kardio-embolisk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3F73FC35-E29D-954C-7859-997DF220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972" y="3367752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Ovanlig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orsak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8" name="Line 21">
            <a:extLst>
              <a:ext uri="{FF2B5EF4-FFF2-40B4-BE49-F238E27FC236}">
                <a16:creationId xmlns:a16="http://schemas.microsoft.com/office/drawing/2014/main" id="{604B8133-0CAF-28B6-24EB-AC3E05478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6" y="2889121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21">
            <a:extLst>
              <a:ext uri="{FF2B5EF4-FFF2-40B4-BE49-F238E27FC236}">
                <a16:creationId xmlns:a16="http://schemas.microsoft.com/office/drawing/2014/main" id="{24DC83F6-098D-5E0F-B13A-1782D9601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6559" y="2896265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21">
            <a:extLst>
              <a:ext uri="{FF2B5EF4-FFF2-40B4-BE49-F238E27FC236}">
                <a16:creationId xmlns:a16="http://schemas.microsoft.com/office/drawing/2014/main" id="{04FEA440-F5A6-E626-312B-748A7AD7D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978" y="2903409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960A1836-A089-8DEE-44FD-567B47598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2534" y="2910552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9FCC310B-34C6-0BF6-228A-143BD72B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404" y="2634983"/>
            <a:ext cx="2815826" cy="3478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Blödning</a:t>
            </a:r>
            <a:endParaRPr lang="sv-SE" alt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E416EA6-B471-358F-AB2A-0A24539A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404" y="3374896"/>
            <a:ext cx="1409998" cy="55563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Intraparenkymal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407453C7-79A7-65EE-1122-04C88BB5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3367752"/>
            <a:ext cx="1321594" cy="55563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Subaraknoidal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B39AFA8E-EA90-C8E3-A45C-688D1CD0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1303" y="2924840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73F7734B-C5ED-5CB1-350E-140C5F6BF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197" y="2939127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5A543AA8-C9C7-A5CA-667C-F79BF325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450" y="3006979"/>
            <a:ext cx="685800" cy="2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67%</a:t>
            </a:r>
            <a:endParaRPr lang="ru-RU" altLang="en-US" sz="1350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2F02A6DD-4CCF-1335-2190-63F4EC729731}"/>
              </a:ext>
            </a:extLst>
          </p:cNvPr>
          <p:cNvSpPr>
            <a:spLocks noChangeArrowheads="1"/>
          </p:cNvSpPr>
          <p:nvPr/>
        </p:nvSpPr>
        <p:spPr bwMode="auto">
          <a:xfrm rot="20564173">
            <a:off x="5822339" y="2020410"/>
            <a:ext cx="224027" cy="587102"/>
          </a:xfrm>
          <a:prstGeom prst="downArrow">
            <a:avLst>
              <a:gd name="adj1" fmla="val 38333"/>
              <a:gd name="adj2" fmla="val 844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/>
          </a:p>
        </p:txBody>
      </p:sp>
      <p:pic>
        <p:nvPicPr>
          <p:cNvPr id="1026" name="Picture 2" descr="Brain PNG">
            <a:extLst>
              <a:ext uri="{FF2B5EF4-FFF2-40B4-BE49-F238E27FC236}">
                <a16:creationId xmlns:a16="http://schemas.microsoft.com/office/drawing/2014/main" id="{B2DB222A-1CE2-653E-6040-40F0D6F91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706">
            <a:off x="4507864" y="726026"/>
            <a:ext cx="1828481" cy="18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91B975-E5DE-9705-6578-4C5E949604E8}"/>
              </a:ext>
            </a:extLst>
          </p:cNvPr>
          <p:cNvSpPr/>
          <p:nvPr/>
        </p:nvSpPr>
        <p:spPr>
          <a:xfrm>
            <a:off x="4942778" y="1263387"/>
            <a:ext cx="1131063" cy="461529"/>
          </a:xfrm>
          <a:prstGeom prst="rect">
            <a:avLst/>
          </a:prstGeom>
          <a:noFill/>
        </p:spPr>
        <p:txBody>
          <a:bodyPr wrap="none" lIns="45712" tIns="22856" rIns="45712" bIns="22856">
            <a:spAutoFit/>
          </a:bodyPr>
          <a:lstStyle/>
          <a:p>
            <a:pPr algn="ctr"/>
            <a:r>
              <a:rPr lang="en-US" sz="26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stroke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DB28C5FA-E1D0-E414-D42C-92818596A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7" y="4186157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v-SE" altLang="en-US" sz="1350" dirty="0">
                <a:solidFill>
                  <a:schemeClr val="bg1"/>
                </a:solidFill>
              </a:rPr>
              <a:t>I63.0</a:t>
            </a:r>
            <a:endParaRPr lang="sv-SE" altLang="en-US" sz="12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B10BF74-9DE8-D2FD-A2D0-87A41A17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387" y="4185911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I63.3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D634A709-5A75-079F-EF3E-297371D37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626" y="4185419"/>
            <a:ext cx="954884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I63.4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E2523E5F-1653-8C05-B88F-0D5C7AF0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747" y="4185173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I63.8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8B412700-5412-CDCD-B9B3-B0142B5E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63" y="3990299"/>
            <a:ext cx="1409998" cy="18218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I61</a:t>
            </a:r>
          </a:p>
          <a:p>
            <a:pPr marR="133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Storhjärnan</a:t>
            </a:r>
          </a:p>
          <a:p>
            <a:pPr marR="133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 djup/central   I61.0                    ytlig/</a:t>
            </a:r>
            <a:r>
              <a:rPr lang="sv-SE" sz="1050" dirty="0" err="1">
                <a:solidFill>
                  <a:schemeClr val="bg1"/>
                </a:solidFill>
              </a:rPr>
              <a:t>lobär</a:t>
            </a:r>
            <a:r>
              <a:rPr lang="sv-SE" sz="1050" dirty="0">
                <a:solidFill>
                  <a:schemeClr val="bg1"/>
                </a:solidFill>
              </a:rPr>
              <a:t>       I61.1</a:t>
            </a:r>
          </a:p>
          <a:p>
            <a:pPr marR="13271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 </a:t>
            </a:r>
            <a:r>
              <a:rPr lang="sv-SE" sz="1050" dirty="0" err="1">
                <a:solidFill>
                  <a:schemeClr val="bg1"/>
                </a:solidFill>
              </a:rPr>
              <a:t>ospec</a:t>
            </a:r>
            <a:r>
              <a:rPr lang="sv-SE" sz="1050" dirty="0">
                <a:solidFill>
                  <a:schemeClr val="bg1"/>
                </a:solidFill>
              </a:rPr>
              <a:t>.           I61.2 Hjärnstam      I61.3   </a:t>
            </a:r>
          </a:p>
          <a:p>
            <a:pPr marR="133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Lillhjärna        I61.4           </a:t>
            </a:r>
            <a:r>
              <a:rPr lang="sv-SE" sz="1050" dirty="0" err="1">
                <a:solidFill>
                  <a:schemeClr val="bg1"/>
                </a:solidFill>
              </a:rPr>
              <a:t>Intraventrik</a:t>
            </a:r>
            <a:r>
              <a:rPr lang="sv-SE" sz="1050" dirty="0">
                <a:solidFill>
                  <a:schemeClr val="bg1"/>
                </a:solidFill>
              </a:rPr>
              <a:t>.    I61.5              Multipel          I61.6          </a:t>
            </a:r>
            <a:r>
              <a:rPr lang="sv-SE" sz="1050" dirty="0" err="1">
                <a:solidFill>
                  <a:schemeClr val="bg1"/>
                </a:solidFill>
              </a:rPr>
              <a:t>Ospec</a:t>
            </a:r>
            <a:r>
              <a:rPr lang="sv-SE" sz="1050" dirty="0">
                <a:solidFill>
                  <a:schemeClr val="bg1"/>
                </a:solidFill>
              </a:rPr>
              <a:t>.           I61.9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A96143FD-9C41-DD1C-5A61-6EFB9F71B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413" y="3977839"/>
            <a:ext cx="1321594" cy="21676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I60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Från</a:t>
            </a:r>
            <a:r>
              <a:rPr lang="sv-SE" sz="10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c</a:t>
            </a:r>
            <a:r>
              <a:rPr lang="sv-SE" sz="10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arotis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       I60.0   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sv-SE" sz="10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cer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media   I60.1</a:t>
            </a:r>
            <a:endParaRPr lang="sv-SE" sz="105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främre kom.</a:t>
            </a: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    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I60.2	 bakre kom.     I60.3</a:t>
            </a:r>
            <a:endParaRPr lang="sv-SE" sz="105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a. basilaris      I60.4</a:t>
            </a:r>
            <a:endParaRPr lang="sv-SE" sz="105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v</a:t>
            </a:r>
            <a:r>
              <a:rPr lang="sv-SE" sz="10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ertebralis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I60.5</a:t>
            </a:r>
            <a:endParaRPr lang="sv-SE" sz="105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a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ndra IC art    I60.6</a:t>
            </a:r>
            <a:endParaRPr lang="sv-SE" sz="105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ospec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artär     I60.7</a:t>
            </a:r>
            <a:endParaRPr lang="sv-SE" sz="105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Annan SAB     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I60.8            </a:t>
            </a: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ospec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             I60.9</a:t>
            </a:r>
            <a:endParaRPr lang="sv-SE" sz="105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8FFCE3FD-92BA-B01E-1B6F-B6CC6826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63" y="6196109"/>
            <a:ext cx="2830755" cy="232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sv-SE" sz="1050" dirty="0">
                <a:solidFill>
                  <a:schemeClr val="bg1"/>
                </a:solidFill>
              </a:rPr>
              <a:t>Om OAK-</a:t>
            </a:r>
            <a:r>
              <a:rPr lang="sv-SE" sz="1050" dirty="0" err="1">
                <a:solidFill>
                  <a:schemeClr val="bg1"/>
                </a:solidFill>
              </a:rPr>
              <a:t>assoc</a:t>
            </a:r>
            <a:r>
              <a:rPr lang="sv-SE" sz="1050" dirty="0">
                <a:solidFill>
                  <a:schemeClr val="bg1"/>
                </a:solidFill>
              </a:rPr>
              <a:t>: D68.3 + Y57.9 + ATC-kod </a:t>
            </a:r>
            <a:endParaRPr lang="en-US" altLang="en-US" sz="1050" dirty="0">
              <a:solidFill>
                <a:schemeClr val="bg1"/>
              </a:solidFill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FABDC699-AB5D-0A23-1495-7EAFAA5C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612" y="4186157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I63.9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F0252421-4E8A-4BE6-BE58-8431FA59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769" y="2143323"/>
            <a:ext cx="587807" cy="278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I64.9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0DDE65-37C1-336E-0B24-9F5EA5374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24" t="28211" r="28049" b="14083"/>
          <a:stretch/>
        </p:blipFill>
        <p:spPr>
          <a:xfrm rot="20898204">
            <a:off x="1932506" y="457324"/>
            <a:ext cx="1105560" cy="1674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F3D5B4-2B1A-D864-9502-4CCB5838E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94" t="28337" r="49580" b="10958"/>
          <a:stretch/>
        </p:blipFill>
        <p:spPr>
          <a:xfrm rot="20932473">
            <a:off x="528650" y="461998"/>
            <a:ext cx="1105560" cy="1761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7405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5924-7710-96BE-B4E1-9A3B27FD5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pic>
        <p:nvPicPr>
          <p:cNvPr id="1026" name="Picture 2" descr="Question mark PNG">
            <a:extLst>
              <a:ext uri="{FF2B5EF4-FFF2-40B4-BE49-F238E27FC236}">
                <a16:creationId xmlns:a16="http://schemas.microsoft.com/office/drawing/2014/main" id="{82294153-DD5C-272C-61BF-06772071D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36" y="1254549"/>
            <a:ext cx="4224236" cy="42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E680D-A54B-44C1-AC30-3079AFAAB576}"/>
              </a:ext>
            </a:extLst>
          </p:cNvPr>
          <p:cNvSpPr txBox="1"/>
          <p:nvPr/>
        </p:nvSpPr>
        <p:spPr>
          <a:xfrm>
            <a:off x="1877786" y="5483113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dirty="0">
                <a:ln>
                  <a:solidFill>
                    <a:srgbClr val="000090"/>
                  </a:solidFill>
                </a:ln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riksstroke@regionvasterbotten.se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223F5-E206-00CF-4603-F3D8061E6D3B}"/>
              </a:ext>
            </a:extLst>
          </p:cNvPr>
          <p:cNvSpPr txBox="1"/>
          <p:nvPr/>
        </p:nvSpPr>
        <p:spPr>
          <a:xfrm>
            <a:off x="2694214" y="60063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Riksstroke registreringsplattform |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413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B7A8-E5E3-8A3B-6760-DC0F443D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TACK!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8F9F8-A98D-FF8B-E661-BE1D3C76C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2596732"/>
            <a:ext cx="4190999" cy="4261268"/>
          </a:xfrm>
        </p:spPr>
        <p:txBody>
          <a:bodyPr>
            <a:normAutofit/>
          </a:bodyPr>
          <a:lstStyle/>
          <a:p>
            <a:r>
              <a:rPr lang="sv-SE" dirty="0"/>
              <a:t>Fredrik och Agnes! </a:t>
            </a:r>
          </a:p>
          <a:p>
            <a:r>
              <a:rPr lang="sv-SE" dirty="0"/>
              <a:t>Alla som rapporterar!</a:t>
            </a:r>
          </a:p>
          <a:p>
            <a:r>
              <a:rPr lang="sv-SE" dirty="0"/>
              <a:t>Alla patienter som svarar på uppföljningsenkäter!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A91E7-B105-27FA-B207-D4CBA24D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785"/>
          <a:stretch/>
        </p:blipFill>
        <p:spPr>
          <a:xfrm rot="21600000">
            <a:off x="4968239" y="1417638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22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54EB-169F-7370-CAA1-BF77839DD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Antal stroke per region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2D5431-EA89-9AB3-D6C1-8DB7239795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728251"/>
              </p:ext>
            </p:extLst>
          </p:nvPr>
        </p:nvGraphicFramePr>
        <p:xfrm>
          <a:off x="685800" y="2029521"/>
          <a:ext cx="7688766" cy="413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71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6F96-94C1-6447-EAB3-5CE8599F0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NIHSS vid insjuknandet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3236"/>
            <a:ext cx="7772400" cy="345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CD1498-61DE-1E47-3753-6CD7B4895D1E}"/>
              </a:ext>
            </a:extLst>
          </p:cNvPr>
          <p:cNvSpPr/>
          <p:nvPr/>
        </p:nvSpPr>
        <p:spPr>
          <a:xfrm>
            <a:off x="224530" y="1218754"/>
            <a:ext cx="3785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Kvalitetsarbeten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pågår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DEB39E4-18ED-94E7-FD56-572AC6F5C2CD}"/>
              </a:ext>
            </a:extLst>
          </p:cNvPr>
          <p:cNvSpPr/>
          <p:nvPr/>
        </p:nvSpPr>
        <p:spPr>
          <a:xfrm>
            <a:off x="1331844" y="1741974"/>
            <a:ext cx="168965" cy="285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5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9645-A944-75AE-0D02-BCA4ECD75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Stroketyp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3236"/>
            <a:ext cx="7772400" cy="345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10E69F-5377-6B58-32A5-0725A418B788}"/>
              </a:ext>
            </a:extLst>
          </p:cNvPr>
          <p:cNvSpPr txBox="1"/>
          <p:nvPr/>
        </p:nvSpPr>
        <p:spPr>
          <a:xfrm>
            <a:off x="3726180" y="412623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86%</a:t>
            </a:r>
            <a:r>
              <a:rPr lang="sv-SE" dirty="0">
                <a:solidFill>
                  <a:schemeClr val="bg1"/>
                </a:solidFill>
              </a:rPr>
              <a:t>							  13%</a:t>
            </a:r>
          </a:p>
        </p:txBody>
      </p:sp>
    </p:spTree>
    <p:extLst>
      <p:ext uri="{BB962C8B-B14F-4D97-AF65-F5344CB8AC3E}">
        <p14:creationId xmlns:p14="http://schemas.microsoft.com/office/powerpoint/2010/main" val="77938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F84B3-B2C1-FF50-BEBC-7FA442AE2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Hjärnblödningslokalisation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3236"/>
            <a:ext cx="7772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086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6789-267B-AA2A-4F6D-389DE71AC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Direktinläggning på strokeenhet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3236"/>
            <a:ext cx="7748762" cy="34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3A19-5744-110D-46EF-342C9A69E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0452" y="167461"/>
            <a:ext cx="3557748" cy="1470025"/>
          </a:xfrm>
        </p:spPr>
        <p:txBody>
          <a:bodyPr/>
          <a:lstStyle/>
          <a:p>
            <a:r>
              <a:rPr lang="sv-SE" dirty="0"/>
              <a:t>Lokala variationer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9" y="167460"/>
            <a:ext cx="4689913" cy="625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7" t="1814" r="27991"/>
          <a:stretch/>
        </p:blipFill>
        <p:spPr>
          <a:xfrm>
            <a:off x="5784574" y="1524689"/>
            <a:ext cx="2156791" cy="48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ksstroke_mall">
  <a:themeElements>
    <a:clrScheme name="Berättels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Riksstroke_mall.potx</Template>
  <TotalTime>8679</TotalTime>
  <Words>390</Words>
  <Application>Microsoft Office PowerPoint</Application>
  <PresentationFormat>Bildspel på skärmen (4:3)</PresentationFormat>
  <Paragraphs>117</Paragraphs>
  <Slides>33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</vt:lpstr>
      <vt:lpstr>Times New Roman</vt:lpstr>
      <vt:lpstr>Riksstroke_mall</vt:lpstr>
      <vt:lpstr>Riksstrokedata Årsrapport 2023</vt:lpstr>
      <vt:lpstr>Stroke och TIA</vt:lpstr>
      <vt:lpstr>Insjuknande i stroke</vt:lpstr>
      <vt:lpstr>Antal stroke per region</vt:lpstr>
      <vt:lpstr>NIHSS vid insjuknandet</vt:lpstr>
      <vt:lpstr>Stroketyp</vt:lpstr>
      <vt:lpstr>Hjärnblödningslokalisation</vt:lpstr>
      <vt:lpstr>Direktinläggning på strokeenhet</vt:lpstr>
      <vt:lpstr>Lokala variationer</vt:lpstr>
      <vt:lpstr>Strokeenhet någon gång  över tid</vt:lpstr>
      <vt:lpstr>Reperfusions-behandling</vt:lpstr>
      <vt:lpstr>Reperfusion över tid </vt:lpstr>
      <vt:lpstr>Varför inte reperfusion?</vt:lpstr>
      <vt:lpstr>Trombolys</vt:lpstr>
      <vt:lpstr>Trombektomi</vt:lpstr>
      <vt:lpstr>Trombektomi</vt:lpstr>
      <vt:lpstr>PowerPoint-presentation</vt:lpstr>
      <vt:lpstr>Sekundärprevention efter stroke</vt:lpstr>
      <vt:lpstr>Statin efter ischemisk stroke</vt:lpstr>
      <vt:lpstr>Antikoagulantia efter stroke vid förmaksflimmer</vt:lpstr>
      <vt:lpstr>Antikoagulantia efter stroke</vt:lpstr>
      <vt:lpstr>Bedömning</vt:lpstr>
      <vt:lpstr>Rehabilitering efter strokeenhet</vt:lpstr>
      <vt:lpstr>Utskrivning </vt:lpstr>
      <vt:lpstr>Indikatorer</vt:lpstr>
      <vt:lpstr>3 år efter stroke</vt:lpstr>
      <vt:lpstr>TIA i förhållande till stroke</vt:lpstr>
      <vt:lpstr>TIA direkt in strokeenhet</vt:lpstr>
      <vt:lpstr>Sekundärprevention efter TIA</vt:lpstr>
      <vt:lpstr>TIA</vt:lpstr>
      <vt:lpstr>PowerPoint-presentation</vt:lpstr>
      <vt:lpstr>FRÅGOR?</vt:lpstr>
      <vt:lpstr>TACK!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Stegmayr</dc:creator>
  <cp:lastModifiedBy>Per Ivarsson</cp:lastModifiedBy>
  <cp:revision>82</cp:revision>
  <dcterms:created xsi:type="dcterms:W3CDTF">2014-09-22T12:17:55Z</dcterms:created>
  <dcterms:modified xsi:type="dcterms:W3CDTF">2024-05-17T08:48:55Z</dcterms:modified>
</cp:coreProperties>
</file>