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8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783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51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387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2719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834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3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87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07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151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284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072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A1641-695B-4C0A-9B93-003DF588DB36}" type="datetimeFigureOut">
              <a:rPr lang="sv-SE" smtClean="0"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07A2E-AAEA-4F5C-85D8-9EDCD84292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773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0C3D869-74E6-4E08-B36D-4516FF995202}" type="slidenum">
              <a:rPr lang="sv-SE" altLang="en-US"/>
              <a:pPr eaLnBrk="1" hangingPunct="1"/>
              <a:t>1</a:t>
            </a:fld>
            <a:endParaRPr lang="sv-SE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887661" y="100617"/>
            <a:ext cx="8229600" cy="993775"/>
          </a:xfrm>
        </p:spPr>
        <p:txBody>
          <a:bodyPr>
            <a:normAutofit fontScale="90000"/>
          </a:bodyPr>
          <a:lstStyle/>
          <a:p>
            <a:r>
              <a:rPr lang="sv-SE" altLang="en-US" b="1" dirty="0" smtClean="0"/>
              <a:t>Tidsplan RS formulärsändringar 2015</a:t>
            </a:r>
          </a:p>
        </p:txBody>
      </p:sp>
      <p:sp>
        <p:nvSpPr>
          <p:cNvPr id="115715" name="AutoShape 3"/>
          <p:cNvSpPr>
            <a:spLocks noChangeArrowheads="1"/>
          </p:cNvSpPr>
          <p:nvPr/>
        </p:nvSpPr>
        <p:spPr bwMode="auto">
          <a:xfrm>
            <a:off x="1904628" y="3500439"/>
            <a:ext cx="1670225" cy="358775"/>
          </a:xfrm>
          <a:prstGeom prst="homePlate">
            <a:avLst>
              <a:gd name="adj" fmla="val 73015"/>
            </a:avLst>
          </a:prstGeom>
          <a:solidFill>
            <a:srgbClr val="FFFF99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Förberedelser akutskede</a:t>
            </a:r>
            <a:endParaRPr lang="sv-SE" altLang="en-US" sz="1200" dirty="0">
              <a:latin typeface="Calibri" pitchFamily="34" charset="0"/>
            </a:endParaRPr>
          </a:p>
        </p:txBody>
      </p:sp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2281239" y="3876663"/>
            <a:ext cx="3810003" cy="358775"/>
          </a:xfrm>
          <a:prstGeom prst="homePlate">
            <a:avLst>
              <a:gd name="adj" fmla="val 76107"/>
            </a:avLst>
          </a:prstGeom>
          <a:solidFill>
            <a:srgbClr val="FFFF99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Revideringar akut/TIA</a:t>
            </a:r>
            <a:endParaRPr lang="sv-SE" altLang="en-US" sz="1200" dirty="0">
              <a:latin typeface="Calibri" pitchFamily="34" charset="0"/>
            </a:endParaRPr>
          </a:p>
        </p:txBody>
      </p:sp>
      <p:sp>
        <p:nvSpPr>
          <p:cNvPr id="115718" name="AutoShape 6"/>
          <p:cNvSpPr>
            <a:spLocks noChangeArrowheads="1"/>
          </p:cNvSpPr>
          <p:nvPr/>
        </p:nvSpPr>
        <p:spPr bwMode="auto">
          <a:xfrm>
            <a:off x="6888112" y="3971485"/>
            <a:ext cx="2476500" cy="358775"/>
          </a:xfrm>
          <a:prstGeom prst="homePlate">
            <a:avLst>
              <a:gd name="adj" fmla="val 87609"/>
            </a:avLst>
          </a:prstGeom>
          <a:solidFill>
            <a:srgbClr val="FFFF99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ITS Genomför </a:t>
            </a:r>
            <a:br>
              <a:rPr lang="sv-SE" altLang="en-US" sz="1200" dirty="0">
                <a:latin typeface="Calibri" pitchFamily="34" charset="0"/>
              </a:rPr>
            </a:br>
            <a:r>
              <a:rPr lang="sv-SE" altLang="en-US" sz="1200" dirty="0">
                <a:latin typeface="Calibri" pitchFamily="34" charset="0"/>
              </a:rPr>
              <a:t>ändring i registreringsplattformen</a:t>
            </a:r>
            <a:endParaRPr lang="sv-SE" altLang="en-US" sz="1200" dirty="0">
              <a:latin typeface="Calibri" pitchFamily="34" charset="0"/>
            </a:endParaRPr>
          </a:p>
        </p:txBody>
      </p:sp>
      <p:sp>
        <p:nvSpPr>
          <p:cNvPr id="115719" name="Oval 7"/>
          <p:cNvSpPr>
            <a:spLocks noChangeArrowheads="1"/>
          </p:cNvSpPr>
          <p:nvPr/>
        </p:nvSpPr>
        <p:spPr bwMode="auto">
          <a:xfrm>
            <a:off x="9355712" y="4133842"/>
            <a:ext cx="503238" cy="503237"/>
          </a:xfrm>
          <a:prstGeom prst="ellipse">
            <a:avLst/>
          </a:prstGeom>
          <a:solidFill>
            <a:srgbClr val="FFFF99"/>
          </a:solidFill>
          <a:ln w="9525" algn="ctr">
            <a:solidFill>
              <a:srgbClr val="CC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Avslut</a:t>
            </a:r>
          </a:p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akut</a:t>
            </a:r>
            <a:endParaRPr lang="sv-SE" altLang="en-US" sz="1200" dirty="0">
              <a:latin typeface="Calibri" pitchFamily="34" charset="0"/>
            </a:endParaRPr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 flipV="1">
            <a:off x="2279650" y="2755972"/>
            <a:ext cx="7976686" cy="25329"/>
          </a:xfrm>
          <a:prstGeom prst="line">
            <a:avLst/>
          </a:prstGeom>
          <a:noFill/>
          <a:ln w="3810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Oval 9"/>
          <p:cNvSpPr>
            <a:spLocks noChangeArrowheads="1"/>
          </p:cNvSpPr>
          <p:nvPr/>
        </p:nvSpPr>
        <p:spPr bwMode="auto">
          <a:xfrm>
            <a:off x="2351585" y="2673350"/>
            <a:ext cx="218579" cy="2159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1991545" y="2952751"/>
            <a:ext cx="79208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25 </a:t>
            </a:r>
            <a:r>
              <a:rPr lang="sv-SE" altLang="en-US" sz="1200" b="1" dirty="0" err="1">
                <a:latin typeface="Arial Narrow" pitchFamily="34" charset="0"/>
              </a:rPr>
              <a:t>febr</a:t>
            </a:r>
            <a:r>
              <a:rPr lang="sv-SE" altLang="en-US" sz="1200" b="1" dirty="0">
                <a:latin typeface="Arial Narrow" pitchFamily="34" charset="0"/>
              </a:rPr>
              <a:t>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RS </a:t>
            </a:r>
            <a:r>
              <a:rPr lang="sv-SE" altLang="en-US" sz="1000" dirty="0" err="1">
                <a:latin typeface="Arial Narrow" pitchFamily="34" charset="0"/>
              </a:rPr>
              <a:t>telmöte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08" name="Oval 11"/>
          <p:cNvSpPr>
            <a:spLocks noChangeArrowheads="1"/>
          </p:cNvSpPr>
          <p:nvPr/>
        </p:nvSpPr>
        <p:spPr bwMode="auto">
          <a:xfrm>
            <a:off x="9364612" y="2515780"/>
            <a:ext cx="248742" cy="245290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9" name="Text Box 12"/>
          <p:cNvSpPr txBox="1">
            <a:spLocks noChangeArrowheads="1"/>
          </p:cNvSpPr>
          <p:nvPr/>
        </p:nvSpPr>
        <p:spPr bwMode="auto">
          <a:xfrm>
            <a:off x="9188290" y="2995613"/>
            <a:ext cx="740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1 januari </a:t>
            </a:r>
          </a:p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2015</a:t>
            </a:r>
            <a:endParaRPr lang="sv-SE" altLang="en-US" sz="900" b="1" dirty="0">
              <a:latin typeface="Arial Narrow" pitchFamily="34" charset="0"/>
            </a:endParaRPr>
          </a:p>
        </p:txBody>
      </p:sp>
      <p:sp>
        <p:nvSpPr>
          <p:cNvPr id="4110" name="Text Box 13"/>
          <p:cNvSpPr txBox="1">
            <a:spLocks noChangeArrowheads="1"/>
          </p:cNvSpPr>
          <p:nvPr/>
        </p:nvSpPr>
        <p:spPr bwMode="auto">
          <a:xfrm>
            <a:off x="3024090" y="2952751"/>
            <a:ext cx="6447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Mars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revidering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11" name="Oval 14"/>
          <p:cNvSpPr>
            <a:spLocks noChangeArrowheads="1"/>
          </p:cNvSpPr>
          <p:nvPr/>
        </p:nvSpPr>
        <p:spPr bwMode="auto">
          <a:xfrm>
            <a:off x="3279776" y="2709864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2" name="Text Box 15"/>
          <p:cNvSpPr txBox="1">
            <a:spLocks noChangeArrowheads="1"/>
          </p:cNvSpPr>
          <p:nvPr/>
        </p:nvSpPr>
        <p:spPr bwMode="auto">
          <a:xfrm>
            <a:off x="3909635" y="2952751"/>
            <a:ext cx="7024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April</a:t>
            </a:r>
            <a:r>
              <a:rPr lang="sv-SE" altLang="en-US" sz="1200" dirty="0">
                <a:latin typeface="Arial Narrow" pitchFamily="34" charset="0"/>
              </a:rPr>
              <a:t>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översyn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RS </a:t>
            </a:r>
            <a:r>
              <a:rPr lang="sv-SE" altLang="en-US" sz="1000" dirty="0" err="1">
                <a:latin typeface="Arial Narrow" pitchFamily="34" charset="0"/>
              </a:rPr>
              <a:t>telmöte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13" name="Oval 16"/>
          <p:cNvSpPr>
            <a:spLocks noChangeArrowheads="1"/>
          </p:cNvSpPr>
          <p:nvPr/>
        </p:nvSpPr>
        <p:spPr bwMode="auto">
          <a:xfrm>
            <a:off x="4180650" y="2638426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4" name="Text Box 17"/>
          <p:cNvSpPr txBox="1">
            <a:spLocks noChangeArrowheads="1"/>
          </p:cNvSpPr>
          <p:nvPr/>
        </p:nvSpPr>
        <p:spPr bwMode="auto">
          <a:xfrm>
            <a:off x="4730246" y="2952750"/>
            <a:ext cx="89319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Maj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Akut/TIA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till användarna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för synpunkter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15" name="Oval 18"/>
          <p:cNvSpPr>
            <a:spLocks noChangeArrowheads="1"/>
          </p:cNvSpPr>
          <p:nvPr/>
        </p:nvSpPr>
        <p:spPr bwMode="auto">
          <a:xfrm>
            <a:off x="5105405" y="2625761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6" name="Text Box 19"/>
          <p:cNvSpPr txBox="1">
            <a:spLocks noChangeArrowheads="1"/>
          </p:cNvSpPr>
          <p:nvPr/>
        </p:nvSpPr>
        <p:spPr bwMode="auto">
          <a:xfrm>
            <a:off x="6582286" y="2953558"/>
            <a:ext cx="84670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Augusti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Akut –ITS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3-mån till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användarna </a:t>
            </a:r>
            <a:endParaRPr lang="sv-SE" altLang="en-US" sz="1000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för </a:t>
            </a:r>
            <a:r>
              <a:rPr lang="sv-SE" altLang="en-US" sz="1000" dirty="0">
                <a:latin typeface="Arial Narrow" pitchFamily="34" charset="0"/>
              </a:rPr>
              <a:t>synpunkter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17" name="Oval 20"/>
          <p:cNvSpPr>
            <a:spLocks noChangeArrowheads="1"/>
          </p:cNvSpPr>
          <p:nvPr/>
        </p:nvSpPr>
        <p:spPr bwMode="auto">
          <a:xfrm>
            <a:off x="6931025" y="2610754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8" name="Text Box 21"/>
          <p:cNvSpPr txBox="1">
            <a:spLocks noChangeArrowheads="1"/>
          </p:cNvSpPr>
          <p:nvPr/>
        </p:nvSpPr>
        <p:spPr bwMode="auto">
          <a:xfrm>
            <a:off x="7520716" y="2952750"/>
            <a:ext cx="80182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 err="1">
                <a:latin typeface="Arial Narrow" pitchFamily="34" charset="0"/>
              </a:rPr>
              <a:t>Sept</a:t>
            </a:r>
            <a:r>
              <a:rPr lang="sv-SE" altLang="en-US" sz="1200" b="1" dirty="0">
                <a:latin typeface="Arial Narrow" pitchFamily="34" charset="0"/>
              </a:rPr>
              <a:t>-Okt</a:t>
            </a:r>
          </a:p>
          <a:p>
            <a:pPr algn="ctr" eaLnBrk="1" hangingPunct="1"/>
            <a:r>
              <a:rPr lang="sv-SE" altLang="en-US" sz="1000" dirty="0">
                <a:latin typeface="Arial Narrow" panose="020B0606020202030204" pitchFamily="34" charset="0"/>
              </a:rPr>
              <a:t>Test RS akut</a:t>
            </a:r>
          </a:p>
          <a:p>
            <a:pPr algn="ctr" eaLnBrk="1" hangingPunct="1"/>
            <a:r>
              <a:rPr lang="sv-SE" altLang="en-US" sz="1000" dirty="0">
                <a:latin typeface="Arial Narrow" panose="020B0606020202030204" pitchFamily="34" charset="0"/>
              </a:rPr>
              <a:t>Beslut 3-mån</a:t>
            </a:r>
          </a:p>
          <a:p>
            <a:pPr algn="ctr" eaLnBrk="1" hangingPunct="1"/>
            <a:r>
              <a:rPr lang="sv-SE" altLang="en-US" sz="1000" dirty="0">
                <a:latin typeface="Arial Narrow" panose="020B0606020202030204" pitchFamily="34" charset="0"/>
              </a:rPr>
              <a:t>RS </a:t>
            </a:r>
            <a:r>
              <a:rPr lang="sv-SE" altLang="en-US" sz="1000" dirty="0" err="1">
                <a:latin typeface="Arial Narrow" panose="020B0606020202030204" pitchFamily="34" charset="0"/>
              </a:rPr>
              <a:t>telmöte</a:t>
            </a:r>
            <a:endParaRPr lang="sv-SE" altLang="en-US" sz="1000" dirty="0">
              <a:latin typeface="Arial Narrow" panose="020B0606020202030204" pitchFamily="34" charset="0"/>
            </a:endParaRPr>
          </a:p>
          <a:p>
            <a:pPr algn="ctr" eaLnBrk="1" hangingPunct="1"/>
            <a:endParaRPr lang="sv-SE" altLang="en-US" sz="1200" dirty="0">
              <a:latin typeface="Arial Narrow" pitchFamily="34" charset="0"/>
            </a:endParaRPr>
          </a:p>
        </p:txBody>
      </p:sp>
      <p:sp>
        <p:nvSpPr>
          <p:cNvPr id="4119" name="Oval 22"/>
          <p:cNvSpPr>
            <a:spLocks noChangeArrowheads="1"/>
          </p:cNvSpPr>
          <p:nvPr/>
        </p:nvSpPr>
        <p:spPr bwMode="auto">
          <a:xfrm>
            <a:off x="7829551" y="2594783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0" name="Text Box 23"/>
          <p:cNvSpPr txBox="1">
            <a:spLocks noChangeArrowheads="1"/>
          </p:cNvSpPr>
          <p:nvPr/>
        </p:nvSpPr>
        <p:spPr bwMode="auto">
          <a:xfrm>
            <a:off x="8482408" y="2952751"/>
            <a:ext cx="707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Nov-Dec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Uppföljning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ITS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21" name="Oval 24"/>
          <p:cNvSpPr>
            <a:spLocks noChangeArrowheads="1"/>
          </p:cNvSpPr>
          <p:nvPr/>
        </p:nvSpPr>
        <p:spPr bwMode="auto">
          <a:xfrm>
            <a:off x="8726489" y="2594782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2" name="Text Box 25"/>
          <p:cNvSpPr txBox="1">
            <a:spLocks noChangeArrowheads="1"/>
          </p:cNvSpPr>
          <p:nvPr/>
        </p:nvSpPr>
        <p:spPr bwMode="auto">
          <a:xfrm>
            <a:off x="5629418" y="2952750"/>
            <a:ext cx="92365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4-5 jun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Beslut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Vid RS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Styrgruppsmöte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Akut/TIA 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23" name="Oval 26"/>
          <p:cNvSpPr>
            <a:spLocks noChangeArrowheads="1"/>
          </p:cNvSpPr>
          <p:nvPr/>
        </p:nvSpPr>
        <p:spPr bwMode="auto">
          <a:xfrm>
            <a:off x="6063533" y="2623418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16"/>
          <p:cNvSpPr>
            <a:spLocks noChangeArrowheads="1"/>
          </p:cNvSpPr>
          <p:nvPr/>
        </p:nvSpPr>
        <p:spPr bwMode="auto">
          <a:xfrm>
            <a:off x="4180649" y="2781301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16"/>
          <p:cNvSpPr>
            <a:spLocks noChangeArrowheads="1"/>
          </p:cNvSpPr>
          <p:nvPr/>
        </p:nvSpPr>
        <p:spPr bwMode="auto">
          <a:xfrm>
            <a:off x="5105404" y="2773349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Oval 16"/>
          <p:cNvSpPr>
            <a:spLocks noChangeArrowheads="1"/>
          </p:cNvSpPr>
          <p:nvPr/>
        </p:nvSpPr>
        <p:spPr bwMode="auto">
          <a:xfrm>
            <a:off x="6063533" y="2781301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931024" y="2796840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Oval 16"/>
          <p:cNvSpPr>
            <a:spLocks noChangeArrowheads="1"/>
          </p:cNvSpPr>
          <p:nvPr/>
        </p:nvSpPr>
        <p:spPr bwMode="auto">
          <a:xfrm>
            <a:off x="7829550" y="2768636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8726489" y="2773349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Oval 16"/>
          <p:cNvSpPr>
            <a:spLocks noChangeArrowheads="1"/>
          </p:cNvSpPr>
          <p:nvPr/>
        </p:nvSpPr>
        <p:spPr bwMode="auto">
          <a:xfrm>
            <a:off x="3131758" y="2132857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Oval 16"/>
          <p:cNvSpPr>
            <a:spLocks noChangeArrowheads="1"/>
          </p:cNvSpPr>
          <p:nvPr/>
        </p:nvSpPr>
        <p:spPr bwMode="auto">
          <a:xfrm>
            <a:off x="10256336" y="2643667"/>
            <a:ext cx="213002" cy="224611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" name="Oval 16"/>
          <p:cNvSpPr>
            <a:spLocks noChangeArrowheads="1"/>
          </p:cNvSpPr>
          <p:nvPr/>
        </p:nvSpPr>
        <p:spPr bwMode="auto">
          <a:xfrm>
            <a:off x="9407526" y="2781301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9972419" y="2965314"/>
            <a:ext cx="5934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1 april</a:t>
            </a:r>
            <a:r>
              <a:rPr lang="sv-SE" altLang="en-US" sz="1200" dirty="0">
                <a:latin typeface="Arial Narrow" pitchFamily="34" charset="0"/>
              </a:rPr>
              <a:t> </a:t>
            </a:r>
          </a:p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2015</a:t>
            </a:r>
            <a:endParaRPr lang="sv-SE" altLang="en-US" sz="900" b="1" dirty="0">
              <a:latin typeface="Arial Narrow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3203195" y="4468760"/>
            <a:ext cx="2013157" cy="358775"/>
          </a:xfrm>
          <a:prstGeom prst="homePlate">
            <a:avLst>
              <a:gd name="adj" fmla="val 73015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Förberedelser 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3-mån uppföljning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9" name="AutoShape 4"/>
          <p:cNvSpPr>
            <a:spLocks noChangeArrowheads="1"/>
          </p:cNvSpPr>
          <p:nvPr/>
        </p:nvSpPr>
        <p:spPr bwMode="auto">
          <a:xfrm>
            <a:off x="4338638" y="4867896"/>
            <a:ext cx="3662365" cy="358775"/>
          </a:xfrm>
          <a:prstGeom prst="homePlate">
            <a:avLst>
              <a:gd name="adj" fmla="val 76107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Revideringar 3-mån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0" name="Oval 7"/>
          <p:cNvSpPr>
            <a:spLocks noChangeArrowheads="1"/>
          </p:cNvSpPr>
          <p:nvPr/>
        </p:nvSpPr>
        <p:spPr bwMode="auto">
          <a:xfrm>
            <a:off x="10111218" y="4975052"/>
            <a:ext cx="503238" cy="503237"/>
          </a:xfrm>
          <a:prstGeom prst="ellipse">
            <a:avLst/>
          </a:prstGeom>
          <a:solidFill>
            <a:srgbClr val="00B050"/>
          </a:solidFill>
          <a:ln w="9525" algn="ctr">
            <a:solidFill>
              <a:srgbClr val="CC99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Avslut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3-mån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2570163" y="1628800"/>
            <a:ext cx="5008562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	</a:t>
            </a:r>
            <a:r>
              <a:rPr lang="sv-SE" dirty="0">
                <a:solidFill>
                  <a:schemeClr val="tx1"/>
                </a:solidFill>
              </a:rPr>
              <a:t>Akut/TIA</a:t>
            </a:r>
          </a:p>
          <a:p>
            <a:r>
              <a:rPr lang="sv-SE" dirty="0">
                <a:solidFill>
                  <a:schemeClr val="tx1"/>
                </a:solidFill>
              </a:rPr>
              <a:t>	3-månaders uppföljning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3136901" y="1844825"/>
            <a:ext cx="14287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" name="AutoShape 4"/>
          <p:cNvSpPr>
            <a:spLocks noChangeArrowheads="1"/>
          </p:cNvSpPr>
          <p:nvPr/>
        </p:nvSpPr>
        <p:spPr bwMode="auto">
          <a:xfrm>
            <a:off x="7749383" y="5157193"/>
            <a:ext cx="977106" cy="428253"/>
          </a:xfrm>
          <a:prstGeom prst="homePlate">
            <a:avLst>
              <a:gd name="adj" fmla="val 76107"/>
            </a:avLst>
          </a:prstGeom>
          <a:solidFill>
            <a:srgbClr val="0066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Beslut 3-mån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RS </a:t>
            </a:r>
            <a:r>
              <a:rPr lang="sv-SE" altLang="en-US" sz="1200" dirty="0" err="1">
                <a:solidFill>
                  <a:schemeClr val="bg1"/>
                </a:solidFill>
                <a:latin typeface="Calibri" pitchFamily="34" charset="0"/>
              </a:rPr>
              <a:t>t</a:t>
            </a:r>
            <a:r>
              <a:rPr lang="sv-SE" altLang="en-US" sz="1200" dirty="0" err="1">
                <a:solidFill>
                  <a:schemeClr val="bg1"/>
                </a:solidFill>
                <a:latin typeface="Calibri" pitchFamily="34" charset="0"/>
              </a:rPr>
              <a:t>elmöte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4" name="AutoShape 6"/>
          <p:cNvSpPr>
            <a:spLocks noChangeArrowheads="1"/>
          </p:cNvSpPr>
          <p:nvPr/>
        </p:nvSpPr>
        <p:spPr bwMode="auto">
          <a:xfrm>
            <a:off x="8544272" y="5585446"/>
            <a:ext cx="2123728" cy="507851"/>
          </a:xfrm>
          <a:prstGeom prst="homePlate">
            <a:avLst>
              <a:gd name="adj" fmla="val 87609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ITS Genomför </a:t>
            </a:r>
            <a:b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ändring i registrerings-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plattformen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541203" y="1060997"/>
            <a:ext cx="8693818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dirty="0"/>
              <a:t>Formulärsändringarna grundas på Riksstrokes valideringsarbeten samt inkomna synpunkter</a:t>
            </a:r>
            <a:endParaRPr lang="en-US" dirty="0"/>
          </a:p>
        </p:txBody>
      </p:sp>
      <p:sp>
        <p:nvSpPr>
          <p:cNvPr id="49" name="AutoShape 4"/>
          <p:cNvSpPr>
            <a:spLocks noChangeArrowheads="1"/>
          </p:cNvSpPr>
          <p:nvPr/>
        </p:nvSpPr>
        <p:spPr bwMode="auto">
          <a:xfrm>
            <a:off x="5375920" y="4275072"/>
            <a:ext cx="1368152" cy="552463"/>
          </a:xfrm>
          <a:prstGeom prst="homePlate">
            <a:avLst>
              <a:gd name="adj" fmla="val 76107"/>
            </a:avLst>
          </a:prstGeom>
          <a:solidFill>
            <a:srgbClr val="FFC0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Beslut Akut/TIA</a:t>
            </a:r>
          </a:p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RS styrgruppsmöte</a:t>
            </a:r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8237936" y="4350357"/>
            <a:ext cx="1169589" cy="624694"/>
          </a:xfrm>
          <a:prstGeom prst="homePlate">
            <a:avLst>
              <a:gd name="adj" fmla="val 76107"/>
            </a:avLst>
          </a:prstGeom>
          <a:solidFill>
            <a:srgbClr val="FFFF99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RS testar </a:t>
            </a:r>
          </a:p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Registrerings-</a:t>
            </a:r>
          </a:p>
          <a:p>
            <a:pPr algn="ctr" eaLnBrk="1" hangingPunct="1"/>
            <a:r>
              <a:rPr lang="sv-SE" altLang="en-US" sz="1200" dirty="0">
                <a:latin typeface="Calibri" pitchFamily="34" charset="0"/>
              </a:rPr>
              <a:t>plattformen</a:t>
            </a:r>
            <a:endParaRPr lang="sv-SE" altLang="en-US" sz="1200" dirty="0">
              <a:latin typeface="Calibri" pitchFamily="34" charset="0"/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9858950" y="2638425"/>
            <a:ext cx="113468" cy="2143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49"/>
          <p:cNvCxnSpPr/>
          <p:nvPr/>
        </p:nvCxnSpPr>
        <p:spPr>
          <a:xfrm>
            <a:off x="10002396" y="2624971"/>
            <a:ext cx="113468" cy="2143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9401928" y="6092066"/>
            <a:ext cx="1169589" cy="624694"/>
          </a:xfrm>
          <a:prstGeom prst="homePlate">
            <a:avLst>
              <a:gd name="adj" fmla="val 76107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RS testar 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Registrerings-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plattformen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2" name="Bildobjekt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35" y="218847"/>
            <a:ext cx="2296807" cy="107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7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animBg="1"/>
      <p:bldP spid="115716" grpId="0" animBg="1"/>
      <p:bldP spid="115718" grpId="0" animBg="1"/>
      <p:bldP spid="115719" grpId="0" animBg="1"/>
      <p:bldP spid="38" grpId="0" animBg="1"/>
      <p:bldP spid="39" grpId="0" animBg="1"/>
      <p:bldP spid="40" grpId="0" animBg="1"/>
      <p:bldP spid="43" grpId="0" animBg="1"/>
      <p:bldP spid="44" grpId="0" animBg="1"/>
      <p:bldP spid="49" grpId="0" animBg="1"/>
      <p:bldP spid="46" grpId="0" animBg="1"/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6737683" y="1401578"/>
            <a:ext cx="3822813" cy="1040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v-SE" dirty="0" smtClean="0">
                <a:solidFill>
                  <a:schemeClr val="tx1"/>
                </a:solidFill>
              </a:rPr>
              <a:t>Övriga rapporter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       Strukturdata</a:t>
            </a:r>
          </a:p>
          <a:p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smtClean="0">
                <a:solidFill>
                  <a:schemeClr val="tx1"/>
                </a:solidFill>
              </a:rPr>
              <a:t>      Version för Patient &amp; närstående</a:t>
            </a:r>
          </a:p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098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0C3D869-74E6-4E08-B36D-4516FF995202}" type="slidenum">
              <a:rPr lang="sv-SE" altLang="en-US"/>
              <a:pPr eaLnBrk="1" hangingPunct="1"/>
              <a:t>2</a:t>
            </a:fld>
            <a:endParaRPr lang="sv-SE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775253" y="60742"/>
            <a:ext cx="8229600" cy="792089"/>
          </a:xfrm>
        </p:spPr>
        <p:txBody>
          <a:bodyPr>
            <a:normAutofit/>
          </a:bodyPr>
          <a:lstStyle/>
          <a:p>
            <a:r>
              <a:rPr lang="sv-SE" altLang="en-US" b="1" dirty="0" smtClean="0"/>
              <a:t>Tidsplan RS Årsrapport 2013</a:t>
            </a:r>
          </a:p>
        </p:txBody>
      </p:sp>
      <p:sp>
        <p:nvSpPr>
          <p:cNvPr id="115715" name="AutoShape 3"/>
          <p:cNvSpPr>
            <a:spLocks noChangeArrowheads="1"/>
          </p:cNvSpPr>
          <p:nvPr/>
        </p:nvSpPr>
        <p:spPr bwMode="auto">
          <a:xfrm>
            <a:off x="2987223" y="3858750"/>
            <a:ext cx="1596609" cy="358775"/>
          </a:xfrm>
          <a:prstGeom prst="homePlate">
            <a:avLst>
              <a:gd name="adj" fmla="val 73015"/>
            </a:avLst>
          </a:prstGeom>
          <a:solidFill>
            <a:srgbClr val="C000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Förberedelser akut/TIA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3804446" y="4222749"/>
            <a:ext cx="2259086" cy="358775"/>
          </a:xfrm>
          <a:prstGeom prst="homePlate">
            <a:avLst>
              <a:gd name="adj" fmla="val 76107"/>
            </a:avLst>
          </a:prstGeom>
          <a:solidFill>
            <a:srgbClr val="C000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Figur och text bearbetning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5718" name="AutoShape 6"/>
          <p:cNvSpPr>
            <a:spLocks noChangeArrowheads="1"/>
          </p:cNvSpPr>
          <p:nvPr/>
        </p:nvSpPr>
        <p:spPr bwMode="auto">
          <a:xfrm>
            <a:off x="6931026" y="4153080"/>
            <a:ext cx="1181199" cy="358775"/>
          </a:xfrm>
          <a:prstGeom prst="homePlate">
            <a:avLst>
              <a:gd name="adj" fmla="val 87609"/>
            </a:avLst>
          </a:prstGeom>
          <a:solidFill>
            <a:srgbClr val="C000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Samkörning PAR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 flipV="1">
            <a:off x="2279650" y="2744124"/>
            <a:ext cx="7830839" cy="37173"/>
          </a:xfrm>
          <a:prstGeom prst="line">
            <a:avLst/>
          </a:prstGeom>
          <a:noFill/>
          <a:ln w="3810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Oval 9"/>
          <p:cNvSpPr>
            <a:spLocks noChangeArrowheads="1"/>
          </p:cNvSpPr>
          <p:nvPr/>
        </p:nvSpPr>
        <p:spPr bwMode="auto">
          <a:xfrm>
            <a:off x="2351585" y="2673350"/>
            <a:ext cx="218579" cy="2159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2029096" y="2953559"/>
            <a:ext cx="7954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Januari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RS styrgrupp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förslag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10" name="Text Box 13"/>
          <p:cNvSpPr txBox="1">
            <a:spLocks noChangeArrowheads="1"/>
          </p:cNvSpPr>
          <p:nvPr/>
        </p:nvSpPr>
        <p:spPr bwMode="auto">
          <a:xfrm>
            <a:off x="3234754" y="2952750"/>
            <a:ext cx="663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23 mars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Deadline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</a:t>
            </a:r>
            <a:r>
              <a:rPr lang="sv-SE" altLang="en-US" sz="1000" dirty="0">
                <a:latin typeface="Arial Narrow" pitchFamily="34" charset="0"/>
              </a:rPr>
              <a:t>kut/TIA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11" name="Oval 14"/>
          <p:cNvSpPr>
            <a:spLocks noChangeArrowheads="1"/>
          </p:cNvSpPr>
          <p:nvPr/>
        </p:nvSpPr>
        <p:spPr bwMode="auto">
          <a:xfrm>
            <a:off x="3423863" y="2633578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2" name="Text Box 15"/>
          <p:cNvSpPr txBox="1">
            <a:spLocks noChangeArrowheads="1"/>
          </p:cNvSpPr>
          <p:nvPr/>
        </p:nvSpPr>
        <p:spPr bwMode="auto">
          <a:xfrm>
            <a:off x="3855125" y="2952748"/>
            <a:ext cx="99738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April</a:t>
            </a:r>
            <a:r>
              <a:rPr lang="sv-SE" altLang="en-US" sz="1200" dirty="0">
                <a:latin typeface="Arial Narrow" pitchFamily="34" charset="0"/>
              </a:rPr>
              <a:t>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Framtagande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av tabeller/grafer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och text</a:t>
            </a:r>
          </a:p>
        </p:txBody>
      </p:sp>
      <p:sp>
        <p:nvSpPr>
          <p:cNvPr id="4113" name="Oval 16"/>
          <p:cNvSpPr>
            <a:spLocks noChangeArrowheads="1"/>
          </p:cNvSpPr>
          <p:nvPr/>
        </p:nvSpPr>
        <p:spPr bwMode="auto">
          <a:xfrm>
            <a:off x="4198955" y="2625760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4" name="Text Box 17"/>
          <p:cNvSpPr txBox="1">
            <a:spLocks noChangeArrowheads="1"/>
          </p:cNvSpPr>
          <p:nvPr/>
        </p:nvSpPr>
        <p:spPr bwMode="auto">
          <a:xfrm>
            <a:off x="4730246" y="2952750"/>
            <a:ext cx="893193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>
                <a:latin typeface="Arial Narrow" pitchFamily="34" charset="0"/>
              </a:rPr>
              <a:t>4 maj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Deadline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3-mån..</a:t>
            </a:r>
          </a:p>
          <a:p>
            <a:pPr algn="ctr" eaLnBrk="1" hangingPunct="1"/>
            <a:r>
              <a:rPr lang="sv-SE" altLang="en-US" sz="1000" b="1" dirty="0">
                <a:latin typeface="Arial Narrow" pitchFamily="34" charset="0"/>
              </a:rPr>
              <a:t>Akut/TIA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till användarna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för synpunkter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15" name="Oval 18"/>
          <p:cNvSpPr>
            <a:spLocks noChangeArrowheads="1"/>
          </p:cNvSpPr>
          <p:nvPr/>
        </p:nvSpPr>
        <p:spPr bwMode="auto">
          <a:xfrm>
            <a:off x="5114100" y="2625759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6" name="Text Box 19"/>
          <p:cNvSpPr txBox="1">
            <a:spLocks noChangeArrowheads="1"/>
          </p:cNvSpPr>
          <p:nvPr/>
        </p:nvSpPr>
        <p:spPr bwMode="auto">
          <a:xfrm>
            <a:off x="6582286" y="2953558"/>
            <a:ext cx="84670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Augusti</a:t>
            </a:r>
          </a:p>
          <a:p>
            <a:pPr algn="ctr" eaLnBrk="1" hangingPunct="1"/>
            <a:r>
              <a:rPr lang="sv-SE" altLang="en-US" sz="1000" b="1" dirty="0">
                <a:latin typeface="Arial Narrow" pitchFamily="34" charset="0"/>
              </a:rPr>
              <a:t>3-mån </a:t>
            </a:r>
            <a:r>
              <a:rPr lang="sv-SE" altLang="en-US" sz="1000" dirty="0">
                <a:latin typeface="Arial Narrow" pitchFamily="34" charset="0"/>
              </a:rPr>
              <a:t>till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användarna </a:t>
            </a:r>
            <a:endParaRPr lang="sv-SE" altLang="en-US" sz="1000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för </a:t>
            </a:r>
            <a:r>
              <a:rPr lang="sv-SE" altLang="en-US" sz="1000" dirty="0">
                <a:latin typeface="Arial Narrow" pitchFamily="34" charset="0"/>
              </a:rPr>
              <a:t>synpunkter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17" name="Oval 20"/>
          <p:cNvSpPr>
            <a:spLocks noChangeArrowheads="1"/>
          </p:cNvSpPr>
          <p:nvPr/>
        </p:nvSpPr>
        <p:spPr bwMode="auto">
          <a:xfrm>
            <a:off x="6931026" y="2609149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8" name="Text Box 21"/>
          <p:cNvSpPr txBox="1">
            <a:spLocks noChangeArrowheads="1"/>
          </p:cNvSpPr>
          <p:nvPr/>
        </p:nvSpPr>
        <p:spPr bwMode="auto">
          <a:xfrm>
            <a:off x="7517512" y="2952751"/>
            <a:ext cx="8082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 err="1">
                <a:latin typeface="Arial Narrow" pitchFamily="34" charset="0"/>
              </a:rPr>
              <a:t>Sept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Tryckning av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Årsrapport</a:t>
            </a:r>
          </a:p>
        </p:txBody>
      </p:sp>
      <p:sp>
        <p:nvSpPr>
          <p:cNvPr id="4119" name="Oval 22"/>
          <p:cNvSpPr>
            <a:spLocks noChangeArrowheads="1"/>
          </p:cNvSpPr>
          <p:nvPr/>
        </p:nvSpPr>
        <p:spPr bwMode="auto">
          <a:xfrm>
            <a:off x="7838656" y="2601913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0" name="Text Box 23"/>
          <p:cNvSpPr txBox="1">
            <a:spLocks noChangeArrowheads="1"/>
          </p:cNvSpPr>
          <p:nvPr/>
        </p:nvSpPr>
        <p:spPr bwMode="auto">
          <a:xfrm>
            <a:off x="8501643" y="2952751"/>
            <a:ext cx="6687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Oktober</a:t>
            </a:r>
            <a:endParaRPr lang="sv-SE" altLang="en-US" sz="1200" b="1" dirty="0">
              <a:latin typeface="Arial Narrow" pitchFamily="34" charset="0"/>
            </a:endParaRPr>
          </a:p>
        </p:txBody>
      </p:sp>
      <p:sp>
        <p:nvSpPr>
          <p:cNvPr id="4121" name="Oval 24"/>
          <p:cNvSpPr>
            <a:spLocks noChangeArrowheads="1"/>
          </p:cNvSpPr>
          <p:nvPr/>
        </p:nvSpPr>
        <p:spPr bwMode="auto">
          <a:xfrm>
            <a:off x="8726488" y="2604675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2" name="Text Box 25"/>
          <p:cNvSpPr txBox="1">
            <a:spLocks noChangeArrowheads="1"/>
          </p:cNvSpPr>
          <p:nvPr/>
        </p:nvSpPr>
        <p:spPr bwMode="auto">
          <a:xfrm>
            <a:off x="5609380" y="2952750"/>
            <a:ext cx="963726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4-5 jun</a:t>
            </a:r>
            <a:endParaRPr lang="sv-SE" altLang="en-US" sz="1200" b="1" dirty="0">
              <a:latin typeface="Arial Narrow" pitchFamily="34" charset="0"/>
            </a:endParaRP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Beslut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Vid RS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Styrgruppsmöte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Aku/TIA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Webbpublicering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4123" name="Oval 26"/>
          <p:cNvSpPr>
            <a:spLocks noChangeArrowheads="1"/>
          </p:cNvSpPr>
          <p:nvPr/>
        </p:nvSpPr>
        <p:spPr bwMode="auto">
          <a:xfrm>
            <a:off x="6027716" y="2601250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16"/>
          <p:cNvSpPr>
            <a:spLocks noChangeArrowheads="1"/>
          </p:cNvSpPr>
          <p:nvPr/>
        </p:nvSpPr>
        <p:spPr bwMode="auto">
          <a:xfrm>
            <a:off x="5119689" y="2768635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Oval 16"/>
          <p:cNvSpPr>
            <a:spLocks noChangeArrowheads="1"/>
          </p:cNvSpPr>
          <p:nvPr/>
        </p:nvSpPr>
        <p:spPr bwMode="auto">
          <a:xfrm>
            <a:off x="6027716" y="2762133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931025" y="2768634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Oval 16"/>
          <p:cNvSpPr>
            <a:spLocks noChangeArrowheads="1"/>
          </p:cNvSpPr>
          <p:nvPr/>
        </p:nvSpPr>
        <p:spPr bwMode="auto">
          <a:xfrm>
            <a:off x="7837514" y="2768635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8726489" y="2762132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5262564" y="5140969"/>
            <a:ext cx="2013157" cy="358775"/>
          </a:xfrm>
          <a:prstGeom prst="homePlate">
            <a:avLst>
              <a:gd name="adj" fmla="val 73015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Förberedelser 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3-mån uppföljning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2672561" y="1412776"/>
            <a:ext cx="5008562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	</a:t>
            </a:r>
            <a:r>
              <a:rPr lang="sv-SE" dirty="0">
                <a:solidFill>
                  <a:schemeClr val="tx1"/>
                </a:solidFill>
              </a:rPr>
              <a:t>Akut/TIA</a:t>
            </a:r>
          </a:p>
          <a:p>
            <a:r>
              <a:rPr lang="sv-SE" dirty="0">
                <a:solidFill>
                  <a:schemeClr val="tx1"/>
                </a:solidFill>
              </a:rPr>
              <a:t>	3-månaders uppföljning</a:t>
            </a:r>
          </a:p>
          <a:p>
            <a:r>
              <a:rPr lang="sv-SE" dirty="0">
                <a:solidFill>
                  <a:schemeClr val="tx1"/>
                </a:solidFill>
              </a:rPr>
              <a:t>	</a:t>
            </a:r>
            <a:r>
              <a:rPr lang="sv-SE" dirty="0">
                <a:solidFill>
                  <a:schemeClr val="tx1"/>
                </a:solidFill>
              </a:rPr>
              <a:t>1-års uppföljning 2012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3236278" y="1773387"/>
            <a:ext cx="142875" cy="142875"/>
          </a:xfrm>
          <a:prstGeom prst="ellipse">
            <a:avLst/>
          </a:prstGeom>
          <a:solidFill>
            <a:srgbClr val="00B05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" name="AutoShape 4"/>
          <p:cNvSpPr>
            <a:spLocks noChangeArrowheads="1"/>
          </p:cNvSpPr>
          <p:nvPr/>
        </p:nvSpPr>
        <p:spPr bwMode="auto">
          <a:xfrm>
            <a:off x="5627368" y="4581523"/>
            <a:ext cx="972688" cy="534934"/>
          </a:xfrm>
          <a:prstGeom prst="homePlate">
            <a:avLst>
              <a:gd name="adj" fmla="val 76107"/>
            </a:avLst>
          </a:prstGeom>
          <a:solidFill>
            <a:srgbClr val="C000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Webb-</a:t>
            </a:r>
          </a:p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publicering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847331" y="790877"/>
            <a:ext cx="6999155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Årsrapporten (Akut/TIA)  grundas på data för 2013 års vårdtillfällen</a:t>
            </a:r>
            <a:endParaRPr lang="en-US" dirty="0"/>
          </a:p>
        </p:txBody>
      </p:sp>
      <p:sp>
        <p:nvSpPr>
          <p:cNvPr id="4" name="Rektangel 3"/>
          <p:cNvSpPr/>
          <p:nvPr/>
        </p:nvSpPr>
        <p:spPr>
          <a:xfrm>
            <a:off x="1631504" y="2492897"/>
            <a:ext cx="649734" cy="3753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2014</a:t>
            </a:r>
            <a:endParaRPr lang="en-US" dirty="0"/>
          </a:p>
        </p:txBody>
      </p:sp>
      <p:sp>
        <p:nvSpPr>
          <p:cNvPr id="48" name="AutoShape 4"/>
          <p:cNvSpPr>
            <a:spLocks noChangeArrowheads="1"/>
          </p:cNvSpPr>
          <p:nvPr/>
        </p:nvSpPr>
        <p:spPr bwMode="auto">
          <a:xfrm>
            <a:off x="5529041" y="5589241"/>
            <a:ext cx="2309614" cy="358775"/>
          </a:xfrm>
          <a:prstGeom prst="homePlate">
            <a:avLst>
              <a:gd name="adj" fmla="val 76107"/>
            </a:avLst>
          </a:prstGeom>
          <a:solidFill>
            <a:srgbClr val="00B05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1"/>
                </a:solidFill>
                <a:latin typeface="Calibri" pitchFamily="34" charset="0"/>
              </a:rPr>
              <a:t>Text och figur bearbetning</a:t>
            </a:r>
            <a:endParaRPr lang="sv-SE" alt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Bildtext upp 4"/>
          <p:cNvSpPr/>
          <p:nvPr/>
        </p:nvSpPr>
        <p:spPr>
          <a:xfrm>
            <a:off x="7980389" y="3928428"/>
            <a:ext cx="1147911" cy="2675106"/>
          </a:xfrm>
          <a:prstGeom prst="upArrowCallout">
            <a:avLst/>
          </a:prstGeom>
          <a:gradFill>
            <a:gsLst>
              <a:gs pos="8000">
                <a:srgbClr val="FF3399"/>
              </a:gs>
              <a:gs pos="37000">
                <a:srgbClr val="FF6633"/>
              </a:gs>
              <a:gs pos="66000">
                <a:srgbClr val="FFFF00"/>
              </a:gs>
              <a:gs pos="86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altLang="en-US" sz="1600" dirty="0">
                <a:solidFill>
                  <a:schemeClr val="tx1"/>
                </a:solidFill>
                <a:latin typeface="Calibri" pitchFamily="34" charset="0"/>
              </a:rPr>
              <a:t>Publicering </a:t>
            </a:r>
          </a:p>
          <a:p>
            <a:pPr algn="ctr"/>
            <a:r>
              <a:rPr lang="sv-SE" altLang="en-US" sz="1600" dirty="0">
                <a:solidFill>
                  <a:schemeClr val="tx1"/>
                </a:solidFill>
                <a:latin typeface="Calibri" pitchFamily="34" charset="0"/>
              </a:rPr>
              <a:t>ÅR</a:t>
            </a:r>
          </a:p>
          <a:p>
            <a:pPr algn="ctr"/>
            <a:r>
              <a:rPr lang="sv-SE" altLang="en-US" sz="1600" dirty="0">
                <a:solidFill>
                  <a:schemeClr val="tx1"/>
                </a:solidFill>
                <a:latin typeface="Calibri" pitchFamily="34" charset="0"/>
              </a:rPr>
              <a:t>Akut/TIA</a:t>
            </a:r>
            <a:endParaRPr lang="sv-SE" altLang="en-US" sz="1600" dirty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endParaRPr lang="sv-SE" altLang="en-US" sz="1600" dirty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sv-SE" altLang="en-US" sz="1600" dirty="0">
                <a:solidFill>
                  <a:schemeClr val="tx1"/>
                </a:solidFill>
                <a:latin typeface="Calibri" pitchFamily="34" charset="0"/>
              </a:rPr>
              <a:t>Åretsstrokeenhet</a:t>
            </a:r>
            <a:endParaRPr lang="sv-SE" altLang="en-US" sz="1600" dirty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50" name="Oval 16"/>
          <p:cNvSpPr>
            <a:spLocks noChangeArrowheads="1"/>
          </p:cNvSpPr>
          <p:nvPr/>
        </p:nvSpPr>
        <p:spPr bwMode="auto">
          <a:xfrm>
            <a:off x="3230332" y="2060849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" name="Oval 16"/>
          <p:cNvSpPr>
            <a:spLocks noChangeArrowheads="1"/>
          </p:cNvSpPr>
          <p:nvPr/>
        </p:nvSpPr>
        <p:spPr bwMode="auto">
          <a:xfrm>
            <a:off x="3236278" y="1484785"/>
            <a:ext cx="142875" cy="142875"/>
          </a:xfrm>
          <a:prstGeom prst="ellipse">
            <a:avLst/>
          </a:prstGeom>
          <a:solidFill>
            <a:srgbClr val="C00000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" name="AutoShape 3"/>
          <p:cNvSpPr>
            <a:spLocks noChangeArrowheads="1"/>
          </p:cNvSpPr>
          <p:nvPr/>
        </p:nvSpPr>
        <p:spPr bwMode="auto">
          <a:xfrm>
            <a:off x="2853916" y="5499744"/>
            <a:ext cx="1596609" cy="358775"/>
          </a:xfrm>
          <a:prstGeom prst="homePlate">
            <a:avLst>
              <a:gd name="adj" fmla="val 73015"/>
            </a:avLst>
          </a:prstGeom>
          <a:solidFill>
            <a:srgbClr val="0000FF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Förberedelser </a:t>
            </a:r>
          </a:p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1-års uppföljning</a:t>
            </a:r>
            <a:endParaRPr lang="sv-SE" altLang="en-US" sz="1200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53" name="Oval 14"/>
          <p:cNvSpPr>
            <a:spLocks noChangeArrowheads="1"/>
          </p:cNvSpPr>
          <p:nvPr/>
        </p:nvSpPr>
        <p:spPr bwMode="auto">
          <a:xfrm>
            <a:off x="2988185" y="2719389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2847331" y="2952749"/>
            <a:ext cx="4331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b="1" dirty="0">
                <a:latin typeface="Arial Narrow" pitchFamily="34" charset="0"/>
              </a:rPr>
              <a:t>Feb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Data </a:t>
            </a:r>
          </a:p>
          <a:p>
            <a:pPr algn="ctr" eaLnBrk="1" hangingPunct="1"/>
            <a:r>
              <a:rPr lang="sv-SE" altLang="en-US" sz="1000" dirty="0">
                <a:latin typeface="Arial Narrow" pitchFamily="34" charset="0"/>
              </a:rPr>
              <a:t>1-år</a:t>
            </a:r>
            <a:endParaRPr lang="sv-SE" altLang="en-US" sz="1000" dirty="0">
              <a:latin typeface="Arial Narrow" pitchFamily="34" charset="0"/>
            </a:endParaRPr>
          </a:p>
        </p:txBody>
      </p:sp>
      <p:sp>
        <p:nvSpPr>
          <p:cNvPr id="55" name="AutoShape 4"/>
          <p:cNvSpPr>
            <a:spLocks noChangeArrowheads="1"/>
          </p:cNvSpPr>
          <p:nvPr/>
        </p:nvSpPr>
        <p:spPr bwMode="auto">
          <a:xfrm>
            <a:off x="3224276" y="5904177"/>
            <a:ext cx="2259086" cy="358775"/>
          </a:xfrm>
          <a:prstGeom prst="homePlate">
            <a:avLst>
              <a:gd name="adj" fmla="val 76107"/>
            </a:avLst>
          </a:prstGeom>
          <a:solidFill>
            <a:srgbClr val="0000FF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Figur och text bearbetning</a:t>
            </a:r>
            <a:endParaRPr lang="sv-SE" altLang="en-US" sz="1200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56" name="AutoShape 4"/>
          <p:cNvSpPr>
            <a:spLocks noChangeArrowheads="1"/>
          </p:cNvSpPr>
          <p:nvPr/>
        </p:nvSpPr>
        <p:spPr bwMode="auto">
          <a:xfrm>
            <a:off x="5949799" y="6083564"/>
            <a:ext cx="972688" cy="534934"/>
          </a:xfrm>
          <a:prstGeom prst="homePlate">
            <a:avLst>
              <a:gd name="adj" fmla="val 76107"/>
            </a:avLst>
          </a:prstGeom>
          <a:solidFill>
            <a:srgbClr val="0000FF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Webb-</a:t>
            </a:r>
          </a:p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publicering</a:t>
            </a:r>
            <a:endParaRPr lang="sv-SE" altLang="en-US" sz="1200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57" name="AutoShape 4"/>
          <p:cNvSpPr>
            <a:spLocks noChangeArrowheads="1"/>
          </p:cNvSpPr>
          <p:nvPr/>
        </p:nvSpPr>
        <p:spPr bwMode="auto">
          <a:xfrm>
            <a:off x="4824281" y="6273638"/>
            <a:ext cx="1129455" cy="534934"/>
          </a:xfrm>
          <a:prstGeom prst="homePlate">
            <a:avLst>
              <a:gd name="adj" fmla="val 76107"/>
            </a:avLst>
          </a:prstGeom>
          <a:solidFill>
            <a:srgbClr val="0000FF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Till sjukhusen</a:t>
            </a:r>
            <a:endParaRPr lang="sv-SE" altLang="en-US" sz="1200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58" name="Oval 14"/>
          <p:cNvSpPr>
            <a:spLocks noChangeArrowheads="1"/>
          </p:cNvSpPr>
          <p:nvPr/>
        </p:nvSpPr>
        <p:spPr bwMode="auto">
          <a:xfrm>
            <a:off x="4197741" y="2765241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" name="Oval 14"/>
          <p:cNvSpPr>
            <a:spLocks noChangeArrowheads="1"/>
          </p:cNvSpPr>
          <p:nvPr/>
        </p:nvSpPr>
        <p:spPr bwMode="auto">
          <a:xfrm>
            <a:off x="4976814" y="2717847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Oval 14"/>
          <p:cNvSpPr>
            <a:spLocks noChangeArrowheads="1"/>
          </p:cNvSpPr>
          <p:nvPr/>
        </p:nvSpPr>
        <p:spPr bwMode="auto">
          <a:xfrm>
            <a:off x="5920658" y="2684533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" name="Oval 14"/>
          <p:cNvSpPr>
            <a:spLocks noChangeArrowheads="1"/>
          </p:cNvSpPr>
          <p:nvPr/>
        </p:nvSpPr>
        <p:spPr bwMode="auto">
          <a:xfrm>
            <a:off x="3423862" y="2765240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U-svängd  6"/>
          <p:cNvSpPr/>
          <p:nvPr/>
        </p:nvSpPr>
        <p:spPr>
          <a:xfrm rot="5400000">
            <a:off x="9821521" y="2860107"/>
            <a:ext cx="901886" cy="576063"/>
          </a:xfrm>
          <a:prstGeom prst="uturnArrow">
            <a:avLst>
              <a:gd name="adj1" fmla="val 15984"/>
              <a:gd name="adj2" fmla="val 25000"/>
              <a:gd name="adj3" fmla="val 25000"/>
              <a:gd name="adj4" fmla="val 43750"/>
              <a:gd name="adj5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9087821" y="2996952"/>
            <a:ext cx="1027300" cy="19442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sv-SE" dirty="0"/>
              <a:t>Börja om från början</a:t>
            </a:r>
          </a:p>
          <a:p>
            <a:r>
              <a:rPr lang="sv-SE" dirty="0"/>
              <a:t> </a:t>
            </a:r>
            <a:endParaRPr lang="en-US" dirty="0"/>
          </a:p>
        </p:txBody>
      </p:sp>
      <p:pic>
        <p:nvPicPr>
          <p:cNvPr id="1027" name="Picture 3" descr="C:\Users\Sari\AppData\Local\Microsoft\Windows\Temporary Internet Files\Content.IE5\AZYDI9YK\MC9004382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9158" y="3968319"/>
            <a:ext cx="865182" cy="90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AutoShape 4"/>
          <p:cNvSpPr>
            <a:spLocks noChangeArrowheads="1"/>
          </p:cNvSpPr>
          <p:nvPr/>
        </p:nvSpPr>
        <p:spPr bwMode="auto">
          <a:xfrm>
            <a:off x="6922487" y="6084983"/>
            <a:ext cx="972688" cy="534934"/>
          </a:xfrm>
          <a:prstGeom prst="homePlate">
            <a:avLst>
              <a:gd name="adj" fmla="val 76107"/>
            </a:avLst>
          </a:prstGeom>
          <a:solidFill>
            <a:srgbClr val="0000FF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T</a:t>
            </a:r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ryckning</a:t>
            </a:r>
          </a:p>
          <a:p>
            <a:pPr algn="ctr" eaLnBrk="1" hangingPunct="1"/>
            <a:r>
              <a:rPr lang="sv-SE" altLang="en-US" sz="1200" dirty="0">
                <a:solidFill>
                  <a:schemeClr val="bg2"/>
                </a:solidFill>
                <a:latin typeface="Calibri" pitchFamily="34" charset="0"/>
              </a:rPr>
              <a:t>publicering</a:t>
            </a:r>
            <a:endParaRPr lang="sv-SE" altLang="en-US" sz="1200" dirty="0">
              <a:solidFill>
                <a:schemeClr val="bg2"/>
              </a:solidFill>
              <a:latin typeface="Calibri" pitchFamily="34" charset="0"/>
            </a:endParaRPr>
          </a:p>
        </p:txBody>
      </p:sp>
      <p:pic>
        <p:nvPicPr>
          <p:cNvPr id="63" name="Bildobjekt 6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35" y="218847"/>
            <a:ext cx="2296807" cy="1076085"/>
          </a:xfrm>
          <a:prstGeom prst="rect">
            <a:avLst/>
          </a:prstGeom>
        </p:spPr>
      </p:pic>
      <p:sp>
        <p:nvSpPr>
          <p:cNvPr id="65" name="Oval 16"/>
          <p:cNvSpPr>
            <a:spLocks noChangeArrowheads="1"/>
          </p:cNvSpPr>
          <p:nvPr/>
        </p:nvSpPr>
        <p:spPr bwMode="auto">
          <a:xfrm>
            <a:off x="6931025" y="1793500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66" name="Oval 16"/>
          <p:cNvSpPr>
            <a:spLocks noChangeArrowheads="1"/>
          </p:cNvSpPr>
          <p:nvPr/>
        </p:nvSpPr>
        <p:spPr bwMode="auto">
          <a:xfrm>
            <a:off x="6931024" y="2059543"/>
            <a:ext cx="142875" cy="142875"/>
          </a:xfrm>
          <a:prstGeom prst="ellipse">
            <a:avLst/>
          </a:prstGeom>
          <a:gradFill>
            <a:gsLst>
              <a:gs pos="56000">
                <a:srgbClr val="BB6976"/>
              </a:gs>
              <a:gs pos="3000">
                <a:srgbClr val="C00000">
                  <a:alpha val="92000"/>
                </a:srgb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C00000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 w="9525" cap="rnd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88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animBg="1"/>
      <p:bldP spid="115716" grpId="0" animBg="1"/>
      <p:bldP spid="115718" grpId="0" animBg="1"/>
      <p:bldP spid="38" grpId="0" animBg="1"/>
      <p:bldP spid="47" grpId="0" animBg="1"/>
      <p:bldP spid="48" grpId="0" animBg="1"/>
      <p:bldP spid="5" grpId="0" animBg="1"/>
      <p:bldP spid="52" grpId="0" animBg="1"/>
      <p:bldP spid="55" grpId="0" animBg="1"/>
      <p:bldP spid="56" grpId="0" animBg="1"/>
      <p:bldP spid="57" grpId="0" animBg="1"/>
      <p:bldP spid="7" grpId="0" animBg="1"/>
      <p:bldP spid="8" grpId="0" animBg="1"/>
      <p:bldP spid="62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207</Words>
  <Application>Microsoft Office PowerPoint</Application>
  <PresentationFormat>Bredbild</PresentationFormat>
  <Paragraphs>125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Office-tema</vt:lpstr>
      <vt:lpstr>Tidsplan RS formulärsändringar 2015</vt:lpstr>
      <vt:lpstr>Tidsplan RS Årsrapport 2013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Tidsplan RS formulärsändringar 2015</dc:title>
  <dc:creator>sari</dc:creator>
  <cp:lastModifiedBy>sari</cp:lastModifiedBy>
  <cp:revision>5</cp:revision>
  <dcterms:created xsi:type="dcterms:W3CDTF">2014-03-31T07:15:38Z</dcterms:created>
  <dcterms:modified xsi:type="dcterms:W3CDTF">2014-03-31T09:02:11Z</dcterms:modified>
</cp:coreProperties>
</file>