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794500" cy="98488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783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1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387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2719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834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3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87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07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151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284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072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1641-695B-4C0A-9B93-003DF588DB36}" type="datetimeFigureOut">
              <a:rPr lang="sv-SE" smtClean="0"/>
              <a:t>2014-08-18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773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 9"/>
          <p:cNvSpPr/>
          <p:nvPr/>
        </p:nvSpPr>
        <p:spPr>
          <a:xfrm>
            <a:off x="1949116" y="2503341"/>
            <a:ext cx="8279459" cy="1440466"/>
          </a:xfrm>
          <a:prstGeom prst="ellipse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6737683" y="1401578"/>
            <a:ext cx="3822813" cy="950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b="1" dirty="0" smtClean="0">
                <a:solidFill>
                  <a:schemeClr val="tx1"/>
                </a:solidFill>
              </a:rPr>
              <a:t>Övriga rapporter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       Strukturdata</a:t>
            </a:r>
          </a:p>
          <a:p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smtClean="0">
                <a:solidFill>
                  <a:schemeClr val="tx1"/>
                </a:solidFill>
              </a:rPr>
              <a:t>      Version för Patient &amp; närstående</a:t>
            </a:r>
          </a:p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775253" y="60742"/>
            <a:ext cx="8229600" cy="792089"/>
          </a:xfrm>
        </p:spPr>
        <p:txBody>
          <a:bodyPr>
            <a:normAutofit/>
          </a:bodyPr>
          <a:lstStyle/>
          <a:p>
            <a:r>
              <a:rPr lang="sv-SE" altLang="en-US" b="1" dirty="0" smtClean="0"/>
              <a:t>Tidsplan RS Årsrapport 2013</a:t>
            </a:r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2987222" y="3867446"/>
            <a:ext cx="1596609" cy="358775"/>
          </a:xfrm>
          <a:prstGeom prst="homePlate">
            <a:avLst>
              <a:gd name="adj" fmla="val 73015"/>
            </a:avLst>
          </a:prstGeom>
          <a:solidFill>
            <a:srgbClr val="C00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Förberedelser akut/TIA</a:t>
            </a:r>
          </a:p>
        </p:txBody>
      </p:sp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3785527" y="4242368"/>
            <a:ext cx="2259086" cy="358775"/>
          </a:xfrm>
          <a:prstGeom prst="homePlate">
            <a:avLst>
              <a:gd name="adj" fmla="val 76107"/>
            </a:avLst>
          </a:prstGeom>
          <a:solidFill>
            <a:srgbClr val="C00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Figur och text bearbetning</a:t>
            </a:r>
          </a:p>
        </p:txBody>
      </p:sp>
      <p:sp>
        <p:nvSpPr>
          <p:cNvPr id="115718" name="AutoShape 6"/>
          <p:cNvSpPr>
            <a:spLocks noChangeArrowheads="1"/>
          </p:cNvSpPr>
          <p:nvPr/>
        </p:nvSpPr>
        <p:spPr bwMode="auto">
          <a:xfrm>
            <a:off x="7017089" y="4238660"/>
            <a:ext cx="1181199" cy="358775"/>
          </a:xfrm>
          <a:prstGeom prst="homePlate">
            <a:avLst>
              <a:gd name="adj" fmla="val 87609"/>
            </a:avLst>
          </a:prstGeom>
          <a:solidFill>
            <a:srgbClr val="C00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Samkörning PAR</a:t>
            </a:r>
          </a:p>
        </p:txBody>
      </p:sp>
      <p:sp>
        <p:nvSpPr>
          <p:cNvPr id="4106" name="Oval 9"/>
          <p:cNvSpPr>
            <a:spLocks noChangeArrowheads="1"/>
          </p:cNvSpPr>
          <p:nvPr/>
        </p:nvSpPr>
        <p:spPr bwMode="auto">
          <a:xfrm>
            <a:off x="2315761" y="2753720"/>
            <a:ext cx="218579" cy="2159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2029096" y="2953559"/>
            <a:ext cx="795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Januari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RS styrgrupp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förslag</a:t>
            </a:r>
          </a:p>
        </p:txBody>
      </p:sp>
      <p:sp>
        <p:nvSpPr>
          <p:cNvPr id="4110" name="Text Box 13"/>
          <p:cNvSpPr txBox="1">
            <a:spLocks noChangeArrowheads="1"/>
          </p:cNvSpPr>
          <p:nvPr/>
        </p:nvSpPr>
        <p:spPr bwMode="auto">
          <a:xfrm>
            <a:off x="3272693" y="2743709"/>
            <a:ext cx="663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23 mars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Deadline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Akut/TIA</a:t>
            </a:r>
          </a:p>
        </p:txBody>
      </p:sp>
      <p:sp>
        <p:nvSpPr>
          <p:cNvPr id="4111" name="Oval 14"/>
          <p:cNvSpPr>
            <a:spLocks noChangeArrowheads="1"/>
          </p:cNvSpPr>
          <p:nvPr/>
        </p:nvSpPr>
        <p:spPr bwMode="auto">
          <a:xfrm>
            <a:off x="3508158" y="2493695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2" name="Text Box 15"/>
          <p:cNvSpPr txBox="1">
            <a:spLocks noChangeArrowheads="1"/>
          </p:cNvSpPr>
          <p:nvPr/>
        </p:nvSpPr>
        <p:spPr bwMode="auto">
          <a:xfrm>
            <a:off x="3789542" y="2693574"/>
            <a:ext cx="99738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April</a:t>
            </a:r>
            <a:r>
              <a:rPr lang="sv-SE" altLang="en-US" sz="1200" dirty="0">
                <a:latin typeface="Arial Narrow" pitchFamily="34" charset="0"/>
              </a:rPr>
              <a:t>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Framtagande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av tabeller/grafer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och text</a:t>
            </a:r>
          </a:p>
        </p:txBody>
      </p:sp>
      <p:sp>
        <p:nvSpPr>
          <p:cNvPr id="4113" name="Oval 16"/>
          <p:cNvSpPr>
            <a:spLocks noChangeArrowheads="1"/>
          </p:cNvSpPr>
          <p:nvPr/>
        </p:nvSpPr>
        <p:spPr bwMode="auto">
          <a:xfrm>
            <a:off x="4183760" y="2400548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4" name="Text Box 17"/>
          <p:cNvSpPr txBox="1">
            <a:spLocks noChangeArrowheads="1"/>
          </p:cNvSpPr>
          <p:nvPr/>
        </p:nvSpPr>
        <p:spPr bwMode="auto">
          <a:xfrm>
            <a:off x="4730191" y="2647476"/>
            <a:ext cx="89319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4 </a:t>
            </a:r>
            <a:r>
              <a:rPr lang="sv-SE" altLang="en-US" sz="1200" b="1" dirty="0">
                <a:latin typeface="Arial Narrow" pitchFamily="34" charset="0"/>
              </a:rPr>
              <a:t>m</a:t>
            </a:r>
            <a:r>
              <a:rPr lang="sv-SE" altLang="en-US" sz="1200" b="1" dirty="0" smtClean="0">
                <a:latin typeface="Arial Narrow" pitchFamily="34" charset="0"/>
              </a:rPr>
              <a:t>aj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Deadline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3-mån..</a:t>
            </a:r>
          </a:p>
          <a:p>
            <a:pPr algn="ctr" eaLnBrk="1" hangingPunct="1"/>
            <a:r>
              <a:rPr lang="sv-SE" altLang="en-US" sz="1000" b="1" dirty="0">
                <a:latin typeface="Arial Narrow" pitchFamily="34" charset="0"/>
              </a:rPr>
              <a:t>Akut/TIA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till användarna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 synpunkter</a:t>
            </a:r>
          </a:p>
        </p:txBody>
      </p:sp>
      <p:sp>
        <p:nvSpPr>
          <p:cNvPr id="4115" name="Oval 18"/>
          <p:cNvSpPr>
            <a:spLocks noChangeArrowheads="1"/>
          </p:cNvSpPr>
          <p:nvPr/>
        </p:nvSpPr>
        <p:spPr bwMode="auto">
          <a:xfrm>
            <a:off x="5105404" y="2352478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6" name="Text Box 19"/>
          <p:cNvSpPr txBox="1">
            <a:spLocks noChangeArrowheads="1"/>
          </p:cNvSpPr>
          <p:nvPr/>
        </p:nvSpPr>
        <p:spPr bwMode="auto">
          <a:xfrm>
            <a:off x="6416918" y="2693574"/>
            <a:ext cx="1175942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Augusti</a:t>
            </a:r>
          </a:p>
          <a:p>
            <a:pPr algn="ctr" eaLnBrk="1" hangingPunct="1"/>
            <a:r>
              <a:rPr lang="sv-SE" altLang="en-US" sz="1000" b="1" dirty="0">
                <a:latin typeface="Arial Narrow" pitchFamily="34" charset="0"/>
              </a:rPr>
              <a:t>3-mån </a:t>
            </a:r>
            <a:r>
              <a:rPr lang="sv-SE" altLang="en-US" sz="1000" dirty="0">
                <a:latin typeface="Arial Narrow" pitchFamily="34" charset="0"/>
              </a:rPr>
              <a:t>till </a:t>
            </a:r>
            <a:r>
              <a:rPr lang="sv-SE" altLang="en-US" sz="1000" dirty="0" smtClean="0">
                <a:latin typeface="Arial Narrow" pitchFamily="34" charset="0"/>
              </a:rPr>
              <a:t>Styrgr/arb.gr</a:t>
            </a:r>
          </a:p>
          <a:p>
            <a:pPr algn="ctr" eaLnBrk="1" hangingPunct="1"/>
            <a:r>
              <a:rPr lang="sv-SE" altLang="en-US" sz="1000" dirty="0" smtClean="0">
                <a:latin typeface="Arial Narrow" pitchFamily="34" charset="0"/>
              </a:rPr>
              <a:t>samt</a:t>
            </a:r>
            <a:endParaRPr lang="sv-SE" altLang="en-US" sz="1000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 smtClean="0">
                <a:latin typeface="Arial Narrow" pitchFamily="34" charset="0"/>
              </a:rPr>
              <a:t>RS användare </a:t>
            </a:r>
            <a:endParaRPr lang="sv-SE" altLang="en-US" sz="1000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 synpunkter</a:t>
            </a:r>
          </a:p>
        </p:txBody>
      </p:sp>
      <p:sp>
        <p:nvSpPr>
          <p:cNvPr id="4117" name="Oval 20"/>
          <p:cNvSpPr>
            <a:spLocks noChangeArrowheads="1"/>
          </p:cNvSpPr>
          <p:nvPr/>
        </p:nvSpPr>
        <p:spPr bwMode="auto">
          <a:xfrm>
            <a:off x="6922487" y="2401265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8" name="Text Box 21"/>
          <p:cNvSpPr txBox="1">
            <a:spLocks noChangeArrowheads="1"/>
          </p:cNvSpPr>
          <p:nvPr/>
        </p:nvSpPr>
        <p:spPr bwMode="auto">
          <a:xfrm>
            <a:off x="7513360" y="2744495"/>
            <a:ext cx="8386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 smtClean="0">
                <a:latin typeface="Arial Narrow" pitchFamily="34" charset="0"/>
              </a:rPr>
              <a:t>September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Tryckning av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Årsrapport</a:t>
            </a:r>
          </a:p>
        </p:txBody>
      </p:sp>
      <p:sp>
        <p:nvSpPr>
          <p:cNvPr id="4119" name="Oval 22"/>
          <p:cNvSpPr>
            <a:spLocks noChangeArrowheads="1"/>
          </p:cNvSpPr>
          <p:nvPr/>
        </p:nvSpPr>
        <p:spPr bwMode="auto">
          <a:xfrm>
            <a:off x="7831048" y="2425959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0" name="Text Box 23"/>
          <p:cNvSpPr txBox="1">
            <a:spLocks noChangeArrowheads="1"/>
          </p:cNvSpPr>
          <p:nvPr/>
        </p:nvSpPr>
        <p:spPr bwMode="auto">
          <a:xfrm>
            <a:off x="8483639" y="2805987"/>
            <a:ext cx="6687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Oktober</a:t>
            </a:r>
          </a:p>
        </p:txBody>
      </p:sp>
      <p:sp>
        <p:nvSpPr>
          <p:cNvPr id="4121" name="Oval 24"/>
          <p:cNvSpPr>
            <a:spLocks noChangeArrowheads="1"/>
          </p:cNvSpPr>
          <p:nvPr/>
        </p:nvSpPr>
        <p:spPr bwMode="auto">
          <a:xfrm>
            <a:off x="8721424" y="2532269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2" name="Text Box 25"/>
          <p:cNvSpPr txBox="1">
            <a:spLocks noChangeArrowheads="1"/>
          </p:cNvSpPr>
          <p:nvPr/>
        </p:nvSpPr>
        <p:spPr bwMode="auto">
          <a:xfrm>
            <a:off x="5620001" y="2662939"/>
            <a:ext cx="963726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4-5 </a:t>
            </a:r>
            <a:r>
              <a:rPr lang="sv-SE" altLang="en-US" sz="1200" b="1" dirty="0" smtClean="0">
                <a:latin typeface="Arial Narrow" pitchFamily="34" charset="0"/>
              </a:rPr>
              <a:t>juni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Beslut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Vid RS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Styrgruppsmöte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Aku/TIA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Webbpublicering</a:t>
            </a:r>
          </a:p>
        </p:txBody>
      </p:sp>
      <p:sp>
        <p:nvSpPr>
          <p:cNvPr id="4123" name="Oval 26"/>
          <p:cNvSpPr>
            <a:spLocks noChangeArrowheads="1"/>
          </p:cNvSpPr>
          <p:nvPr/>
        </p:nvSpPr>
        <p:spPr bwMode="auto">
          <a:xfrm>
            <a:off x="6012868" y="2369375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16"/>
          <p:cNvSpPr>
            <a:spLocks noChangeArrowheads="1"/>
          </p:cNvSpPr>
          <p:nvPr/>
        </p:nvSpPr>
        <p:spPr bwMode="auto">
          <a:xfrm>
            <a:off x="5094711" y="2496552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Oval 16"/>
          <p:cNvSpPr>
            <a:spLocks noChangeArrowheads="1"/>
          </p:cNvSpPr>
          <p:nvPr/>
        </p:nvSpPr>
        <p:spPr bwMode="auto">
          <a:xfrm>
            <a:off x="6027048" y="2464411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922487" y="2512250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Oval 16"/>
          <p:cNvSpPr>
            <a:spLocks noChangeArrowheads="1"/>
          </p:cNvSpPr>
          <p:nvPr/>
        </p:nvSpPr>
        <p:spPr bwMode="auto">
          <a:xfrm>
            <a:off x="7831048" y="2575232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8721424" y="2673041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5262564" y="5149595"/>
            <a:ext cx="2013157" cy="358775"/>
          </a:xfrm>
          <a:prstGeom prst="homePlate">
            <a:avLst>
              <a:gd name="adj" fmla="val 73015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Förberedelser 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3-mån uppföljning</a:t>
            </a:r>
          </a:p>
        </p:txBody>
      </p:sp>
      <p:sp>
        <p:nvSpPr>
          <p:cNvPr id="2" name="Rektangel 1"/>
          <p:cNvSpPr/>
          <p:nvPr/>
        </p:nvSpPr>
        <p:spPr>
          <a:xfrm>
            <a:off x="2672561" y="1412776"/>
            <a:ext cx="5008562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	</a:t>
            </a:r>
            <a:r>
              <a:rPr lang="sv-SE" dirty="0">
                <a:solidFill>
                  <a:schemeClr val="tx1"/>
                </a:solidFill>
              </a:rPr>
              <a:t>Akut/TIA</a:t>
            </a:r>
          </a:p>
          <a:p>
            <a:r>
              <a:rPr lang="sv-SE" dirty="0">
                <a:solidFill>
                  <a:schemeClr val="tx1"/>
                </a:solidFill>
              </a:rPr>
              <a:t>	3-månaders uppföljning</a:t>
            </a:r>
          </a:p>
          <a:p>
            <a:r>
              <a:rPr lang="sv-SE" dirty="0">
                <a:solidFill>
                  <a:schemeClr val="tx1"/>
                </a:solidFill>
              </a:rPr>
              <a:t>	1-års uppföljning 2012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3236278" y="1773387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AutoShape 4"/>
          <p:cNvSpPr>
            <a:spLocks noChangeArrowheads="1"/>
          </p:cNvSpPr>
          <p:nvPr/>
        </p:nvSpPr>
        <p:spPr bwMode="auto">
          <a:xfrm>
            <a:off x="6063532" y="4616527"/>
            <a:ext cx="972688" cy="510705"/>
          </a:xfrm>
          <a:prstGeom prst="homePlate">
            <a:avLst>
              <a:gd name="adj" fmla="val 76107"/>
            </a:avLst>
          </a:prstGeom>
          <a:solidFill>
            <a:srgbClr val="C00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Webb-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publicering</a:t>
            </a:r>
          </a:p>
        </p:txBody>
      </p:sp>
      <p:sp>
        <p:nvSpPr>
          <p:cNvPr id="3" name="Rektangel 2"/>
          <p:cNvSpPr/>
          <p:nvPr/>
        </p:nvSpPr>
        <p:spPr>
          <a:xfrm>
            <a:off x="2847331" y="790877"/>
            <a:ext cx="6999155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Årsrapporten (Akut/TIA)  grundas på data för 2013 års vårdtillfällen</a:t>
            </a:r>
            <a:endParaRPr lang="en-US" dirty="0"/>
          </a:p>
        </p:txBody>
      </p:sp>
      <p:sp>
        <p:nvSpPr>
          <p:cNvPr id="4" name="Rektangel 3"/>
          <p:cNvSpPr/>
          <p:nvPr/>
        </p:nvSpPr>
        <p:spPr>
          <a:xfrm>
            <a:off x="1230032" y="3035883"/>
            <a:ext cx="649734" cy="3753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2014</a:t>
            </a:r>
            <a:endParaRPr lang="en-US" dirty="0"/>
          </a:p>
        </p:txBody>
      </p:sp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5529041" y="5554737"/>
            <a:ext cx="2309614" cy="358775"/>
          </a:xfrm>
          <a:prstGeom prst="homePlate">
            <a:avLst>
              <a:gd name="adj" fmla="val 76107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Text och figur bearbetning</a:t>
            </a:r>
          </a:p>
        </p:txBody>
      </p:sp>
      <p:sp>
        <p:nvSpPr>
          <p:cNvPr id="5" name="Bildtext upp 4"/>
          <p:cNvSpPr/>
          <p:nvPr/>
        </p:nvSpPr>
        <p:spPr>
          <a:xfrm>
            <a:off x="7980389" y="3928428"/>
            <a:ext cx="1147911" cy="2675106"/>
          </a:xfrm>
          <a:prstGeom prst="upArrowCallout">
            <a:avLst/>
          </a:prstGeom>
          <a:gradFill>
            <a:gsLst>
              <a:gs pos="8000">
                <a:srgbClr val="FF3399"/>
              </a:gs>
              <a:gs pos="37000">
                <a:srgbClr val="FF6633"/>
              </a:gs>
              <a:gs pos="66000">
                <a:srgbClr val="FFFF00"/>
              </a:gs>
              <a:gs pos="86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altLang="en-US" sz="1600" dirty="0">
                <a:solidFill>
                  <a:schemeClr val="tx1"/>
                </a:solidFill>
                <a:latin typeface="Calibri" pitchFamily="34" charset="0"/>
              </a:rPr>
              <a:t>Publicering </a:t>
            </a:r>
          </a:p>
          <a:p>
            <a:pPr algn="ctr"/>
            <a:r>
              <a:rPr lang="sv-SE" altLang="en-US" sz="1600" dirty="0">
                <a:solidFill>
                  <a:schemeClr val="tx1"/>
                </a:solidFill>
                <a:latin typeface="Calibri" pitchFamily="34" charset="0"/>
              </a:rPr>
              <a:t>ÅR</a:t>
            </a:r>
          </a:p>
          <a:p>
            <a:pPr algn="ctr"/>
            <a:r>
              <a:rPr lang="sv-SE" altLang="en-US" sz="1600" dirty="0">
                <a:solidFill>
                  <a:schemeClr val="tx1"/>
                </a:solidFill>
                <a:latin typeface="Calibri" pitchFamily="34" charset="0"/>
              </a:rPr>
              <a:t>Akut/TIA</a:t>
            </a:r>
          </a:p>
          <a:p>
            <a:pPr algn="ctr"/>
            <a:endParaRPr lang="sv-SE" altLang="en-US" sz="1600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sv-SE" altLang="en-US" sz="1600" dirty="0">
                <a:solidFill>
                  <a:schemeClr val="tx1"/>
                </a:solidFill>
                <a:latin typeface="Calibri" pitchFamily="34" charset="0"/>
              </a:rPr>
              <a:t>Åretsstrokeenhet</a:t>
            </a:r>
          </a:p>
          <a:p>
            <a:pPr algn="ctr"/>
            <a:endParaRPr lang="en-US" dirty="0"/>
          </a:p>
        </p:txBody>
      </p:sp>
      <p:sp>
        <p:nvSpPr>
          <p:cNvPr id="50" name="Oval 16"/>
          <p:cNvSpPr>
            <a:spLocks noChangeArrowheads="1"/>
          </p:cNvSpPr>
          <p:nvPr/>
        </p:nvSpPr>
        <p:spPr bwMode="auto">
          <a:xfrm>
            <a:off x="3230332" y="2060849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Oval 16"/>
          <p:cNvSpPr>
            <a:spLocks noChangeArrowheads="1"/>
          </p:cNvSpPr>
          <p:nvPr/>
        </p:nvSpPr>
        <p:spPr bwMode="auto">
          <a:xfrm>
            <a:off x="3236278" y="1484785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" name="AutoShape 3"/>
          <p:cNvSpPr>
            <a:spLocks noChangeArrowheads="1"/>
          </p:cNvSpPr>
          <p:nvPr/>
        </p:nvSpPr>
        <p:spPr bwMode="auto">
          <a:xfrm>
            <a:off x="2853916" y="5499744"/>
            <a:ext cx="1596609" cy="358775"/>
          </a:xfrm>
          <a:prstGeom prst="homePlate">
            <a:avLst>
              <a:gd name="adj" fmla="val 73015"/>
            </a:avLst>
          </a:prstGeom>
          <a:solidFill>
            <a:srgbClr val="0000FF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Förberedelser </a:t>
            </a:r>
          </a:p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1-års uppföljning</a:t>
            </a:r>
          </a:p>
        </p:txBody>
      </p:sp>
      <p:sp>
        <p:nvSpPr>
          <p:cNvPr id="53" name="Oval 14"/>
          <p:cNvSpPr>
            <a:spLocks noChangeArrowheads="1"/>
          </p:cNvSpPr>
          <p:nvPr/>
        </p:nvSpPr>
        <p:spPr bwMode="auto">
          <a:xfrm>
            <a:off x="2948355" y="2648568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2691984" y="2776144"/>
            <a:ext cx="6912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 smtClean="0">
                <a:latin typeface="Arial Narrow" pitchFamily="34" charset="0"/>
              </a:rPr>
              <a:t>Februari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Data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1-år</a:t>
            </a:r>
          </a:p>
        </p:txBody>
      </p:sp>
      <p:sp>
        <p:nvSpPr>
          <p:cNvPr id="55" name="AutoShape 4"/>
          <p:cNvSpPr>
            <a:spLocks noChangeArrowheads="1"/>
          </p:cNvSpPr>
          <p:nvPr/>
        </p:nvSpPr>
        <p:spPr bwMode="auto">
          <a:xfrm>
            <a:off x="3224276" y="5904177"/>
            <a:ext cx="2259086" cy="358775"/>
          </a:xfrm>
          <a:prstGeom prst="homePlate">
            <a:avLst>
              <a:gd name="adj" fmla="val 76107"/>
            </a:avLst>
          </a:prstGeom>
          <a:solidFill>
            <a:srgbClr val="0000FF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Figur och text bearbetning</a:t>
            </a:r>
          </a:p>
        </p:txBody>
      </p:sp>
      <p:sp>
        <p:nvSpPr>
          <p:cNvPr id="56" name="AutoShape 4"/>
          <p:cNvSpPr>
            <a:spLocks noChangeArrowheads="1"/>
          </p:cNvSpPr>
          <p:nvPr/>
        </p:nvSpPr>
        <p:spPr bwMode="auto">
          <a:xfrm>
            <a:off x="5952225" y="6083564"/>
            <a:ext cx="970261" cy="534934"/>
          </a:xfrm>
          <a:prstGeom prst="homePlate">
            <a:avLst>
              <a:gd name="adj" fmla="val 76107"/>
            </a:avLst>
          </a:prstGeom>
          <a:solidFill>
            <a:srgbClr val="0000FF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Webb-</a:t>
            </a:r>
          </a:p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publicering</a:t>
            </a:r>
          </a:p>
        </p:txBody>
      </p:sp>
      <p:sp>
        <p:nvSpPr>
          <p:cNvPr id="57" name="AutoShape 4"/>
          <p:cNvSpPr>
            <a:spLocks noChangeArrowheads="1"/>
          </p:cNvSpPr>
          <p:nvPr/>
        </p:nvSpPr>
        <p:spPr bwMode="auto">
          <a:xfrm>
            <a:off x="5119363" y="4616528"/>
            <a:ext cx="894857" cy="495326"/>
          </a:xfrm>
          <a:prstGeom prst="homePlate">
            <a:avLst>
              <a:gd name="adj" fmla="val 76107"/>
            </a:avLst>
          </a:prstGeom>
          <a:solidFill>
            <a:srgbClr val="C00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Till </a:t>
            </a:r>
            <a:endParaRPr lang="sv-SE" altLang="en-US" sz="1200" dirty="0" smtClean="0">
              <a:solidFill>
                <a:schemeClr val="bg2"/>
              </a:solidFill>
              <a:latin typeface="Calibri" pitchFamily="34" charset="0"/>
            </a:endParaRPr>
          </a:p>
          <a:p>
            <a:pPr algn="ctr" eaLnBrk="1" hangingPunct="1"/>
            <a:r>
              <a:rPr lang="sv-SE" altLang="en-US" sz="1200" dirty="0" smtClean="0">
                <a:solidFill>
                  <a:schemeClr val="bg2"/>
                </a:solidFill>
                <a:latin typeface="Calibri" pitchFamily="34" charset="0"/>
              </a:rPr>
              <a:t>sjukhusen</a:t>
            </a:r>
            <a:endParaRPr lang="sv-SE" altLang="en-US" sz="12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58" name="Oval 14"/>
          <p:cNvSpPr>
            <a:spLocks noChangeArrowheads="1"/>
          </p:cNvSpPr>
          <p:nvPr/>
        </p:nvSpPr>
        <p:spPr bwMode="auto">
          <a:xfrm>
            <a:off x="4183760" y="2524224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Oval 14"/>
          <p:cNvSpPr>
            <a:spLocks noChangeArrowheads="1"/>
          </p:cNvSpPr>
          <p:nvPr/>
        </p:nvSpPr>
        <p:spPr bwMode="auto">
          <a:xfrm>
            <a:off x="4976814" y="2419891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Oval 14"/>
          <p:cNvSpPr>
            <a:spLocks noChangeArrowheads="1"/>
          </p:cNvSpPr>
          <p:nvPr/>
        </p:nvSpPr>
        <p:spPr bwMode="auto">
          <a:xfrm>
            <a:off x="5884278" y="2442682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Oval 14"/>
          <p:cNvSpPr>
            <a:spLocks noChangeArrowheads="1"/>
          </p:cNvSpPr>
          <p:nvPr/>
        </p:nvSpPr>
        <p:spPr bwMode="auto">
          <a:xfrm>
            <a:off x="3508210" y="2625471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ktangel med rundade hörn 7"/>
          <p:cNvSpPr/>
          <p:nvPr/>
        </p:nvSpPr>
        <p:spPr>
          <a:xfrm>
            <a:off x="10292869" y="2753720"/>
            <a:ext cx="1027300" cy="19442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sv-SE" dirty="0"/>
              <a:t>Börja om från </a:t>
            </a:r>
            <a:r>
              <a:rPr lang="sv-SE" dirty="0" smtClean="0"/>
              <a:t>början</a:t>
            </a:r>
            <a:endParaRPr lang="sv-SE" dirty="0"/>
          </a:p>
          <a:p>
            <a:r>
              <a:rPr lang="sv-SE" dirty="0"/>
              <a:t> </a:t>
            </a:r>
            <a:endParaRPr lang="en-US" dirty="0"/>
          </a:p>
        </p:txBody>
      </p:sp>
      <p:pic>
        <p:nvPicPr>
          <p:cNvPr id="1027" name="Picture 3" descr="C:\Users\Sari\AppData\Local\Microsoft\Windows\Temporary Internet Files\Content.IE5\AZYDI9YK\MC9004382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121" y="3701333"/>
            <a:ext cx="865182" cy="90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AutoShape 4"/>
          <p:cNvSpPr>
            <a:spLocks noChangeArrowheads="1"/>
          </p:cNvSpPr>
          <p:nvPr/>
        </p:nvSpPr>
        <p:spPr bwMode="auto">
          <a:xfrm>
            <a:off x="6922487" y="6084983"/>
            <a:ext cx="972688" cy="534934"/>
          </a:xfrm>
          <a:prstGeom prst="homePlate">
            <a:avLst>
              <a:gd name="adj" fmla="val 76107"/>
            </a:avLst>
          </a:prstGeom>
          <a:solidFill>
            <a:srgbClr val="0000FF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Tryckning</a:t>
            </a:r>
          </a:p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publicering</a:t>
            </a:r>
          </a:p>
        </p:txBody>
      </p:sp>
      <p:pic>
        <p:nvPicPr>
          <p:cNvPr id="63" name="Bildobjekt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35" y="218847"/>
            <a:ext cx="2296807" cy="1076085"/>
          </a:xfrm>
          <a:prstGeom prst="rect">
            <a:avLst/>
          </a:prstGeom>
        </p:spPr>
      </p:pic>
      <p:sp>
        <p:nvSpPr>
          <p:cNvPr id="65" name="Oval 16"/>
          <p:cNvSpPr>
            <a:spLocks noChangeArrowheads="1"/>
          </p:cNvSpPr>
          <p:nvPr/>
        </p:nvSpPr>
        <p:spPr bwMode="auto">
          <a:xfrm>
            <a:off x="6931025" y="1793500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66" name="Oval 16"/>
          <p:cNvSpPr>
            <a:spLocks noChangeArrowheads="1"/>
          </p:cNvSpPr>
          <p:nvPr/>
        </p:nvSpPr>
        <p:spPr bwMode="auto">
          <a:xfrm>
            <a:off x="6931024" y="2059543"/>
            <a:ext cx="142875" cy="142875"/>
          </a:xfrm>
          <a:prstGeom prst="ellipse">
            <a:avLst/>
          </a:prstGeom>
          <a:gradFill>
            <a:gsLst>
              <a:gs pos="56000">
                <a:srgbClr val="BB6976"/>
              </a:gs>
              <a:gs pos="3000">
                <a:srgbClr val="C00000">
                  <a:alpha val="92000"/>
                </a:srgb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C00000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 w="9525" cap="rnd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1" name="Ned 10"/>
          <p:cNvSpPr/>
          <p:nvPr/>
        </p:nvSpPr>
        <p:spPr>
          <a:xfrm rot="3917240">
            <a:off x="9446098" y="3267898"/>
            <a:ext cx="435478" cy="633838"/>
          </a:xfrm>
          <a:prstGeom prst="downArrow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Rektangel 63"/>
          <p:cNvSpPr/>
          <p:nvPr/>
        </p:nvSpPr>
        <p:spPr>
          <a:xfrm>
            <a:off x="8703086" y="3607356"/>
            <a:ext cx="649734" cy="3753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nimBg="1"/>
      <p:bldP spid="115716" grpId="0" animBg="1"/>
      <p:bldP spid="115718" grpId="0" animBg="1"/>
      <p:bldP spid="38" grpId="0" animBg="1"/>
      <p:bldP spid="47" grpId="0" animBg="1"/>
      <p:bldP spid="48" grpId="0" animBg="1"/>
      <p:bldP spid="5" grpId="0" animBg="1"/>
      <p:bldP spid="52" grpId="0" animBg="1"/>
      <p:bldP spid="55" grpId="0" animBg="1"/>
      <p:bldP spid="56" grpId="0" animBg="1"/>
      <p:bldP spid="57" grpId="0" animBg="1"/>
      <p:bldP spid="8" grpId="0" animBg="1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Ellips 53"/>
          <p:cNvSpPr/>
          <p:nvPr/>
        </p:nvSpPr>
        <p:spPr>
          <a:xfrm>
            <a:off x="1772653" y="2249142"/>
            <a:ext cx="9264315" cy="1134495"/>
          </a:xfrm>
          <a:prstGeom prst="ellipse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98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C3D869-74E6-4E08-B36D-4516FF995202}" type="slidenum">
              <a:rPr lang="sv-SE" altLang="en-US"/>
              <a:pPr eaLnBrk="1" hangingPunct="1"/>
              <a:t>2</a:t>
            </a:fld>
            <a:endParaRPr lang="sv-SE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887661" y="100617"/>
            <a:ext cx="8229600" cy="993775"/>
          </a:xfrm>
        </p:spPr>
        <p:txBody>
          <a:bodyPr>
            <a:normAutofit fontScale="90000"/>
          </a:bodyPr>
          <a:lstStyle/>
          <a:p>
            <a:r>
              <a:rPr lang="sv-SE" altLang="en-US" b="1" dirty="0" smtClean="0"/>
              <a:t>Tidsplan RS formulärsändringar 2015</a:t>
            </a:r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1904628" y="3500439"/>
            <a:ext cx="1670225" cy="358775"/>
          </a:xfrm>
          <a:prstGeom prst="homePlate">
            <a:avLst>
              <a:gd name="adj" fmla="val 73015"/>
            </a:avLst>
          </a:prstGeom>
          <a:solidFill>
            <a:srgbClr val="FFFF99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Förberedelser akutskede</a:t>
            </a:r>
          </a:p>
        </p:txBody>
      </p:sp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2286605" y="3887421"/>
            <a:ext cx="3810003" cy="358775"/>
          </a:xfrm>
          <a:prstGeom prst="homePlate">
            <a:avLst>
              <a:gd name="adj" fmla="val 76107"/>
            </a:avLst>
          </a:prstGeom>
          <a:solidFill>
            <a:srgbClr val="FFFF99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Revideringar akut/TIA</a:t>
            </a:r>
          </a:p>
        </p:txBody>
      </p:sp>
      <p:sp>
        <p:nvSpPr>
          <p:cNvPr id="115718" name="AutoShape 6"/>
          <p:cNvSpPr>
            <a:spLocks noChangeArrowheads="1"/>
          </p:cNvSpPr>
          <p:nvPr/>
        </p:nvSpPr>
        <p:spPr bwMode="auto">
          <a:xfrm>
            <a:off x="6888112" y="3962859"/>
            <a:ext cx="2476500" cy="358775"/>
          </a:xfrm>
          <a:prstGeom prst="homePlate">
            <a:avLst>
              <a:gd name="adj" fmla="val 87609"/>
            </a:avLst>
          </a:prstGeom>
          <a:solidFill>
            <a:srgbClr val="FFFF99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ITS Genomför </a:t>
            </a:r>
            <a:br>
              <a:rPr lang="sv-SE" altLang="en-US" sz="1200" dirty="0">
                <a:latin typeface="Calibri" pitchFamily="34" charset="0"/>
              </a:rPr>
            </a:br>
            <a:r>
              <a:rPr lang="sv-SE" altLang="en-US" sz="1200" dirty="0">
                <a:latin typeface="Calibri" pitchFamily="34" charset="0"/>
              </a:rPr>
              <a:t>ändring i registreringsplattformen</a:t>
            </a:r>
          </a:p>
        </p:txBody>
      </p:sp>
      <p:sp>
        <p:nvSpPr>
          <p:cNvPr id="115719" name="Oval 7"/>
          <p:cNvSpPr>
            <a:spLocks noChangeArrowheads="1"/>
          </p:cNvSpPr>
          <p:nvPr/>
        </p:nvSpPr>
        <p:spPr bwMode="auto">
          <a:xfrm>
            <a:off x="9355712" y="4133842"/>
            <a:ext cx="503238" cy="503237"/>
          </a:xfrm>
          <a:prstGeom prst="ellipse">
            <a:avLst/>
          </a:prstGeom>
          <a:solidFill>
            <a:srgbClr val="FFFF99"/>
          </a:solidFill>
          <a:ln w="9525" algn="ctr">
            <a:solidFill>
              <a:srgbClr val="CC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Avslut</a:t>
            </a:r>
          </a:p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akut</a:t>
            </a:r>
          </a:p>
        </p:txBody>
      </p:sp>
      <p:sp>
        <p:nvSpPr>
          <p:cNvPr id="4106" name="Oval 9"/>
          <p:cNvSpPr>
            <a:spLocks noChangeArrowheads="1"/>
          </p:cNvSpPr>
          <p:nvPr/>
        </p:nvSpPr>
        <p:spPr bwMode="auto">
          <a:xfrm>
            <a:off x="2311853" y="2427866"/>
            <a:ext cx="218579" cy="2159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1985522" y="2643766"/>
            <a:ext cx="101245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25 </a:t>
            </a:r>
            <a:r>
              <a:rPr lang="sv-SE" altLang="en-US" sz="1200" b="1" dirty="0" smtClean="0">
                <a:latin typeface="Arial Narrow" pitchFamily="34" charset="0"/>
              </a:rPr>
              <a:t>februari 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RS </a:t>
            </a:r>
            <a:r>
              <a:rPr lang="sv-SE" altLang="en-US" sz="1000" dirty="0" err="1">
                <a:latin typeface="Arial Narrow" pitchFamily="34" charset="0"/>
              </a:rPr>
              <a:t>telmöte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08" name="Oval 11"/>
          <p:cNvSpPr>
            <a:spLocks noChangeArrowheads="1"/>
          </p:cNvSpPr>
          <p:nvPr/>
        </p:nvSpPr>
        <p:spPr bwMode="auto">
          <a:xfrm>
            <a:off x="9361881" y="2170036"/>
            <a:ext cx="248742" cy="245290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9" name="Text Box 12"/>
          <p:cNvSpPr txBox="1">
            <a:spLocks noChangeArrowheads="1"/>
          </p:cNvSpPr>
          <p:nvPr/>
        </p:nvSpPr>
        <p:spPr bwMode="auto">
          <a:xfrm>
            <a:off x="9122350" y="2546295"/>
            <a:ext cx="740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1 januari </a:t>
            </a:r>
          </a:p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2015</a:t>
            </a:r>
            <a:endParaRPr lang="sv-SE" altLang="en-US" sz="900" b="1" dirty="0">
              <a:latin typeface="Arial Narrow" pitchFamily="34" charset="0"/>
            </a:endParaRPr>
          </a:p>
        </p:txBody>
      </p:sp>
      <p:sp>
        <p:nvSpPr>
          <p:cNvPr id="4110" name="Text Box 13"/>
          <p:cNvSpPr txBox="1">
            <a:spLocks noChangeArrowheads="1"/>
          </p:cNvSpPr>
          <p:nvPr/>
        </p:nvSpPr>
        <p:spPr bwMode="auto">
          <a:xfrm>
            <a:off x="3033634" y="2498524"/>
            <a:ext cx="6447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Mars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revidering</a:t>
            </a:r>
          </a:p>
        </p:txBody>
      </p:sp>
      <p:sp>
        <p:nvSpPr>
          <p:cNvPr id="4111" name="Oval 14"/>
          <p:cNvSpPr>
            <a:spLocks noChangeArrowheads="1"/>
          </p:cNvSpPr>
          <p:nvPr/>
        </p:nvSpPr>
        <p:spPr bwMode="auto">
          <a:xfrm>
            <a:off x="3263993" y="2314582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2" name="Text Box 15"/>
          <p:cNvSpPr txBox="1">
            <a:spLocks noChangeArrowheads="1"/>
          </p:cNvSpPr>
          <p:nvPr/>
        </p:nvSpPr>
        <p:spPr bwMode="auto">
          <a:xfrm>
            <a:off x="3877110" y="2487174"/>
            <a:ext cx="7024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April</a:t>
            </a:r>
            <a:r>
              <a:rPr lang="sv-SE" altLang="en-US" sz="1200" dirty="0">
                <a:latin typeface="Arial Narrow" pitchFamily="34" charset="0"/>
              </a:rPr>
              <a:t>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översyn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RS </a:t>
            </a:r>
            <a:r>
              <a:rPr lang="sv-SE" altLang="en-US" sz="1000" dirty="0" err="1">
                <a:latin typeface="Arial Narrow" pitchFamily="34" charset="0"/>
              </a:rPr>
              <a:t>telmöte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13" name="Oval 16"/>
          <p:cNvSpPr>
            <a:spLocks noChangeArrowheads="1"/>
          </p:cNvSpPr>
          <p:nvPr/>
        </p:nvSpPr>
        <p:spPr bwMode="auto">
          <a:xfrm>
            <a:off x="4175928" y="2164667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4" name="Text Box 17"/>
          <p:cNvSpPr txBox="1">
            <a:spLocks noChangeArrowheads="1"/>
          </p:cNvSpPr>
          <p:nvPr/>
        </p:nvSpPr>
        <p:spPr bwMode="auto">
          <a:xfrm>
            <a:off x="4681465" y="2461452"/>
            <a:ext cx="89319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Maj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Akut/TIA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till användarna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 synpunkter</a:t>
            </a:r>
          </a:p>
        </p:txBody>
      </p:sp>
      <p:sp>
        <p:nvSpPr>
          <p:cNvPr id="4115" name="Oval 18"/>
          <p:cNvSpPr>
            <a:spLocks noChangeArrowheads="1"/>
          </p:cNvSpPr>
          <p:nvPr/>
        </p:nvSpPr>
        <p:spPr bwMode="auto">
          <a:xfrm>
            <a:off x="5097115" y="2120292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6" name="Text Box 19"/>
          <p:cNvSpPr txBox="1">
            <a:spLocks noChangeArrowheads="1"/>
          </p:cNvSpPr>
          <p:nvPr/>
        </p:nvSpPr>
        <p:spPr bwMode="auto">
          <a:xfrm>
            <a:off x="6565951" y="2446911"/>
            <a:ext cx="84670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Augusti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Akut –ITS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3-mån till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användarna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 synpunkter</a:t>
            </a:r>
          </a:p>
        </p:txBody>
      </p:sp>
      <p:sp>
        <p:nvSpPr>
          <p:cNvPr id="4117" name="Oval 20"/>
          <p:cNvSpPr>
            <a:spLocks noChangeArrowheads="1"/>
          </p:cNvSpPr>
          <p:nvPr/>
        </p:nvSpPr>
        <p:spPr bwMode="auto">
          <a:xfrm>
            <a:off x="6921174" y="2106266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8" name="Text Box 21"/>
          <p:cNvSpPr txBox="1">
            <a:spLocks noChangeArrowheads="1"/>
          </p:cNvSpPr>
          <p:nvPr/>
        </p:nvSpPr>
        <p:spPr bwMode="auto">
          <a:xfrm>
            <a:off x="7512600" y="2453679"/>
            <a:ext cx="80182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 smtClean="0">
                <a:latin typeface="Arial Narrow" pitchFamily="34" charset="0"/>
              </a:rPr>
              <a:t>Sep-Okt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anose="020B0606020202030204" pitchFamily="34" charset="0"/>
              </a:rPr>
              <a:t>Test RS akut</a:t>
            </a:r>
          </a:p>
          <a:p>
            <a:pPr algn="ctr" eaLnBrk="1" hangingPunct="1"/>
            <a:r>
              <a:rPr lang="sv-SE" altLang="en-US" sz="1000" dirty="0">
                <a:latin typeface="Arial Narrow" panose="020B0606020202030204" pitchFamily="34" charset="0"/>
              </a:rPr>
              <a:t>Beslut 3-mån</a:t>
            </a:r>
          </a:p>
          <a:p>
            <a:pPr algn="ctr" eaLnBrk="1" hangingPunct="1"/>
            <a:r>
              <a:rPr lang="sv-SE" altLang="en-US" sz="1000" dirty="0">
                <a:latin typeface="Arial Narrow" panose="020B0606020202030204" pitchFamily="34" charset="0"/>
              </a:rPr>
              <a:t>RS </a:t>
            </a:r>
            <a:r>
              <a:rPr lang="sv-SE" altLang="en-US" sz="1000" dirty="0" err="1">
                <a:latin typeface="Arial Narrow" panose="020B0606020202030204" pitchFamily="34" charset="0"/>
              </a:rPr>
              <a:t>telmöte</a:t>
            </a:r>
            <a:endParaRPr lang="sv-SE" altLang="en-US" sz="1000" dirty="0">
              <a:latin typeface="Arial Narrow" panose="020B0606020202030204" pitchFamily="34" charset="0"/>
            </a:endParaRPr>
          </a:p>
          <a:p>
            <a:pPr algn="ctr" eaLnBrk="1" hangingPunct="1"/>
            <a:endParaRPr lang="sv-SE" altLang="en-US" sz="1200" dirty="0">
              <a:latin typeface="Arial Narrow" pitchFamily="34" charset="0"/>
            </a:endParaRPr>
          </a:p>
        </p:txBody>
      </p:sp>
      <p:sp>
        <p:nvSpPr>
          <p:cNvPr id="4119" name="Oval 22"/>
          <p:cNvSpPr>
            <a:spLocks noChangeArrowheads="1"/>
          </p:cNvSpPr>
          <p:nvPr/>
        </p:nvSpPr>
        <p:spPr bwMode="auto">
          <a:xfrm>
            <a:off x="7829993" y="2133230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0" name="Text Box 23"/>
          <p:cNvSpPr txBox="1">
            <a:spLocks noChangeArrowheads="1"/>
          </p:cNvSpPr>
          <p:nvPr/>
        </p:nvSpPr>
        <p:spPr bwMode="auto">
          <a:xfrm>
            <a:off x="8437408" y="2479415"/>
            <a:ext cx="707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Nov-Dec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Uppföljning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ITS</a:t>
            </a:r>
          </a:p>
        </p:txBody>
      </p:sp>
      <p:sp>
        <p:nvSpPr>
          <p:cNvPr id="4121" name="Oval 24"/>
          <p:cNvSpPr>
            <a:spLocks noChangeArrowheads="1"/>
          </p:cNvSpPr>
          <p:nvPr/>
        </p:nvSpPr>
        <p:spPr bwMode="auto">
          <a:xfrm>
            <a:off x="8712871" y="2201172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2" name="Text Box 25"/>
          <p:cNvSpPr txBox="1">
            <a:spLocks noChangeArrowheads="1"/>
          </p:cNvSpPr>
          <p:nvPr/>
        </p:nvSpPr>
        <p:spPr bwMode="auto">
          <a:xfrm>
            <a:off x="5580596" y="2457457"/>
            <a:ext cx="92365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4-5 </a:t>
            </a:r>
            <a:r>
              <a:rPr lang="sv-SE" altLang="en-US" sz="1200" b="1" dirty="0" smtClean="0">
                <a:latin typeface="Arial Narrow" pitchFamily="34" charset="0"/>
              </a:rPr>
              <a:t>juni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Beslut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Vid RS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Styrgruppsmöte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Akut/TIA </a:t>
            </a:r>
          </a:p>
        </p:txBody>
      </p:sp>
      <p:sp>
        <p:nvSpPr>
          <p:cNvPr id="4123" name="Oval 26"/>
          <p:cNvSpPr>
            <a:spLocks noChangeArrowheads="1"/>
          </p:cNvSpPr>
          <p:nvPr/>
        </p:nvSpPr>
        <p:spPr bwMode="auto">
          <a:xfrm>
            <a:off x="6026306" y="2092514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16"/>
          <p:cNvSpPr>
            <a:spLocks noChangeArrowheads="1"/>
          </p:cNvSpPr>
          <p:nvPr/>
        </p:nvSpPr>
        <p:spPr bwMode="auto">
          <a:xfrm>
            <a:off x="4181564" y="2316850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16"/>
          <p:cNvSpPr>
            <a:spLocks noChangeArrowheads="1"/>
          </p:cNvSpPr>
          <p:nvPr/>
        </p:nvSpPr>
        <p:spPr bwMode="auto">
          <a:xfrm>
            <a:off x="5091663" y="2268913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Oval 16"/>
          <p:cNvSpPr>
            <a:spLocks noChangeArrowheads="1"/>
          </p:cNvSpPr>
          <p:nvPr/>
        </p:nvSpPr>
        <p:spPr bwMode="auto">
          <a:xfrm>
            <a:off x="6025171" y="2228656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923134" y="2236105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Oval 16"/>
          <p:cNvSpPr>
            <a:spLocks noChangeArrowheads="1"/>
          </p:cNvSpPr>
          <p:nvPr/>
        </p:nvSpPr>
        <p:spPr bwMode="auto">
          <a:xfrm>
            <a:off x="7829993" y="2276463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8706429" y="2332771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16"/>
          <p:cNvSpPr>
            <a:spLocks noChangeArrowheads="1"/>
          </p:cNvSpPr>
          <p:nvPr/>
        </p:nvSpPr>
        <p:spPr bwMode="auto">
          <a:xfrm>
            <a:off x="3190330" y="1890507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Oval 16"/>
          <p:cNvSpPr>
            <a:spLocks noChangeArrowheads="1"/>
          </p:cNvSpPr>
          <p:nvPr/>
        </p:nvSpPr>
        <p:spPr bwMode="auto">
          <a:xfrm>
            <a:off x="10311797" y="2352301"/>
            <a:ext cx="276631" cy="261434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" name="Oval 16"/>
          <p:cNvSpPr>
            <a:spLocks noChangeArrowheads="1"/>
          </p:cNvSpPr>
          <p:nvPr/>
        </p:nvSpPr>
        <p:spPr bwMode="auto">
          <a:xfrm>
            <a:off x="9398610" y="2411788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10172367" y="2595936"/>
            <a:ext cx="593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1 april</a:t>
            </a:r>
            <a:r>
              <a:rPr lang="sv-SE" altLang="en-US" sz="1200" dirty="0">
                <a:latin typeface="Arial Narrow" pitchFamily="34" charset="0"/>
              </a:rPr>
              <a:t> </a:t>
            </a:r>
          </a:p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2015</a:t>
            </a:r>
            <a:endParaRPr lang="sv-SE" altLang="en-US" sz="900" b="1" dirty="0">
              <a:latin typeface="Arial Narrow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3203195" y="4468760"/>
            <a:ext cx="2013157" cy="358775"/>
          </a:xfrm>
          <a:prstGeom prst="homePlate">
            <a:avLst>
              <a:gd name="adj" fmla="val 73015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Förberedelser 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3-mån uppföljning</a:t>
            </a:r>
          </a:p>
        </p:txBody>
      </p:sp>
      <p:sp>
        <p:nvSpPr>
          <p:cNvPr id="39" name="AutoShape 4"/>
          <p:cNvSpPr>
            <a:spLocks noChangeArrowheads="1"/>
          </p:cNvSpPr>
          <p:nvPr/>
        </p:nvSpPr>
        <p:spPr bwMode="auto">
          <a:xfrm>
            <a:off x="4338638" y="4867896"/>
            <a:ext cx="3662365" cy="358775"/>
          </a:xfrm>
          <a:prstGeom prst="homePlate">
            <a:avLst>
              <a:gd name="adj" fmla="val 76107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Revideringar 3-mån</a:t>
            </a:r>
          </a:p>
        </p:txBody>
      </p:sp>
      <p:sp>
        <p:nvSpPr>
          <p:cNvPr id="40" name="Oval 7"/>
          <p:cNvSpPr>
            <a:spLocks noChangeArrowheads="1"/>
          </p:cNvSpPr>
          <p:nvPr/>
        </p:nvSpPr>
        <p:spPr bwMode="auto">
          <a:xfrm>
            <a:off x="10111218" y="5035434"/>
            <a:ext cx="503238" cy="503237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CC99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Avslut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3-mån</a:t>
            </a:r>
          </a:p>
        </p:txBody>
      </p:sp>
      <p:sp>
        <p:nvSpPr>
          <p:cNvPr id="2" name="Rektangel 1"/>
          <p:cNvSpPr/>
          <p:nvPr/>
        </p:nvSpPr>
        <p:spPr>
          <a:xfrm>
            <a:off x="2570164" y="1412206"/>
            <a:ext cx="5008562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	</a:t>
            </a:r>
            <a:r>
              <a:rPr lang="sv-SE" dirty="0">
                <a:solidFill>
                  <a:schemeClr val="tx1"/>
                </a:solidFill>
              </a:rPr>
              <a:t>Akut/TIA</a:t>
            </a:r>
          </a:p>
          <a:p>
            <a:r>
              <a:rPr lang="sv-SE" dirty="0">
                <a:solidFill>
                  <a:schemeClr val="tx1"/>
                </a:solidFill>
              </a:rPr>
              <a:t>	3-månaders uppföljning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3189948" y="1627732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AutoShape 4"/>
          <p:cNvSpPr>
            <a:spLocks noChangeArrowheads="1"/>
          </p:cNvSpPr>
          <p:nvPr/>
        </p:nvSpPr>
        <p:spPr bwMode="auto">
          <a:xfrm>
            <a:off x="7749383" y="5226201"/>
            <a:ext cx="977106" cy="428253"/>
          </a:xfrm>
          <a:prstGeom prst="homePlate">
            <a:avLst>
              <a:gd name="adj" fmla="val 76107"/>
            </a:avLst>
          </a:prstGeom>
          <a:solidFill>
            <a:srgbClr val="0066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Beslut 3-mån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RS </a:t>
            </a:r>
            <a:r>
              <a:rPr lang="sv-SE" altLang="en-US" sz="1200" dirty="0" err="1">
                <a:solidFill>
                  <a:schemeClr val="bg1"/>
                </a:solidFill>
                <a:latin typeface="Calibri" pitchFamily="34" charset="0"/>
              </a:rPr>
              <a:t>telmöte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4" name="AutoShape 6"/>
          <p:cNvSpPr>
            <a:spLocks noChangeArrowheads="1"/>
          </p:cNvSpPr>
          <p:nvPr/>
        </p:nvSpPr>
        <p:spPr bwMode="auto">
          <a:xfrm>
            <a:off x="8544272" y="5619950"/>
            <a:ext cx="2123728" cy="507851"/>
          </a:xfrm>
          <a:prstGeom prst="homePlate">
            <a:avLst>
              <a:gd name="adj" fmla="val 87609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ITS Genomför </a:t>
            </a:r>
            <a:b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ändring i registrerings-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plattformen</a:t>
            </a:r>
          </a:p>
        </p:txBody>
      </p:sp>
      <p:sp>
        <p:nvSpPr>
          <p:cNvPr id="3" name="Rektangel 2"/>
          <p:cNvSpPr/>
          <p:nvPr/>
        </p:nvSpPr>
        <p:spPr>
          <a:xfrm>
            <a:off x="2541203" y="964833"/>
            <a:ext cx="8693818" cy="531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dirty="0"/>
              <a:t>Formulärsändringarna grundas på Riksstrokes valideringsarbeten samt inkomna </a:t>
            </a:r>
            <a:r>
              <a:rPr lang="sv-SE" dirty="0" smtClean="0"/>
              <a:t>synpunkter från Riksstrokesanvändare</a:t>
            </a:r>
            <a:endParaRPr lang="en-US" dirty="0"/>
          </a:p>
        </p:txBody>
      </p:sp>
      <p:sp>
        <p:nvSpPr>
          <p:cNvPr id="49" name="AutoShape 4"/>
          <p:cNvSpPr>
            <a:spLocks noChangeArrowheads="1"/>
          </p:cNvSpPr>
          <p:nvPr/>
        </p:nvSpPr>
        <p:spPr bwMode="auto">
          <a:xfrm>
            <a:off x="5375920" y="4275072"/>
            <a:ext cx="1368152" cy="552463"/>
          </a:xfrm>
          <a:prstGeom prst="homePlate">
            <a:avLst>
              <a:gd name="adj" fmla="val 76107"/>
            </a:avLst>
          </a:prstGeom>
          <a:solidFill>
            <a:srgbClr val="FFC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Beslut Akut/TIA</a:t>
            </a:r>
          </a:p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RS styrgruppsmöte</a:t>
            </a:r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8237936" y="4350357"/>
            <a:ext cx="1169589" cy="624694"/>
          </a:xfrm>
          <a:prstGeom prst="homePlate">
            <a:avLst>
              <a:gd name="adj" fmla="val 76107"/>
            </a:avLst>
          </a:prstGeom>
          <a:solidFill>
            <a:srgbClr val="FFFF99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RS testar </a:t>
            </a:r>
          </a:p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Registrerings-</a:t>
            </a:r>
          </a:p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plattformen</a:t>
            </a:r>
          </a:p>
        </p:txBody>
      </p:sp>
      <p:cxnSp>
        <p:nvCxnSpPr>
          <p:cNvPr id="5" name="Rak 4"/>
          <p:cNvCxnSpPr/>
          <p:nvPr/>
        </p:nvCxnSpPr>
        <p:spPr>
          <a:xfrm>
            <a:off x="9858230" y="2374628"/>
            <a:ext cx="113468" cy="2143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49"/>
          <p:cNvCxnSpPr/>
          <p:nvPr/>
        </p:nvCxnSpPr>
        <p:spPr>
          <a:xfrm>
            <a:off x="9986722" y="2399423"/>
            <a:ext cx="113468" cy="2143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9401928" y="6152448"/>
            <a:ext cx="1169589" cy="624694"/>
          </a:xfrm>
          <a:prstGeom prst="homePlate">
            <a:avLst>
              <a:gd name="adj" fmla="val 76107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RS testar 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Registrerings-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plattformen</a:t>
            </a:r>
          </a:p>
        </p:txBody>
      </p:sp>
      <p:pic>
        <p:nvPicPr>
          <p:cNvPr id="52" name="Bildobjekt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35" y="218847"/>
            <a:ext cx="2296807" cy="1076085"/>
          </a:xfrm>
          <a:prstGeom prst="rect">
            <a:avLst/>
          </a:prstGeom>
        </p:spPr>
      </p:pic>
      <p:sp>
        <p:nvSpPr>
          <p:cNvPr id="55" name="Rektangel med rundade hörn 54"/>
          <p:cNvSpPr/>
          <p:nvPr/>
        </p:nvSpPr>
        <p:spPr>
          <a:xfrm>
            <a:off x="11072624" y="2085493"/>
            <a:ext cx="1027300" cy="19442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sv-SE" dirty="0"/>
              <a:t>Börja om från </a:t>
            </a:r>
            <a:r>
              <a:rPr lang="sv-SE" dirty="0" smtClean="0"/>
              <a:t>början</a:t>
            </a:r>
            <a:endParaRPr lang="sv-SE" dirty="0"/>
          </a:p>
          <a:p>
            <a:r>
              <a:rPr lang="sv-SE" dirty="0"/>
              <a:t> </a:t>
            </a:r>
            <a:endParaRPr lang="en-US" dirty="0"/>
          </a:p>
        </p:txBody>
      </p:sp>
      <p:pic>
        <p:nvPicPr>
          <p:cNvPr id="56" name="Picture 3" descr="C:\Users\Sari\AppData\Local\Microsoft\Windows\Temporary Internet Files\Content.IE5\AZYDI9YK\MC90043825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911" y="3048692"/>
            <a:ext cx="865182" cy="90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Ned 56"/>
          <p:cNvSpPr/>
          <p:nvPr/>
        </p:nvSpPr>
        <p:spPr>
          <a:xfrm rot="4910294">
            <a:off x="9462151" y="2913756"/>
            <a:ext cx="435478" cy="633838"/>
          </a:xfrm>
          <a:prstGeom prst="downArrow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Rektangel 57"/>
          <p:cNvSpPr/>
          <p:nvPr/>
        </p:nvSpPr>
        <p:spPr>
          <a:xfrm>
            <a:off x="1085651" y="2605674"/>
            <a:ext cx="649734" cy="3753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nimBg="1"/>
      <p:bldP spid="115716" grpId="0" animBg="1"/>
      <p:bldP spid="115718" grpId="0" animBg="1"/>
      <p:bldP spid="115719" grpId="0" animBg="1"/>
      <p:bldP spid="38" grpId="0" animBg="1"/>
      <p:bldP spid="39" grpId="0" animBg="1"/>
      <p:bldP spid="40" grpId="0" animBg="1"/>
      <p:bldP spid="43" grpId="0" animBg="1"/>
      <p:bldP spid="44" grpId="0" animBg="1"/>
      <p:bldP spid="49" grpId="0" animBg="1"/>
      <p:bldP spid="46" grpId="0" animBg="1"/>
      <p:bldP spid="51" grpId="0" animBg="1"/>
      <p:bldP spid="55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218</Words>
  <Application>Microsoft Office PowerPoint</Application>
  <PresentationFormat>Bredbild</PresentationFormat>
  <Paragraphs>130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Office-tema</vt:lpstr>
      <vt:lpstr>Tidsplan RS Årsrapport 2013</vt:lpstr>
      <vt:lpstr>Tidsplan RS formulärsändringar 2015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Tidsplan RS formulärsändringar 2015</dc:title>
  <dc:creator>sari</dc:creator>
  <cp:lastModifiedBy>Maria S</cp:lastModifiedBy>
  <cp:revision>21</cp:revision>
  <cp:lastPrinted>2014-08-04T11:17:11Z</cp:lastPrinted>
  <dcterms:created xsi:type="dcterms:W3CDTF">2014-03-31T07:15:38Z</dcterms:created>
  <dcterms:modified xsi:type="dcterms:W3CDTF">2014-08-18T11:32:09Z</dcterms:modified>
</cp:coreProperties>
</file>