
<file path=[Content_Types].xml><?xml version="1.0" encoding="utf-8"?>
<Types xmlns="http://schemas.openxmlformats.org/package/2006/content-types"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>
        <p:scale>
          <a:sx n="100" d="100"/>
          <a:sy n="100" d="100"/>
        </p:scale>
        <p:origin x="19" y="-4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A1641-695B-4C0A-9B93-003DF588DB36}" type="datetimeFigureOut">
              <a:rPr lang="sv-SE" smtClean="0"/>
              <a:t>2014-05-27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07A2E-AAEA-4F5C-85D8-9EDCD84292F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978336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A1641-695B-4C0A-9B93-003DF588DB36}" type="datetimeFigureOut">
              <a:rPr lang="sv-SE" smtClean="0"/>
              <a:t>2014-05-27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07A2E-AAEA-4F5C-85D8-9EDCD84292F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651135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A1641-695B-4C0A-9B93-003DF588DB36}" type="datetimeFigureOut">
              <a:rPr lang="sv-SE" smtClean="0"/>
              <a:t>2014-05-27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07A2E-AAEA-4F5C-85D8-9EDCD84292F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838788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A1641-695B-4C0A-9B93-003DF588DB36}" type="datetimeFigureOut">
              <a:rPr lang="sv-SE" smtClean="0"/>
              <a:t>2014-05-27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07A2E-AAEA-4F5C-85D8-9EDCD84292F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027195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A1641-695B-4C0A-9B93-003DF588DB36}" type="datetimeFigureOut">
              <a:rPr lang="sv-SE" smtClean="0"/>
              <a:t>2014-05-27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07A2E-AAEA-4F5C-85D8-9EDCD84292F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183457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A1641-695B-4C0A-9B93-003DF588DB36}" type="datetimeFigureOut">
              <a:rPr lang="sv-SE" smtClean="0"/>
              <a:t>2014-05-27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07A2E-AAEA-4F5C-85D8-9EDCD84292F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58383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A1641-695B-4C0A-9B93-003DF588DB36}" type="datetimeFigureOut">
              <a:rPr lang="sv-SE" smtClean="0"/>
              <a:t>2014-05-27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07A2E-AAEA-4F5C-85D8-9EDCD84292F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928703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A1641-695B-4C0A-9B93-003DF588DB36}" type="datetimeFigureOut">
              <a:rPr lang="sv-SE" smtClean="0"/>
              <a:t>2014-05-27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07A2E-AAEA-4F5C-85D8-9EDCD84292F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690781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A1641-695B-4C0A-9B93-003DF588DB36}" type="datetimeFigureOut">
              <a:rPr lang="sv-SE" smtClean="0"/>
              <a:t>2014-05-27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07A2E-AAEA-4F5C-85D8-9EDCD84292F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415117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A1641-695B-4C0A-9B93-003DF588DB36}" type="datetimeFigureOut">
              <a:rPr lang="sv-SE" smtClean="0"/>
              <a:t>2014-05-27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07A2E-AAEA-4F5C-85D8-9EDCD84292F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328435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A1641-695B-4C0A-9B93-003DF588DB36}" type="datetimeFigureOut">
              <a:rPr lang="sv-SE" smtClean="0"/>
              <a:t>2014-05-27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07A2E-AAEA-4F5C-85D8-9EDCD84292F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707228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1A1641-695B-4C0A-9B93-003DF588DB36}" type="datetimeFigureOut">
              <a:rPr lang="sv-SE" smtClean="0"/>
              <a:t>2014-05-27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907A2E-AAEA-4F5C-85D8-9EDCD84292F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377386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2887661" y="100617"/>
            <a:ext cx="8229600" cy="993775"/>
          </a:xfrm>
        </p:spPr>
        <p:txBody>
          <a:bodyPr>
            <a:normAutofit fontScale="90000"/>
          </a:bodyPr>
          <a:lstStyle/>
          <a:p>
            <a:r>
              <a:rPr lang="sv-SE" altLang="en-US" b="1" dirty="0" smtClean="0"/>
              <a:t>Tidsplan RS formulärsändringar 2015</a:t>
            </a:r>
          </a:p>
        </p:txBody>
      </p:sp>
      <p:sp>
        <p:nvSpPr>
          <p:cNvPr id="115715" name="AutoShape 3"/>
          <p:cNvSpPr>
            <a:spLocks noChangeArrowheads="1"/>
          </p:cNvSpPr>
          <p:nvPr/>
        </p:nvSpPr>
        <p:spPr bwMode="auto">
          <a:xfrm>
            <a:off x="1904628" y="3500439"/>
            <a:ext cx="1670225" cy="358775"/>
          </a:xfrm>
          <a:prstGeom prst="homePlate">
            <a:avLst>
              <a:gd name="adj" fmla="val 73015"/>
            </a:avLst>
          </a:prstGeom>
          <a:solidFill>
            <a:srgbClr val="FFFF99"/>
          </a:solidFill>
          <a:ln w="9525">
            <a:solidFill>
              <a:srgbClr val="CC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sv-SE" altLang="en-US" sz="1200" dirty="0">
                <a:latin typeface="Calibri" pitchFamily="34" charset="0"/>
              </a:rPr>
              <a:t>Förberedelser akutskede</a:t>
            </a:r>
          </a:p>
        </p:txBody>
      </p:sp>
      <p:sp>
        <p:nvSpPr>
          <p:cNvPr id="115716" name="AutoShape 4"/>
          <p:cNvSpPr>
            <a:spLocks noChangeArrowheads="1"/>
          </p:cNvSpPr>
          <p:nvPr/>
        </p:nvSpPr>
        <p:spPr bwMode="auto">
          <a:xfrm>
            <a:off x="2281239" y="3876663"/>
            <a:ext cx="3810003" cy="358775"/>
          </a:xfrm>
          <a:prstGeom prst="homePlate">
            <a:avLst>
              <a:gd name="adj" fmla="val 76107"/>
            </a:avLst>
          </a:prstGeom>
          <a:solidFill>
            <a:srgbClr val="FFFF99"/>
          </a:solidFill>
          <a:ln w="9525">
            <a:solidFill>
              <a:srgbClr val="CC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sv-SE" altLang="en-US" sz="1200" dirty="0">
                <a:latin typeface="Calibri" pitchFamily="34" charset="0"/>
              </a:rPr>
              <a:t>Revideringar akut/TIA</a:t>
            </a:r>
          </a:p>
        </p:txBody>
      </p:sp>
      <p:sp>
        <p:nvSpPr>
          <p:cNvPr id="115718" name="AutoShape 6"/>
          <p:cNvSpPr>
            <a:spLocks noChangeArrowheads="1"/>
          </p:cNvSpPr>
          <p:nvPr/>
        </p:nvSpPr>
        <p:spPr bwMode="auto">
          <a:xfrm>
            <a:off x="6888112" y="3971485"/>
            <a:ext cx="2476500" cy="358775"/>
          </a:xfrm>
          <a:prstGeom prst="homePlate">
            <a:avLst>
              <a:gd name="adj" fmla="val 87609"/>
            </a:avLst>
          </a:prstGeom>
          <a:solidFill>
            <a:srgbClr val="FFFF99"/>
          </a:solidFill>
          <a:ln w="9525">
            <a:solidFill>
              <a:srgbClr val="CC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sv-SE" altLang="en-US" sz="1200" dirty="0">
                <a:latin typeface="Calibri" pitchFamily="34" charset="0"/>
              </a:rPr>
              <a:t>ITS Genomför </a:t>
            </a:r>
            <a:br>
              <a:rPr lang="sv-SE" altLang="en-US" sz="1200" dirty="0">
                <a:latin typeface="Calibri" pitchFamily="34" charset="0"/>
              </a:rPr>
            </a:br>
            <a:r>
              <a:rPr lang="sv-SE" altLang="en-US" sz="1200" dirty="0">
                <a:latin typeface="Calibri" pitchFamily="34" charset="0"/>
              </a:rPr>
              <a:t>ändring i registreringsplattformen</a:t>
            </a:r>
          </a:p>
        </p:txBody>
      </p:sp>
      <p:sp>
        <p:nvSpPr>
          <p:cNvPr id="115719" name="Oval 7"/>
          <p:cNvSpPr>
            <a:spLocks noChangeArrowheads="1"/>
          </p:cNvSpPr>
          <p:nvPr/>
        </p:nvSpPr>
        <p:spPr bwMode="auto">
          <a:xfrm>
            <a:off x="9355712" y="4133842"/>
            <a:ext cx="503238" cy="503237"/>
          </a:xfrm>
          <a:prstGeom prst="ellipse">
            <a:avLst/>
          </a:prstGeom>
          <a:solidFill>
            <a:srgbClr val="FFFF99"/>
          </a:solidFill>
          <a:ln w="9525" algn="ctr">
            <a:solidFill>
              <a:srgbClr val="CC99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sv-SE" altLang="en-US" sz="1200" dirty="0">
                <a:latin typeface="Calibri" pitchFamily="34" charset="0"/>
              </a:rPr>
              <a:t>Avslut</a:t>
            </a:r>
          </a:p>
          <a:p>
            <a:pPr algn="ctr" eaLnBrk="1" hangingPunct="1"/>
            <a:r>
              <a:rPr lang="sv-SE" altLang="en-US" sz="1200" dirty="0">
                <a:latin typeface="Calibri" pitchFamily="34" charset="0"/>
              </a:rPr>
              <a:t>akut</a:t>
            </a:r>
          </a:p>
        </p:txBody>
      </p:sp>
      <p:sp>
        <p:nvSpPr>
          <p:cNvPr id="4105" name="Line 8"/>
          <p:cNvSpPr>
            <a:spLocks noChangeShapeType="1"/>
          </p:cNvSpPr>
          <p:nvPr/>
        </p:nvSpPr>
        <p:spPr bwMode="auto">
          <a:xfrm flipV="1">
            <a:off x="2279650" y="2755972"/>
            <a:ext cx="7976686" cy="25329"/>
          </a:xfrm>
          <a:prstGeom prst="line">
            <a:avLst/>
          </a:prstGeom>
          <a:noFill/>
          <a:ln w="38100">
            <a:solidFill>
              <a:srgbClr val="99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6" name="Oval 9"/>
          <p:cNvSpPr>
            <a:spLocks noChangeArrowheads="1"/>
          </p:cNvSpPr>
          <p:nvPr/>
        </p:nvSpPr>
        <p:spPr bwMode="auto">
          <a:xfrm>
            <a:off x="2351585" y="2673350"/>
            <a:ext cx="218579" cy="215900"/>
          </a:xfrm>
          <a:prstGeom prst="ellipse">
            <a:avLst/>
          </a:prstGeom>
          <a:solidFill>
            <a:srgbClr val="FFFF99"/>
          </a:solidFill>
          <a:ln w="9525">
            <a:solidFill>
              <a:srgbClr val="996600"/>
            </a:solidFill>
            <a:round/>
            <a:headEnd/>
            <a:tailEnd/>
          </a:ln>
          <a:effec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107" name="Text Box 10"/>
          <p:cNvSpPr txBox="1">
            <a:spLocks noChangeArrowheads="1"/>
          </p:cNvSpPr>
          <p:nvPr/>
        </p:nvSpPr>
        <p:spPr bwMode="auto">
          <a:xfrm>
            <a:off x="2000633" y="2928153"/>
            <a:ext cx="873037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sv-SE" altLang="en-US" sz="1200" b="1" dirty="0">
                <a:latin typeface="Arial Narrow" pitchFamily="34" charset="0"/>
              </a:rPr>
              <a:t>25 </a:t>
            </a:r>
            <a:r>
              <a:rPr lang="sv-SE" altLang="en-US" sz="1200" b="1" dirty="0" smtClean="0">
                <a:latin typeface="Arial Narrow" pitchFamily="34" charset="0"/>
              </a:rPr>
              <a:t>F</a:t>
            </a:r>
            <a:r>
              <a:rPr lang="sv-SE" altLang="en-US" sz="1200" b="1" dirty="0" smtClean="0">
                <a:latin typeface="Arial Narrow" pitchFamily="34" charset="0"/>
              </a:rPr>
              <a:t>ebruari </a:t>
            </a:r>
            <a:endParaRPr lang="sv-SE" altLang="en-US" sz="1200" b="1" dirty="0">
              <a:latin typeface="Arial Narrow" pitchFamily="34" charset="0"/>
            </a:endParaRPr>
          </a:p>
          <a:p>
            <a:pPr algn="ctr" eaLnBrk="1" hangingPunct="1"/>
            <a:r>
              <a:rPr lang="sv-SE" altLang="en-US" sz="1000" dirty="0">
                <a:latin typeface="Arial Narrow" pitchFamily="34" charset="0"/>
              </a:rPr>
              <a:t>RS </a:t>
            </a:r>
            <a:r>
              <a:rPr lang="sv-SE" altLang="en-US" sz="1000" dirty="0" err="1">
                <a:latin typeface="Arial Narrow" pitchFamily="34" charset="0"/>
              </a:rPr>
              <a:t>telmöte</a:t>
            </a:r>
            <a:endParaRPr lang="sv-SE" altLang="en-US" sz="1000" dirty="0">
              <a:latin typeface="Arial Narrow" pitchFamily="34" charset="0"/>
            </a:endParaRPr>
          </a:p>
        </p:txBody>
      </p:sp>
      <p:sp>
        <p:nvSpPr>
          <p:cNvPr id="4108" name="Oval 11"/>
          <p:cNvSpPr>
            <a:spLocks noChangeArrowheads="1"/>
          </p:cNvSpPr>
          <p:nvPr/>
        </p:nvSpPr>
        <p:spPr bwMode="auto">
          <a:xfrm>
            <a:off x="9364612" y="2515780"/>
            <a:ext cx="248742" cy="245290"/>
          </a:xfrm>
          <a:prstGeom prst="ellipse">
            <a:avLst/>
          </a:prstGeom>
          <a:solidFill>
            <a:srgbClr val="FFFF99"/>
          </a:solidFill>
          <a:ln w="9525">
            <a:solidFill>
              <a:srgbClr val="996600"/>
            </a:solidFill>
            <a:round/>
            <a:headEnd/>
            <a:tailEnd/>
          </a:ln>
          <a:effec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109" name="Text Box 12"/>
          <p:cNvSpPr txBox="1">
            <a:spLocks noChangeArrowheads="1"/>
          </p:cNvSpPr>
          <p:nvPr/>
        </p:nvSpPr>
        <p:spPr bwMode="auto">
          <a:xfrm>
            <a:off x="9193194" y="2936694"/>
            <a:ext cx="74090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sv-SE" altLang="en-US" sz="1200" b="1" dirty="0">
                <a:latin typeface="Arial Narrow" pitchFamily="34" charset="0"/>
              </a:rPr>
              <a:t>1 januari </a:t>
            </a:r>
          </a:p>
          <a:p>
            <a:pPr algn="ctr" eaLnBrk="1" hangingPunct="1"/>
            <a:r>
              <a:rPr lang="sv-SE" altLang="en-US" sz="1200" b="1" dirty="0">
                <a:latin typeface="Arial Narrow" pitchFamily="34" charset="0"/>
              </a:rPr>
              <a:t>2015</a:t>
            </a:r>
            <a:endParaRPr lang="sv-SE" altLang="en-US" sz="900" b="1" dirty="0">
              <a:latin typeface="Arial Narrow" pitchFamily="34" charset="0"/>
            </a:endParaRPr>
          </a:p>
        </p:txBody>
      </p:sp>
      <p:sp>
        <p:nvSpPr>
          <p:cNvPr id="4110" name="Text Box 13"/>
          <p:cNvSpPr txBox="1">
            <a:spLocks noChangeArrowheads="1"/>
          </p:cNvSpPr>
          <p:nvPr/>
        </p:nvSpPr>
        <p:spPr bwMode="auto">
          <a:xfrm>
            <a:off x="3030028" y="2922700"/>
            <a:ext cx="644727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sv-SE" altLang="en-US" sz="1200" b="1" dirty="0">
                <a:latin typeface="Arial Narrow" pitchFamily="34" charset="0"/>
              </a:rPr>
              <a:t>Mars</a:t>
            </a:r>
          </a:p>
          <a:p>
            <a:pPr algn="ctr" eaLnBrk="1" hangingPunct="1"/>
            <a:r>
              <a:rPr lang="sv-SE" altLang="en-US" sz="1000" dirty="0">
                <a:latin typeface="Arial Narrow" pitchFamily="34" charset="0"/>
              </a:rPr>
              <a:t>revidering</a:t>
            </a:r>
          </a:p>
        </p:txBody>
      </p:sp>
      <p:sp>
        <p:nvSpPr>
          <p:cNvPr id="4111" name="Oval 14"/>
          <p:cNvSpPr>
            <a:spLocks noChangeArrowheads="1"/>
          </p:cNvSpPr>
          <p:nvPr/>
        </p:nvSpPr>
        <p:spPr bwMode="auto">
          <a:xfrm>
            <a:off x="3279776" y="2709864"/>
            <a:ext cx="142875" cy="142875"/>
          </a:xfrm>
          <a:prstGeom prst="ellipse">
            <a:avLst/>
          </a:prstGeom>
          <a:solidFill>
            <a:srgbClr val="FFFF99"/>
          </a:solidFill>
          <a:ln w="9525">
            <a:solidFill>
              <a:srgbClr val="996600"/>
            </a:solidFill>
            <a:round/>
            <a:headEnd/>
            <a:tailEnd/>
          </a:ln>
          <a:effec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112" name="Text Box 15"/>
          <p:cNvSpPr txBox="1">
            <a:spLocks noChangeArrowheads="1"/>
          </p:cNvSpPr>
          <p:nvPr/>
        </p:nvSpPr>
        <p:spPr bwMode="auto">
          <a:xfrm>
            <a:off x="3851852" y="2911511"/>
            <a:ext cx="70243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sv-SE" altLang="en-US" sz="1200" b="1" dirty="0">
                <a:latin typeface="Arial Narrow" pitchFamily="34" charset="0"/>
              </a:rPr>
              <a:t>April</a:t>
            </a:r>
            <a:r>
              <a:rPr lang="sv-SE" altLang="en-US" sz="1200" dirty="0">
                <a:latin typeface="Arial Narrow" pitchFamily="34" charset="0"/>
              </a:rPr>
              <a:t> </a:t>
            </a:r>
          </a:p>
          <a:p>
            <a:pPr algn="ctr" eaLnBrk="1" hangingPunct="1"/>
            <a:r>
              <a:rPr lang="sv-SE" altLang="en-US" sz="1000" dirty="0">
                <a:latin typeface="Arial Narrow" pitchFamily="34" charset="0"/>
              </a:rPr>
              <a:t>översyn</a:t>
            </a:r>
          </a:p>
          <a:p>
            <a:pPr algn="ctr" eaLnBrk="1" hangingPunct="1"/>
            <a:r>
              <a:rPr lang="sv-SE" altLang="en-US" sz="1000" dirty="0">
                <a:latin typeface="Arial Narrow" pitchFamily="34" charset="0"/>
              </a:rPr>
              <a:t>RS </a:t>
            </a:r>
            <a:r>
              <a:rPr lang="sv-SE" altLang="en-US" sz="1000" dirty="0" err="1">
                <a:latin typeface="Arial Narrow" pitchFamily="34" charset="0"/>
              </a:rPr>
              <a:t>telmöte</a:t>
            </a:r>
            <a:endParaRPr lang="sv-SE" altLang="en-US" sz="1000" dirty="0">
              <a:latin typeface="Arial Narrow" pitchFamily="34" charset="0"/>
            </a:endParaRPr>
          </a:p>
        </p:txBody>
      </p:sp>
      <p:sp>
        <p:nvSpPr>
          <p:cNvPr id="4113" name="Oval 16"/>
          <p:cNvSpPr>
            <a:spLocks noChangeArrowheads="1"/>
          </p:cNvSpPr>
          <p:nvPr/>
        </p:nvSpPr>
        <p:spPr bwMode="auto">
          <a:xfrm>
            <a:off x="4180650" y="2638426"/>
            <a:ext cx="142875" cy="142875"/>
          </a:xfrm>
          <a:prstGeom prst="ellipse">
            <a:avLst/>
          </a:prstGeom>
          <a:solidFill>
            <a:srgbClr val="FFFF99"/>
          </a:solidFill>
          <a:ln w="9525">
            <a:solidFill>
              <a:srgbClr val="996600"/>
            </a:solidFill>
            <a:round/>
            <a:headEnd/>
            <a:tailEnd/>
          </a:ln>
          <a:effec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114" name="Text Box 17"/>
          <p:cNvSpPr txBox="1">
            <a:spLocks noChangeArrowheads="1"/>
          </p:cNvSpPr>
          <p:nvPr/>
        </p:nvSpPr>
        <p:spPr bwMode="auto">
          <a:xfrm>
            <a:off x="4744532" y="2928153"/>
            <a:ext cx="893193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sv-SE" altLang="en-US" sz="1200" b="1" dirty="0">
                <a:latin typeface="Arial Narrow" pitchFamily="34" charset="0"/>
              </a:rPr>
              <a:t>Maj</a:t>
            </a:r>
          </a:p>
          <a:p>
            <a:pPr algn="ctr" eaLnBrk="1" hangingPunct="1"/>
            <a:r>
              <a:rPr lang="sv-SE" altLang="en-US" sz="1000" dirty="0">
                <a:latin typeface="Arial Narrow" pitchFamily="34" charset="0"/>
              </a:rPr>
              <a:t>Akut/TIA</a:t>
            </a:r>
          </a:p>
          <a:p>
            <a:pPr algn="ctr" eaLnBrk="1" hangingPunct="1"/>
            <a:r>
              <a:rPr lang="sv-SE" altLang="en-US" sz="1000" dirty="0">
                <a:latin typeface="Arial Narrow" pitchFamily="34" charset="0"/>
              </a:rPr>
              <a:t>till användarna </a:t>
            </a:r>
          </a:p>
          <a:p>
            <a:pPr algn="ctr" eaLnBrk="1" hangingPunct="1"/>
            <a:r>
              <a:rPr lang="sv-SE" altLang="en-US" sz="1000" dirty="0">
                <a:latin typeface="Arial Narrow" pitchFamily="34" charset="0"/>
              </a:rPr>
              <a:t>för synpunkter</a:t>
            </a:r>
          </a:p>
        </p:txBody>
      </p:sp>
      <p:sp>
        <p:nvSpPr>
          <p:cNvPr id="4115" name="Oval 18"/>
          <p:cNvSpPr>
            <a:spLocks noChangeArrowheads="1"/>
          </p:cNvSpPr>
          <p:nvPr/>
        </p:nvSpPr>
        <p:spPr bwMode="auto">
          <a:xfrm>
            <a:off x="5105405" y="2625761"/>
            <a:ext cx="142875" cy="142875"/>
          </a:xfrm>
          <a:prstGeom prst="ellipse">
            <a:avLst/>
          </a:prstGeom>
          <a:solidFill>
            <a:srgbClr val="FFFF99"/>
          </a:solidFill>
          <a:ln w="9525">
            <a:solidFill>
              <a:srgbClr val="996600"/>
            </a:solidFill>
            <a:round/>
            <a:headEnd/>
            <a:tailEnd/>
          </a:ln>
          <a:effec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116" name="Text Box 19"/>
          <p:cNvSpPr txBox="1">
            <a:spLocks noChangeArrowheads="1"/>
          </p:cNvSpPr>
          <p:nvPr/>
        </p:nvSpPr>
        <p:spPr bwMode="auto">
          <a:xfrm>
            <a:off x="6579108" y="2912764"/>
            <a:ext cx="846706" cy="892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sv-SE" altLang="en-US" sz="1200" b="1" dirty="0">
                <a:latin typeface="Arial Narrow" pitchFamily="34" charset="0"/>
              </a:rPr>
              <a:t>Augusti</a:t>
            </a:r>
          </a:p>
          <a:p>
            <a:pPr algn="ctr" eaLnBrk="1" hangingPunct="1"/>
            <a:r>
              <a:rPr lang="sv-SE" altLang="en-US" sz="1000" dirty="0">
                <a:latin typeface="Arial Narrow" pitchFamily="34" charset="0"/>
              </a:rPr>
              <a:t>Akut –ITS</a:t>
            </a:r>
          </a:p>
          <a:p>
            <a:pPr algn="ctr" eaLnBrk="1" hangingPunct="1"/>
            <a:r>
              <a:rPr lang="sv-SE" altLang="en-US" sz="1000" dirty="0">
                <a:latin typeface="Arial Narrow" pitchFamily="34" charset="0"/>
              </a:rPr>
              <a:t>3-mån till </a:t>
            </a:r>
          </a:p>
          <a:p>
            <a:pPr algn="ctr" eaLnBrk="1" hangingPunct="1"/>
            <a:r>
              <a:rPr lang="sv-SE" altLang="en-US" sz="1000" dirty="0">
                <a:latin typeface="Arial Narrow" pitchFamily="34" charset="0"/>
              </a:rPr>
              <a:t>användarna </a:t>
            </a:r>
          </a:p>
          <a:p>
            <a:pPr algn="ctr" eaLnBrk="1" hangingPunct="1"/>
            <a:r>
              <a:rPr lang="sv-SE" altLang="en-US" sz="1000" dirty="0">
                <a:latin typeface="Arial Narrow" pitchFamily="34" charset="0"/>
              </a:rPr>
              <a:t>för synpunkter</a:t>
            </a:r>
          </a:p>
        </p:txBody>
      </p:sp>
      <p:sp>
        <p:nvSpPr>
          <p:cNvPr id="4117" name="Oval 20"/>
          <p:cNvSpPr>
            <a:spLocks noChangeArrowheads="1"/>
          </p:cNvSpPr>
          <p:nvPr/>
        </p:nvSpPr>
        <p:spPr bwMode="auto">
          <a:xfrm>
            <a:off x="6931025" y="2610754"/>
            <a:ext cx="142875" cy="142875"/>
          </a:xfrm>
          <a:prstGeom prst="ellipse">
            <a:avLst/>
          </a:prstGeom>
          <a:solidFill>
            <a:srgbClr val="FFFF99"/>
          </a:solidFill>
          <a:ln w="9525">
            <a:solidFill>
              <a:srgbClr val="996600"/>
            </a:solidFill>
            <a:round/>
            <a:headEnd/>
            <a:tailEnd/>
          </a:ln>
          <a:effec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118" name="Text Box 21"/>
          <p:cNvSpPr txBox="1">
            <a:spLocks noChangeArrowheads="1"/>
          </p:cNvSpPr>
          <p:nvPr/>
        </p:nvSpPr>
        <p:spPr bwMode="auto">
          <a:xfrm>
            <a:off x="7551138" y="2919888"/>
            <a:ext cx="801822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sv-SE" altLang="en-US" sz="1200" b="1" dirty="0" smtClean="0">
                <a:latin typeface="Arial Narrow" pitchFamily="34" charset="0"/>
              </a:rPr>
              <a:t>Sep – Okt</a:t>
            </a:r>
            <a:endParaRPr lang="sv-SE" altLang="en-US" sz="1200" b="1" dirty="0">
              <a:latin typeface="Arial Narrow" pitchFamily="34" charset="0"/>
            </a:endParaRPr>
          </a:p>
          <a:p>
            <a:pPr algn="ctr" eaLnBrk="1" hangingPunct="1"/>
            <a:r>
              <a:rPr lang="sv-SE" altLang="en-US" sz="1000" dirty="0">
                <a:latin typeface="Arial Narrow" panose="020B0606020202030204" pitchFamily="34" charset="0"/>
              </a:rPr>
              <a:t>Test RS akut</a:t>
            </a:r>
          </a:p>
          <a:p>
            <a:pPr algn="ctr" eaLnBrk="1" hangingPunct="1"/>
            <a:r>
              <a:rPr lang="sv-SE" altLang="en-US" sz="1000" dirty="0">
                <a:latin typeface="Arial Narrow" panose="020B0606020202030204" pitchFamily="34" charset="0"/>
              </a:rPr>
              <a:t>Beslut 3-mån</a:t>
            </a:r>
          </a:p>
          <a:p>
            <a:pPr algn="ctr" eaLnBrk="1" hangingPunct="1"/>
            <a:r>
              <a:rPr lang="sv-SE" altLang="en-US" sz="1000" dirty="0">
                <a:latin typeface="Arial Narrow" panose="020B0606020202030204" pitchFamily="34" charset="0"/>
              </a:rPr>
              <a:t>RS </a:t>
            </a:r>
            <a:r>
              <a:rPr lang="sv-SE" altLang="en-US" sz="1000" dirty="0" err="1">
                <a:latin typeface="Arial Narrow" panose="020B0606020202030204" pitchFamily="34" charset="0"/>
              </a:rPr>
              <a:t>telmöte</a:t>
            </a:r>
            <a:endParaRPr lang="sv-SE" altLang="en-US" sz="1000" dirty="0">
              <a:latin typeface="Arial Narrow" panose="020B0606020202030204" pitchFamily="34" charset="0"/>
            </a:endParaRPr>
          </a:p>
          <a:p>
            <a:pPr algn="ctr" eaLnBrk="1" hangingPunct="1"/>
            <a:endParaRPr lang="sv-SE" altLang="en-US" sz="1200" dirty="0">
              <a:latin typeface="Arial Narrow" pitchFamily="34" charset="0"/>
            </a:endParaRPr>
          </a:p>
        </p:txBody>
      </p:sp>
      <p:sp>
        <p:nvSpPr>
          <p:cNvPr id="4119" name="Oval 22"/>
          <p:cNvSpPr>
            <a:spLocks noChangeArrowheads="1"/>
          </p:cNvSpPr>
          <p:nvPr/>
        </p:nvSpPr>
        <p:spPr bwMode="auto">
          <a:xfrm>
            <a:off x="7829551" y="2594783"/>
            <a:ext cx="142875" cy="142875"/>
          </a:xfrm>
          <a:prstGeom prst="ellipse">
            <a:avLst/>
          </a:prstGeom>
          <a:solidFill>
            <a:srgbClr val="FFFF99"/>
          </a:solidFill>
          <a:ln w="9525">
            <a:solidFill>
              <a:srgbClr val="996600"/>
            </a:solidFill>
            <a:round/>
            <a:headEnd/>
            <a:tailEnd/>
          </a:ln>
          <a:effec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120" name="Text Box 23"/>
          <p:cNvSpPr txBox="1">
            <a:spLocks noChangeArrowheads="1"/>
          </p:cNvSpPr>
          <p:nvPr/>
        </p:nvSpPr>
        <p:spPr bwMode="auto">
          <a:xfrm>
            <a:off x="8396181" y="2928823"/>
            <a:ext cx="79701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sv-SE" altLang="en-US" sz="1200" b="1" dirty="0" smtClean="0">
                <a:latin typeface="Arial Narrow" pitchFamily="34" charset="0"/>
              </a:rPr>
              <a:t>Nov – Dec</a:t>
            </a:r>
            <a:endParaRPr lang="sv-SE" altLang="en-US" sz="1200" b="1" dirty="0">
              <a:latin typeface="Arial Narrow" pitchFamily="34" charset="0"/>
            </a:endParaRPr>
          </a:p>
          <a:p>
            <a:pPr algn="ctr" eaLnBrk="1" hangingPunct="1"/>
            <a:r>
              <a:rPr lang="sv-SE" altLang="en-US" sz="1000" dirty="0">
                <a:latin typeface="Arial Narrow" pitchFamily="34" charset="0"/>
              </a:rPr>
              <a:t>Uppföljning</a:t>
            </a:r>
          </a:p>
          <a:p>
            <a:pPr algn="ctr" eaLnBrk="1" hangingPunct="1"/>
            <a:r>
              <a:rPr lang="sv-SE" altLang="en-US" sz="1000" dirty="0">
                <a:latin typeface="Arial Narrow" pitchFamily="34" charset="0"/>
              </a:rPr>
              <a:t>ITS</a:t>
            </a:r>
          </a:p>
        </p:txBody>
      </p:sp>
      <p:sp>
        <p:nvSpPr>
          <p:cNvPr id="4121" name="Oval 24"/>
          <p:cNvSpPr>
            <a:spLocks noChangeArrowheads="1"/>
          </p:cNvSpPr>
          <p:nvPr/>
        </p:nvSpPr>
        <p:spPr bwMode="auto">
          <a:xfrm>
            <a:off x="8726489" y="2594782"/>
            <a:ext cx="142875" cy="142875"/>
          </a:xfrm>
          <a:prstGeom prst="ellipse">
            <a:avLst/>
          </a:prstGeom>
          <a:solidFill>
            <a:srgbClr val="FFFF99"/>
          </a:solidFill>
          <a:ln w="9525">
            <a:solidFill>
              <a:srgbClr val="996600"/>
            </a:solidFill>
            <a:round/>
            <a:headEnd/>
            <a:tailEnd/>
          </a:ln>
          <a:effec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122" name="Text Box 25"/>
          <p:cNvSpPr txBox="1">
            <a:spLocks noChangeArrowheads="1"/>
          </p:cNvSpPr>
          <p:nvPr/>
        </p:nvSpPr>
        <p:spPr bwMode="auto">
          <a:xfrm>
            <a:off x="5627901" y="2921117"/>
            <a:ext cx="923651" cy="892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sv-SE" altLang="en-US" sz="1200" b="1" dirty="0">
                <a:latin typeface="Arial Narrow" pitchFamily="34" charset="0"/>
              </a:rPr>
              <a:t>4-5 </a:t>
            </a:r>
            <a:r>
              <a:rPr lang="sv-SE" altLang="en-US" sz="1200" b="1" dirty="0" smtClean="0">
                <a:latin typeface="Arial Narrow" pitchFamily="34" charset="0"/>
              </a:rPr>
              <a:t>juni</a:t>
            </a:r>
            <a:endParaRPr lang="sv-SE" altLang="en-US" sz="1200" b="1" dirty="0">
              <a:latin typeface="Arial Narrow" pitchFamily="34" charset="0"/>
            </a:endParaRPr>
          </a:p>
          <a:p>
            <a:pPr algn="ctr" eaLnBrk="1" hangingPunct="1"/>
            <a:r>
              <a:rPr lang="sv-SE" altLang="en-US" sz="1000" dirty="0">
                <a:latin typeface="Arial Narrow" pitchFamily="34" charset="0"/>
              </a:rPr>
              <a:t>Beslut</a:t>
            </a:r>
          </a:p>
          <a:p>
            <a:pPr algn="ctr" eaLnBrk="1" hangingPunct="1"/>
            <a:r>
              <a:rPr lang="sv-SE" altLang="en-US" sz="1000" dirty="0">
                <a:latin typeface="Arial Narrow" pitchFamily="34" charset="0"/>
              </a:rPr>
              <a:t>Vid RS </a:t>
            </a:r>
          </a:p>
          <a:p>
            <a:pPr algn="ctr" eaLnBrk="1" hangingPunct="1"/>
            <a:r>
              <a:rPr lang="sv-SE" altLang="en-US" sz="1000" dirty="0">
                <a:latin typeface="Arial Narrow" pitchFamily="34" charset="0"/>
              </a:rPr>
              <a:t>Styrgruppsmöte</a:t>
            </a:r>
          </a:p>
          <a:p>
            <a:pPr algn="ctr" eaLnBrk="1" hangingPunct="1"/>
            <a:r>
              <a:rPr lang="sv-SE" altLang="en-US" sz="1000" dirty="0">
                <a:latin typeface="Arial Narrow" pitchFamily="34" charset="0"/>
              </a:rPr>
              <a:t>Akut/TIA </a:t>
            </a:r>
          </a:p>
        </p:txBody>
      </p:sp>
      <p:sp>
        <p:nvSpPr>
          <p:cNvPr id="4123" name="Oval 26"/>
          <p:cNvSpPr>
            <a:spLocks noChangeArrowheads="1"/>
          </p:cNvSpPr>
          <p:nvPr/>
        </p:nvSpPr>
        <p:spPr bwMode="auto">
          <a:xfrm>
            <a:off x="6063533" y="2623418"/>
            <a:ext cx="142875" cy="142875"/>
          </a:xfrm>
          <a:prstGeom prst="ellipse">
            <a:avLst/>
          </a:prstGeom>
          <a:solidFill>
            <a:srgbClr val="FFFF99"/>
          </a:solidFill>
          <a:ln w="9525">
            <a:solidFill>
              <a:srgbClr val="996600"/>
            </a:solidFill>
            <a:round/>
            <a:headEnd/>
            <a:tailEnd/>
          </a:ln>
          <a:effec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8" name="Oval 16"/>
          <p:cNvSpPr>
            <a:spLocks noChangeArrowheads="1"/>
          </p:cNvSpPr>
          <p:nvPr/>
        </p:nvSpPr>
        <p:spPr bwMode="auto">
          <a:xfrm>
            <a:off x="4180649" y="2781301"/>
            <a:ext cx="142875" cy="142875"/>
          </a:xfrm>
          <a:prstGeom prst="ellipse">
            <a:avLst/>
          </a:prstGeom>
          <a:solidFill>
            <a:srgbClr val="00B050"/>
          </a:solidFill>
          <a:ln w="9525">
            <a:solidFill>
              <a:srgbClr val="996600"/>
            </a:solidFill>
            <a:round/>
            <a:headEnd/>
            <a:tailEnd/>
          </a:ln>
          <a:effec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9" name="Oval 16"/>
          <p:cNvSpPr>
            <a:spLocks noChangeArrowheads="1"/>
          </p:cNvSpPr>
          <p:nvPr/>
        </p:nvSpPr>
        <p:spPr bwMode="auto">
          <a:xfrm>
            <a:off x="5105404" y="2773349"/>
            <a:ext cx="142875" cy="142875"/>
          </a:xfrm>
          <a:prstGeom prst="ellipse">
            <a:avLst/>
          </a:prstGeom>
          <a:solidFill>
            <a:srgbClr val="00B050"/>
          </a:solidFill>
          <a:ln w="9525">
            <a:solidFill>
              <a:srgbClr val="996600"/>
            </a:solidFill>
            <a:round/>
            <a:headEnd/>
            <a:tailEnd/>
          </a:ln>
          <a:effec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" name="Oval 16"/>
          <p:cNvSpPr>
            <a:spLocks noChangeArrowheads="1"/>
          </p:cNvSpPr>
          <p:nvPr/>
        </p:nvSpPr>
        <p:spPr bwMode="auto">
          <a:xfrm>
            <a:off x="6063533" y="2781301"/>
            <a:ext cx="142875" cy="142875"/>
          </a:xfrm>
          <a:prstGeom prst="ellipse">
            <a:avLst/>
          </a:prstGeom>
          <a:solidFill>
            <a:srgbClr val="00B050"/>
          </a:solidFill>
          <a:ln w="9525">
            <a:solidFill>
              <a:srgbClr val="996600"/>
            </a:solidFill>
            <a:round/>
            <a:headEnd/>
            <a:tailEnd/>
          </a:ln>
          <a:effec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" name="Oval 16"/>
          <p:cNvSpPr>
            <a:spLocks noChangeArrowheads="1"/>
          </p:cNvSpPr>
          <p:nvPr/>
        </p:nvSpPr>
        <p:spPr bwMode="auto">
          <a:xfrm>
            <a:off x="6931024" y="2796840"/>
            <a:ext cx="142875" cy="142875"/>
          </a:xfrm>
          <a:prstGeom prst="ellipse">
            <a:avLst/>
          </a:prstGeom>
          <a:solidFill>
            <a:srgbClr val="00B050"/>
          </a:solidFill>
          <a:ln w="9525">
            <a:solidFill>
              <a:srgbClr val="996600"/>
            </a:solidFill>
            <a:round/>
            <a:headEnd/>
            <a:tailEnd/>
          </a:ln>
          <a:effec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" name="Oval 16"/>
          <p:cNvSpPr>
            <a:spLocks noChangeArrowheads="1"/>
          </p:cNvSpPr>
          <p:nvPr/>
        </p:nvSpPr>
        <p:spPr bwMode="auto">
          <a:xfrm>
            <a:off x="7829550" y="2768636"/>
            <a:ext cx="142875" cy="142875"/>
          </a:xfrm>
          <a:prstGeom prst="ellipse">
            <a:avLst/>
          </a:prstGeom>
          <a:solidFill>
            <a:srgbClr val="00B050"/>
          </a:solidFill>
          <a:ln w="9525">
            <a:solidFill>
              <a:srgbClr val="996600"/>
            </a:solidFill>
            <a:round/>
            <a:headEnd/>
            <a:tailEnd/>
          </a:ln>
          <a:effec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" name="Oval 16"/>
          <p:cNvSpPr>
            <a:spLocks noChangeArrowheads="1"/>
          </p:cNvSpPr>
          <p:nvPr/>
        </p:nvSpPr>
        <p:spPr bwMode="auto">
          <a:xfrm>
            <a:off x="8726489" y="2773349"/>
            <a:ext cx="142875" cy="142875"/>
          </a:xfrm>
          <a:prstGeom prst="ellipse">
            <a:avLst/>
          </a:prstGeom>
          <a:solidFill>
            <a:srgbClr val="00B050"/>
          </a:solidFill>
          <a:ln w="9525">
            <a:solidFill>
              <a:srgbClr val="996600"/>
            </a:solidFill>
            <a:round/>
            <a:headEnd/>
            <a:tailEnd/>
          </a:ln>
          <a:effec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" name="Oval 16"/>
          <p:cNvSpPr>
            <a:spLocks noChangeArrowheads="1"/>
          </p:cNvSpPr>
          <p:nvPr/>
        </p:nvSpPr>
        <p:spPr bwMode="auto">
          <a:xfrm>
            <a:off x="3131758" y="2132857"/>
            <a:ext cx="142875" cy="142875"/>
          </a:xfrm>
          <a:prstGeom prst="ellipse">
            <a:avLst/>
          </a:prstGeom>
          <a:solidFill>
            <a:srgbClr val="00B050"/>
          </a:solidFill>
          <a:ln w="9525">
            <a:solidFill>
              <a:srgbClr val="996600"/>
            </a:solidFill>
            <a:round/>
            <a:headEnd/>
            <a:tailEnd/>
          </a:ln>
          <a:effec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" name="Oval 16"/>
          <p:cNvSpPr>
            <a:spLocks noChangeArrowheads="1"/>
          </p:cNvSpPr>
          <p:nvPr/>
        </p:nvSpPr>
        <p:spPr bwMode="auto">
          <a:xfrm>
            <a:off x="10256336" y="2643667"/>
            <a:ext cx="213002" cy="224611"/>
          </a:xfrm>
          <a:prstGeom prst="ellipse">
            <a:avLst/>
          </a:prstGeom>
          <a:solidFill>
            <a:srgbClr val="00B050"/>
          </a:solidFill>
          <a:ln w="9525">
            <a:solidFill>
              <a:srgbClr val="996600"/>
            </a:solidFill>
            <a:round/>
            <a:headEnd/>
            <a:tailEnd/>
          </a:ln>
          <a:effec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" name="Oval 16"/>
          <p:cNvSpPr>
            <a:spLocks noChangeArrowheads="1"/>
          </p:cNvSpPr>
          <p:nvPr/>
        </p:nvSpPr>
        <p:spPr bwMode="auto">
          <a:xfrm>
            <a:off x="9407526" y="2781301"/>
            <a:ext cx="142875" cy="142875"/>
          </a:xfrm>
          <a:prstGeom prst="ellipse">
            <a:avLst/>
          </a:prstGeom>
          <a:solidFill>
            <a:srgbClr val="00B050"/>
          </a:solidFill>
          <a:ln w="9525">
            <a:solidFill>
              <a:srgbClr val="996600"/>
            </a:solidFill>
            <a:round/>
            <a:headEnd/>
            <a:tailEnd/>
          </a:ln>
          <a:effec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7" name="Text Box 12"/>
          <p:cNvSpPr txBox="1">
            <a:spLocks noChangeArrowheads="1"/>
          </p:cNvSpPr>
          <p:nvPr/>
        </p:nvSpPr>
        <p:spPr bwMode="auto">
          <a:xfrm>
            <a:off x="9972418" y="2925298"/>
            <a:ext cx="59343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sv-SE" altLang="en-US" sz="1200" b="1" dirty="0">
                <a:latin typeface="Arial Narrow" pitchFamily="34" charset="0"/>
              </a:rPr>
              <a:t>1 april</a:t>
            </a:r>
            <a:r>
              <a:rPr lang="sv-SE" altLang="en-US" sz="1200" dirty="0">
                <a:latin typeface="Arial Narrow" pitchFamily="34" charset="0"/>
              </a:rPr>
              <a:t> </a:t>
            </a:r>
          </a:p>
          <a:p>
            <a:pPr algn="ctr" eaLnBrk="1" hangingPunct="1"/>
            <a:r>
              <a:rPr lang="sv-SE" altLang="en-US" sz="1200" b="1" dirty="0">
                <a:latin typeface="Arial Narrow" pitchFamily="34" charset="0"/>
              </a:rPr>
              <a:t>2015</a:t>
            </a:r>
            <a:endParaRPr lang="sv-SE" altLang="en-US" sz="900" b="1" dirty="0">
              <a:latin typeface="Arial Narrow" pitchFamily="34" charset="0"/>
            </a:endParaRPr>
          </a:p>
        </p:txBody>
      </p:sp>
      <p:sp>
        <p:nvSpPr>
          <p:cNvPr id="38" name="AutoShape 3"/>
          <p:cNvSpPr>
            <a:spLocks noChangeArrowheads="1"/>
          </p:cNvSpPr>
          <p:nvPr/>
        </p:nvSpPr>
        <p:spPr bwMode="auto">
          <a:xfrm>
            <a:off x="3203195" y="4468760"/>
            <a:ext cx="2013157" cy="358775"/>
          </a:xfrm>
          <a:prstGeom prst="homePlate">
            <a:avLst>
              <a:gd name="adj" fmla="val 73015"/>
            </a:avLst>
          </a:prstGeom>
          <a:solidFill>
            <a:srgbClr val="00B050"/>
          </a:solidFill>
          <a:ln w="9525">
            <a:solidFill>
              <a:srgbClr val="CC9900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sv-SE" altLang="en-US" sz="1200" dirty="0">
                <a:solidFill>
                  <a:schemeClr val="bg1"/>
                </a:solidFill>
                <a:latin typeface="Calibri" pitchFamily="34" charset="0"/>
              </a:rPr>
              <a:t>Förberedelser </a:t>
            </a:r>
          </a:p>
          <a:p>
            <a:pPr algn="ctr" eaLnBrk="1" hangingPunct="1"/>
            <a:r>
              <a:rPr lang="sv-SE" altLang="en-US" sz="1200" dirty="0">
                <a:solidFill>
                  <a:schemeClr val="bg1"/>
                </a:solidFill>
                <a:latin typeface="Calibri" pitchFamily="34" charset="0"/>
              </a:rPr>
              <a:t>3-mån uppföljning</a:t>
            </a:r>
          </a:p>
        </p:txBody>
      </p:sp>
      <p:sp>
        <p:nvSpPr>
          <p:cNvPr id="39" name="AutoShape 4"/>
          <p:cNvSpPr>
            <a:spLocks noChangeArrowheads="1"/>
          </p:cNvSpPr>
          <p:nvPr/>
        </p:nvSpPr>
        <p:spPr bwMode="auto">
          <a:xfrm>
            <a:off x="4338638" y="4867896"/>
            <a:ext cx="3662365" cy="358775"/>
          </a:xfrm>
          <a:prstGeom prst="homePlate">
            <a:avLst>
              <a:gd name="adj" fmla="val 76107"/>
            </a:avLst>
          </a:prstGeom>
          <a:solidFill>
            <a:srgbClr val="00B050"/>
          </a:solidFill>
          <a:ln w="9525">
            <a:solidFill>
              <a:srgbClr val="CC9900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sv-SE" altLang="en-US" sz="1200" dirty="0">
                <a:solidFill>
                  <a:schemeClr val="bg1"/>
                </a:solidFill>
                <a:latin typeface="Calibri" pitchFamily="34" charset="0"/>
              </a:rPr>
              <a:t>Revideringar 3-mån</a:t>
            </a:r>
          </a:p>
        </p:txBody>
      </p:sp>
      <p:sp>
        <p:nvSpPr>
          <p:cNvPr id="40" name="Oval 7"/>
          <p:cNvSpPr>
            <a:spLocks noChangeArrowheads="1"/>
          </p:cNvSpPr>
          <p:nvPr/>
        </p:nvSpPr>
        <p:spPr bwMode="auto">
          <a:xfrm>
            <a:off x="10111218" y="4975052"/>
            <a:ext cx="503238" cy="503237"/>
          </a:xfrm>
          <a:prstGeom prst="ellipse">
            <a:avLst/>
          </a:prstGeom>
          <a:solidFill>
            <a:srgbClr val="00B050"/>
          </a:solidFill>
          <a:ln w="9525" algn="ctr">
            <a:solidFill>
              <a:srgbClr val="CC9900"/>
            </a:solidFill>
            <a:round/>
            <a:headEnd/>
            <a:tailEnd/>
          </a:ln>
          <a:effec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sv-SE" altLang="en-US" sz="1200" dirty="0">
                <a:solidFill>
                  <a:schemeClr val="bg1"/>
                </a:solidFill>
                <a:latin typeface="Calibri" pitchFamily="34" charset="0"/>
              </a:rPr>
              <a:t>Avslut</a:t>
            </a:r>
          </a:p>
          <a:p>
            <a:pPr algn="ctr" eaLnBrk="1" hangingPunct="1"/>
            <a:r>
              <a:rPr lang="sv-SE" altLang="en-US" sz="1200" dirty="0">
                <a:solidFill>
                  <a:schemeClr val="bg1"/>
                </a:solidFill>
                <a:latin typeface="Calibri" pitchFamily="34" charset="0"/>
              </a:rPr>
              <a:t>3-mån</a:t>
            </a:r>
          </a:p>
        </p:txBody>
      </p:sp>
      <p:sp>
        <p:nvSpPr>
          <p:cNvPr id="2" name="Rektangel 1"/>
          <p:cNvSpPr/>
          <p:nvPr/>
        </p:nvSpPr>
        <p:spPr>
          <a:xfrm>
            <a:off x="2570163" y="1628800"/>
            <a:ext cx="5008562" cy="7920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dirty="0"/>
              <a:t>	</a:t>
            </a:r>
            <a:r>
              <a:rPr lang="sv-SE" dirty="0">
                <a:solidFill>
                  <a:schemeClr val="tx1"/>
                </a:solidFill>
              </a:rPr>
              <a:t>Akut/TIA</a:t>
            </a:r>
          </a:p>
          <a:p>
            <a:r>
              <a:rPr lang="sv-SE" dirty="0">
                <a:solidFill>
                  <a:schemeClr val="tx1"/>
                </a:solidFill>
              </a:rPr>
              <a:t>	3-månaders uppföljning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2" name="Oval 14"/>
          <p:cNvSpPr>
            <a:spLocks noChangeArrowheads="1"/>
          </p:cNvSpPr>
          <p:nvPr/>
        </p:nvSpPr>
        <p:spPr bwMode="auto">
          <a:xfrm>
            <a:off x="3136901" y="1844825"/>
            <a:ext cx="142875" cy="142875"/>
          </a:xfrm>
          <a:prstGeom prst="ellipse">
            <a:avLst/>
          </a:prstGeom>
          <a:solidFill>
            <a:srgbClr val="FFFF99"/>
          </a:solidFill>
          <a:ln w="9525">
            <a:solidFill>
              <a:srgbClr val="996600"/>
            </a:solidFill>
            <a:round/>
            <a:headEnd/>
            <a:tailEnd/>
          </a:ln>
          <a:effec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3" name="AutoShape 4"/>
          <p:cNvSpPr>
            <a:spLocks noChangeArrowheads="1"/>
          </p:cNvSpPr>
          <p:nvPr/>
        </p:nvSpPr>
        <p:spPr bwMode="auto">
          <a:xfrm>
            <a:off x="7749383" y="5226670"/>
            <a:ext cx="977106" cy="428253"/>
          </a:xfrm>
          <a:prstGeom prst="homePlate">
            <a:avLst>
              <a:gd name="adj" fmla="val 76107"/>
            </a:avLst>
          </a:prstGeom>
          <a:solidFill>
            <a:srgbClr val="006600"/>
          </a:solidFill>
          <a:ln w="9525">
            <a:solidFill>
              <a:srgbClr val="CC9900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sv-SE" altLang="en-US" sz="1200" dirty="0">
                <a:solidFill>
                  <a:schemeClr val="bg1"/>
                </a:solidFill>
                <a:latin typeface="Calibri" pitchFamily="34" charset="0"/>
              </a:rPr>
              <a:t>Beslut 3-mån</a:t>
            </a:r>
          </a:p>
          <a:p>
            <a:pPr algn="ctr" eaLnBrk="1" hangingPunct="1"/>
            <a:r>
              <a:rPr lang="sv-SE" altLang="en-US" sz="1200" dirty="0">
                <a:solidFill>
                  <a:schemeClr val="bg1"/>
                </a:solidFill>
                <a:latin typeface="Calibri" pitchFamily="34" charset="0"/>
              </a:rPr>
              <a:t>RS </a:t>
            </a:r>
            <a:r>
              <a:rPr lang="sv-SE" altLang="en-US" sz="1200" dirty="0" err="1">
                <a:solidFill>
                  <a:schemeClr val="bg1"/>
                </a:solidFill>
                <a:latin typeface="Calibri" pitchFamily="34" charset="0"/>
              </a:rPr>
              <a:t>telmöte</a:t>
            </a:r>
            <a:endParaRPr lang="sv-SE" altLang="en-US" sz="1200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44" name="AutoShape 6"/>
          <p:cNvSpPr>
            <a:spLocks noChangeArrowheads="1"/>
          </p:cNvSpPr>
          <p:nvPr/>
        </p:nvSpPr>
        <p:spPr bwMode="auto">
          <a:xfrm>
            <a:off x="8544272" y="5585446"/>
            <a:ext cx="2123728" cy="507851"/>
          </a:xfrm>
          <a:prstGeom prst="homePlate">
            <a:avLst>
              <a:gd name="adj" fmla="val 87609"/>
            </a:avLst>
          </a:prstGeom>
          <a:solidFill>
            <a:srgbClr val="00B050"/>
          </a:solidFill>
          <a:ln w="9525">
            <a:solidFill>
              <a:srgbClr val="CC9900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sv-SE" altLang="en-US" sz="1200" dirty="0">
                <a:solidFill>
                  <a:schemeClr val="bg1"/>
                </a:solidFill>
                <a:latin typeface="Calibri" pitchFamily="34" charset="0"/>
              </a:rPr>
              <a:t>ITS Genomför </a:t>
            </a:r>
            <a:br>
              <a:rPr lang="sv-SE" altLang="en-US" sz="1200" dirty="0">
                <a:solidFill>
                  <a:schemeClr val="bg1"/>
                </a:solidFill>
                <a:latin typeface="Calibri" pitchFamily="34" charset="0"/>
              </a:rPr>
            </a:br>
            <a:r>
              <a:rPr lang="sv-SE" altLang="en-US" sz="1200" dirty="0">
                <a:solidFill>
                  <a:schemeClr val="bg1"/>
                </a:solidFill>
                <a:latin typeface="Calibri" pitchFamily="34" charset="0"/>
              </a:rPr>
              <a:t>ändring i registrerings-</a:t>
            </a:r>
          </a:p>
          <a:p>
            <a:pPr algn="ctr" eaLnBrk="1" hangingPunct="1"/>
            <a:r>
              <a:rPr lang="sv-SE" altLang="en-US" sz="1200" dirty="0">
                <a:solidFill>
                  <a:schemeClr val="bg1"/>
                </a:solidFill>
                <a:latin typeface="Calibri" pitchFamily="34" charset="0"/>
              </a:rPr>
              <a:t>plattformen</a:t>
            </a:r>
          </a:p>
        </p:txBody>
      </p:sp>
      <p:sp>
        <p:nvSpPr>
          <p:cNvPr id="3" name="Rektangel 2"/>
          <p:cNvSpPr/>
          <p:nvPr/>
        </p:nvSpPr>
        <p:spPr>
          <a:xfrm>
            <a:off x="2541203" y="1060997"/>
            <a:ext cx="8693818" cy="4320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sv-SE" dirty="0"/>
              <a:t>Formulärsändringarna grundas på Riksstrokes valideringsarbeten samt inkomna synpunkter</a:t>
            </a:r>
            <a:endParaRPr lang="en-US" dirty="0"/>
          </a:p>
        </p:txBody>
      </p:sp>
      <p:sp>
        <p:nvSpPr>
          <p:cNvPr id="49" name="AutoShape 4"/>
          <p:cNvSpPr>
            <a:spLocks noChangeArrowheads="1"/>
          </p:cNvSpPr>
          <p:nvPr/>
        </p:nvSpPr>
        <p:spPr bwMode="auto">
          <a:xfrm>
            <a:off x="5375920" y="4275072"/>
            <a:ext cx="1368152" cy="540000"/>
          </a:xfrm>
          <a:prstGeom prst="homePlate">
            <a:avLst>
              <a:gd name="adj" fmla="val 76107"/>
            </a:avLst>
          </a:prstGeom>
          <a:solidFill>
            <a:srgbClr val="FFC000"/>
          </a:solidFill>
          <a:ln w="9525">
            <a:solidFill>
              <a:srgbClr val="CC99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sv-SE" altLang="en-US" sz="1200" dirty="0">
                <a:latin typeface="Calibri" pitchFamily="34" charset="0"/>
              </a:rPr>
              <a:t>Beslut Akut/TIA</a:t>
            </a:r>
          </a:p>
          <a:p>
            <a:pPr algn="ctr" eaLnBrk="1" hangingPunct="1"/>
            <a:r>
              <a:rPr lang="sv-SE" altLang="en-US" sz="1200" dirty="0">
                <a:latin typeface="Calibri" pitchFamily="34" charset="0"/>
              </a:rPr>
              <a:t>RS styrgruppsmöte</a:t>
            </a:r>
          </a:p>
        </p:txBody>
      </p:sp>
      <p:sp>
        <p:nvSpPr>
          <p:cNvPr id="46" name="AutoShape 4"/>
          <p:cNvSpPr>
            <a:spLocks noChangeArrowheads="1"/>
          </p:cNvSpPr>
          <p:nvPr/>
        </p:nvSpPr>
        <p:spPr bwMode="auto">
          <a:xfrm>
            <a:off x="8237936" y="4350357"/>
            <a:ext cx="1169589" cy="624694"/>
          </a:xfrm>
          <a:prstGeom prst="homePlate">
            <a:avLst>
              <a:gd name="adj" fmla="val 76107"/>
            </a:avLst>
          </a:prstGeom>
          <a:solidFill>
            <a:srgbClr val="FFFF99"/>
          </a:solidFill>
          <a:ln w="9525">
            <a:solidFill>
              <a:srgbClr val="CC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sv-SE" altLang="en-US" sz="1200" dirty="0">
                <a:latin typeface="Calibri" pitchFamily="34" charset="0"/>
              </a:rPr>
              <a:t>RS testar </a:t>
            </a:r>
          </a:p>
          <a:p>
            <a:pPr algn="ctr" eaLnBrk="1" hangingPunct="1"/>
            <a:r>
              <a:rPr lang="sv-SE" altLang="en-US" sz="1200" dirty="0">
                <a:latin typeface="Calibri" pitchFamily="34" charset="0"/>
              </a:rPr>
              <a:t>Registrerings-</a:t>
            </a:r>
          </a:p>
          <a:p>
            <a:pPr algn="ctr" eaLnBrk="1" hangingPunct="1"/>
            <a:r>
              <a:rPr lang="sv-SE" altLang="en-US" sz="1200" dirty="0">
                <a:latin typeface="Calibri" pitchFamily="34" charset="0"/>
              </a:rPr>
              <a:t>plattformen</a:t>
            </a:r>
          </a:p>
        </p:txBody>
      </p:sp>
      <p:cxnSp>
        <p:nvCxnSpPr>
          <p:cNvPr id="5" name="Rak 4"/>
          <p:cNvCxnSpPr/>
          <p:nvPr/>
        </p:nvCxnSpPr>
        <p:spPr>
          <a:xfrm>
            <a:off x="9858950" y="2638425"/>
            <a:ext cx="113468" cy="214312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Rak 49"/>
          <p:cNvCxnSpPr/>
          <p:nvPr/>
        </p:nvCxnSpPr>
        <p:spPr>
          <a:xfrm>
            <a:off x="10002396" y="2624971"/>
            <a:ext cx="113468" cy="214312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AutoShape 4"/>
          <p:cNvSpPr>
            <a:spLocks noChangeArrowheads="1"/>
          </p:cNvSpPr>
          <p:nvPr/>
        </p:nvSpPr>
        <p:spPr bwMode="auto">
          <a:xfrm>
            <a:off x="9401928" y="6092066"/>
            <a:ext cx="1169589" cy="624694"/>
          </a:xfrm>
          <a:prstGeom prst="homePlate">
            <a:avLst>
              <a:gd name="adj" fmla="val 76107"/>
            </a:avLst>
          </a:prstGeom>
          <a:solidFill>
            <a:srgbClr val="00B050"/>
          </a:solidFill>
          <a:ln w="9525">
            <a:solidFill>
              <a:srgbClr val="CC99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sv-SE" altLang="en-US" sz="1200" dirty="0">
                <a:solidFill>
                  <a:schemeClr val="bg1"/>
                </a:solidFill>
                <a:latin typeface="Calibri" pitchFamily="34" charset="0"/>
              </a:rPr>
              <a:t>RS testar </a:t>
            </a:r>
          </a:p>
          <a:p>
            <a:pPr algn="ctr" eaLnBrk="1" hangingPunct="1"/>
            <a:r>
              <a:rPr lang="sv-SE" altLang="en-US" sz="1200" dirty="0">
                <a:solidFill>
                  <a:schemeClr val="bg1"/>
                </a:solidFill>
                <a:latin typeface="Calibri" pitchFamily="34" charset="0"/>
              </a:rPr>
              <a:t>Registrerings-</a:t>
            </a:r>
          </a:p>
          <a:p>
            <a:pPr algn="ctr" eaLnBrk="1" hangingPunct="1"/>
            <a:r>
              <a:rPr lang="sv-SE" altLang="en-US" sz="1200" dirty="0">
                <a:solidFill>
                  <a:schemeClr val="bg1"/>
                </a:solidFill>
                <a:latin typeface="Calibri" pitchFamily="34" charset="0"/>
              </a:rPr>
              <a:t>plattformen</a:t>
            </a:r>
          </a:p>
        </p:txBody>
      </p:sp>
      <p:pic>
        <p:nvPicPr>
          <p:cNvPr id="52" name="Bildobjekt 5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635" y="218847"/>
            <a:ext cx="2296807" cy="10760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2744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715" grpId="0" animBg="1"/>
      <p:bldP spid="115716" grpId="0" animBg="1"/>
      <p:bldP spid="115718" grpId="0" animBg="1"/>
      <p:bldP spid="115719" grpId="0" animBg="1"/>
      <p:bldP spid="38" grpId="0" animBg="1"/>
      <p:bldP spid="39" grpId="0" animBg="1"/>
      <p:bldP spid="40" grpId="0" animBg="1"/>
      <p:bldP spid="43" grpId="0" animBg="1"/>
      <p:bldP spid="44" grpId="0" animBg="1"/>
      <p:bldP spid="49" grpId="0" animBg="1"/>
      <p:bldP spid="46" grpId="0" animBg="1"/>
      <p:bldP spid="5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ktangel 5"/>
          <p:cNvSpPr/>
          <p:nvPr/>
        </p:nvSpPr>
        <p:spPr>
          <a:xfrm>
            <a:off x="6737683" y="1401578"/>
            <a:ext cx="3822813" cy="104048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sv-SE" dirty="0" smtClean="0">
                <a:solidFill>
                  <a:schemeClr val="tx1"/>
                </a:solidFill>
              </a:rPr>
              <a:t>Övriga rapporter</a:t>
            </a:r>
          </a:p>
          <a:p>
            <a:r>
              <a:rPr lang="sv-SE" dirty="0" smtClean="0">
                <a:solidFill>
                  <a:schemeClr val="tx1"/>
                </a:solidFill>
              </a:rPr>
              <a:t>       Strukturdata</a:t>
            </a:r>
          </a:p>
          <a:p>
            <a:r>
              <a:rPr lang="sv-SE" dirty="0">
                <a:solidFill>
                  <a:schemeClr val="tx1"/>
                </a:solidFill>
              </a:rPr>
              <a:t> </a:t>
            </a:r>
            <a:r>
              <a:rPr lang="sv-SE" dirty="0" smtClean="0">
                <a:solidFill>
                  <a:schemeClr val="tx1"/>
                </a:solidFill>
              </a:rPr>
              <a:t>      Version för Patient &amp; närstående</a:t>
            </a:r>
          </a:p>
          <a:p>
            <a:pPr algn="ctr"/>
            <a:endParaRPr lang="sv-SE" dirty="0">
              <a:solidFill>
                <a:schemeClr val="tx1"/>
              </a:solidFill>
            </a:endParaRPr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2775253" y="60742"/>
            <a:ext cx="8229600" cy="792089"/>
          </a:xfrm>
        </p:spPr>
        <p:txBody>
          <a:bodyPr>
            <a:normAutofit/>
          </a:bodyPr>
          <a:lstStyle/>
          <a:p>
            <a:r>
              <a:rPr lang="sv-SE" altLang="en-US" b="1" dirty="0" smtClean="0"/>
              <a:t>Tidsplan RS Årsrapport 2013</a:t>
            </a:r>
          </a:p>
        </p:txBody>
      </p:sp>
      <p:sp>
        <p:nvSpPr>
          <p:cNvPr id="115715" name="AutoShape 3"/>
          <p:cNvSpPr>
            <a:spLocks noChangeArrowheads="1"/>
          </p:cNvSpPr>
          <p:nvPr/>
        </p:nvSpPr>
        <p:spPr bwMode="auto">
          <a:xfrm>
            <a:off x="2987223" y="3858750"/>
            <a:ext cx="1596609" cy="358775"/>
          </a:xfrm>
          <a:prstGeom prst="homePlate">
            <a:avLst>
              <a:gd name="adj" fmla="val 73015"/>
            </a:avLst>
          </a:prstGeom>
          <a:solidFill>
            <a:srgbClr val="C00000"/>
          </a:solidFill>
          <a:ln w="9525">
            <a:solidFill>
              <a:srgbClr val="CC9900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sv-SE" altLang="en-US" sz="1200" dirty="0">
                <a:solidFill>
                  <a:schemeClr val="bg1"/>
                </a:solidFill>
                <a:latin typeface="Calibri" pitchFamily="34" charset="0"/>
              </a:rPr>
              <a:t>Förberedelser akut/TIA</a:t>
            </a:r>
          </a:p>
        </p:txBody>
      </p:sp>
      <p:sp>
        <p:nvSpPr>
          <p:cNvPr id="115716" name="AutoShape 4"/>
          <p:cNvSpPr>
            <a:spLocks noChangeArrowheads="1"/>
          </p:cNvSpPr>
          <p:nvPr/>
        </p:nvSpPr>
        <p:spPr bwMode="auto">
          <a:xfrm>
            <a:off x="3804446" y="4222749"/>
            <a:ext cx="2259086" cy="358775"/>
          </a:xfrm>
          <a:prstGeom prst="homePlate">
            <a:avLst>
              <a:gd name="adj" fmla="val 76107"/>
            </a:avLst>
          </a:prstGeom>
          <a:solidFill>
            <a:srgbClr val="C00000"/>
          </a:solidFill>
          <a:ln w="9525">
            <a:solidFill>
              <a:srgbClr val="CC9900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sv-SE" altLang="en-US" sz="1200" dirty="0">
                <a:solidFill>
                  <a:schemeClr val="bg1"/>
                </a:solidFill>
                <a:latin typeface="Calibri" pitchFamily="34" charset="0"/>
              </a:rPr>
              <a:t>Figur och text bearbetning</a:t>
            </a:r>
          </a:p>
        </p:txBody>
      </p:sp>
      <p:sp>
        <p:nvSpPr>
          <p:cNvPr id="115718" name="AutoShape 6"/>
          <p:cNvSpPr>
            <a:spLocks noChangeArrowheads="1"/>
          </p:cNvSpPr>
          <p:nvPr/>
        </p:nvSpPr>
        <p:spPr bwMode="auto">
          <a:xfrm>
            <a:off x="6931026" y="4153080"/>
            <a:ext cx="1181199" cy="358775"/>
          </a:xfrm>
          <a:prstGeom prst="homePlate">
            <a:avLst>
              <a:gd name="adj" fmla="val 87609"/>
            </a:avLst>
          </a:prstGeom>
          <a:solidFill>
            <a:srgbClr val="C00000"/>
          </a:solidFill>
          <a:ln w="9525">
            <a:solidFill>
              <a:srgbClr val="CC9900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sv-SE" altLang="en-US" sz="1200" dirty="0">
                <a:solidFill>
                  <a:schemeClr val="bg1"/>
                </a:solidFill>
                <a:latin typeface="Calibri" pitchFamily="34" charset="0"/>
              </a:rPr>
              <a:t>Samkörning PAR</a:t>
            </a:r>
          </a:p>
        </p:txBody>
      </p:sp>
      <p:sp>
        <p:nvSpPr>
          <p:cNvPr id="4105" name="Line 8"/>
          <p:cNvSpPr>
            <a:spLocks noChangeShapeType="1"/>
          </p:cNvSpPr>
          <p:nvPr/>
        </p:nvSpPr>
        <p:spPr bwMode="auto">
          <a:xfrm flipV="1">
            <a:off x="2279650" y="2744124"/>
            <a:ext cx="7830839" cy="37173"/>
          </a:xfrm>
          <a:prstGeom prst="line">
            <a:avLst/>
          </a:prstGeom>
          <a:noFill/>
          <a:ln w="38100">
            <a:solidFill>
              <a:srgbClr val="99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6" name="Oval 9"/>
          <p:cNvSpPr>
            <a:spLocks noChangeArrowheads="1"/>
          </p:cNvSpPr>
          <p:nvPr/>
        </p:nvSpPr>
        <p:spPr bwMode="auto">
          <a:xfrm>
            <a:off x="2351585" y="2673350"/>
            <a:ext cx="218579" cy="215900"/>
          </a:xfrm>
          <a:prstGeom prst="ellipse">
            <a:avLst/>
          </a:prstGeom>
          <a:solidFill>
            <a:srgbClr val="FFFF99"/>
          </a:solidFill>
          <a:ln w="9525">
            <a:solidFill>
              <a:srgbClr val="996600"/>
            </a:solidFill>
            <a:round/>
            <a:headEnd/>
            <a:tailEnd/>
          </a:ln>
          <a:effec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107" name="Text Box 10"/>
          <p:cNvSpPr txBox="1">
            <a:spLocks noChangeArrowheads="1"/>
          </p:cNvSpPr>
          <p:nvPr/>
        </p:nvSpPr>
        <p:spPr bwMode="auto">
          <a:xfrm>
            <a:off x="2002603" y="2906949"/>
            <a:ext cx="79541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sv-SE" altLang="en-US" sz="1200" b="1" dirty="0">
                <a:latin typeface="Arial Narrow" pitchFamily="34" charset="0"/>
              </a:rPr>
              <a:t>Januari</a:t>
            </a:r>
          </a:p>
          <a:p>
            <a:pPr algn="ctr" eaLnBrk="1" hangingPunct="1"/>
            <a:r>
              <a:rPr lang="sv-SE" altLang="en-US" sz="1000" dirty="0">
                <a:latin typeface="Arial Narrow" pitchFamily="34" charset="0"/>
              </a:rPr>
              <a:t>RS styrgrupp</a:t>
            </a:r>
          </a:p>
          <a:p>
            <a:pPr algn="ctr" eaLnBrk="1" hangingPunct="1"/>
            <a:r>
              <a:rPr lang="sv-SE" altLang="en-US" sz="1000" dirty="0">
                <a:latin typeface="Arial Narrow" pitchFamily="34" charset="0"/>
              </a:rPr>
              <a:t>förslag</a:t>
            </a:r>
          </a:p>
        </p:txBody>
      </p:sp>
      <p:sp>
        <p:nvSpPr>
          <p:cNvPr id="4110" name="Text Box 13"/>
          <p:cNvSpPr txBox="1">
            <a:spLocks noChangeArrowheads="1"/>
          </p:cNvSpPr>
          <p:nvPr/>
        </p:nvSpPr>
        <p:spPr bwMode="auto">
          <a:xfrm>
            <a:off x="3234755" y="2913116"/>
            <a:ext cx="66396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sv-SE" altLang="en-US" sz="1200" b="1" dirty="0">
                <a:latin typeface="Arial Narrow" pitchFamily="34" charset="0"/>
              </a:rPr>
              <a:t>23 mars</a:t>
            </a:r>
          </a:p>
          <a:p>
            <a:pPr algn="ctr" eaLnBrk="1" hangingPunct="1"/>
            <a:r>
              <a:rPr lang="sv-SE" altLang="en-US" sz="1000" dirty="0">
                <a:latin typeface="Arial Narrow" pitchFamily="34" charset="0"/>
              </a:rPr>
              <a:t>Deadline </a:t>
            </a:r>
          </a:p>
          <a:p>
            <a:pPr algn="ctr" eaLnBrk="1" hangingPunct="1"/>
            <a:r>
              <a:rPr lang="sv-SE" altLang="en-US" sz="1000" dirty="0">
                <a:latin typeface="Arial Narrow" pitchFamily="34" charset="0"/>
              </a:rPr>
              <a:t>Akut/TIA</a:t>
            </a:r>
          </a:p>
        </p:txBody>
      </p:sp>
      <p:sp>
        <p:nvSpPr>
          <p:cNvPr id="4111" name="Oval 14"/>
          <p:cNvSpPr>
            <a:spLocks noChangeArrowheads="1"/>
          </p:cNvSpPr>
          <p:nvPr/>
        </p:nvSpPr>
        <p:spPr bwMode="auto">
          <a:xfrm>
            <a:off x="3423863" y="2633578"/>
            <a:ext cx="142875" cy="142875"/>
          </a:xfrm>
          <a:prstGeom prst="ellipse">
            <a:avLst/>
          </a:prstGeom>
          <a:solidFill>
            <a:srgbClr val="C00000"/>
          </a:solidFill>
          <a:ln w="9525">
            <a:solidFill>
              <a:srgbClr val="996600"/>
            </a:solidFill>
            <a:round/>
            <a:headEnd/>
            <a:tailEnd/>
          </a:ln>
          <a:effec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112" name="Text Box 15"/>
          <p:cNvSpPr txBox="1">
            <a:spLocks noChangeArrowheads="1"/>
          </p:cNvSpPr>
          <p:nvPr/>
        </p:nvSpPr>
        <p:spPr bwMode="auto">
          <a:xfrm>
            <a:off x="3780791" y="2912537"/>
            <a:ext cx="997389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sv-SE" altLang="en-US" sz="1200" b="1" dirty="0">
                <a:latin typeface="Arial Narrow" pitchFamily="34" charset="0"/>
              </a:rPr>
              <a:t>April</a:t>
            </a:r>
            <a:r>
              <a:rPr lang="sv-SE" altLang="en-US" sz="1200" dirty="0">
                <a:latin typeface="Arial Narrow" pitchFamily="34" charset="0"/>
              </a:rPr>
              <a:t> </a:t>
            </a:r>
          </a:p>
          <a:p>
            <a:pPr algn="ctr" eaLnBrk="1" hangingPunct="1"/>
            <a:r>
              <a:rPr lang="sv-SE" altLang="en-US" sz="1000" dirty="0">
                <a:latin typeface="Arial Narrow" pitchFamily="34" charset="0"/>
              </a:rPr>
              <a:t>Framtagande </a:t>
            </a:r>
          </a:p>
          <a:p>
            <a:pPr algn="ctr" eaLnBrk="1" hangingPunct="1"/>
            <a:r>
              <a:rPr lang="sv-SE" altLang="en-US" sz="1000" dirty="0">
                <a:latin typeface="Arial Narrow" pitchFamily="34" charset="0"/>
              </a:rPr>
              <a:t>av tabeller/grafer </a:t>
            </a:r>
          </a:p>
          <a:p>
            <a:pPr algn="ctr" eaLnBrk="1" hangingPunct="1"/>
            <a:r>
              <a:rPr lang="sv-SE" altLang="en-US" sz="1000" dirty="0">
                <a:latin typeface="Arial Narrow" pitchFamily="34" charset="0"/>
              </a:rPr>
              <a:t>och text</a:t>
            </a:r>
          </a:p>
        </p:txBody>
      </p:sp>
      <p:sp>
        <p:nvSpPr>
          <p:cNvPr id="4113" name="Oval 16"/>
          <p:cNvSpPr>
            <a:spLocks noChangeArrowheads="1"/>
          </p:cNvSpPr>
          <p:nvPr/>
        </p:nvSpPr>
        <p:spPr bwMode="auto">
          <a:xfrm>
            <a:off x="4198955" y="2625760"/>
            <a:ext cx="142875" cy="142875"/>
          </a:xfrm>
          <a:prstGeom prst="ellipse">
            <a:avLst/>
          </a:prstGeom>
          <a:solidFill>
            <a:srgbClr val="C00000"/>
          </a:solidFill>
          <a:ln w="9525">
            <a:solidFill>
              <a:srgbClr val="996600"/>
            </a:solidFill>
            <a:round/>
            <a:headEnd/>
            <a:tailEnd/>
          </a:ln>
          <a:effec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114" name="Text Box 17"/>
          <p:cNvSpPr txBox="1">
            <a:spLocks noChangeArrowheads="1"/>
          </p:cNvSpPr>
          <p:nvPr/>
        </p:nvSpPr>
        <p:spPr bwMode="auto">
          <a:xfrm>
            <a:off x="4697705" y="2920313"/>
            <a:ext cx="893193" cy="1046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sv-SE" altLang="en-US" sz="1200" b="1">
                <a:latin typeface="Arial Narrow" pitchFamily="34" charset="0"/>
              </a:rPr>
              <a:t>4 maj</a:t>
            </a:r>
            <a:endParaRPr lang="sv-SE" altLang="en-US" sz="1200" b="1" dirty="0">
              <a:latin typeface="Arial Narrow" pitchFamily="34" charset="0"/>
            </a:endParaRPr>
          </a:p>
          <a:p>
            <a:pPr algn="ctr" eaLnBrk="1" hangingPunct="1"/>
            <a:r>
              <a:rPr lang="sv-SE" altLang="en-US" sz="1000" dirty="0">
                <a:latin typeface="Arial Narrow" pitchFamily="34" charset="0"/>
              </a:rPr>
              <a:t>Deadline </a:t>
            </a:r>
          </a:p>
          <a:p>
            <a:pPr algn="ctr" eaLnBrk="1" hangingPunct="1"/>
            <a:r>
              <a:rPr lang="sv-SE" altLang="en-US" sz="1000" dirty="0">
                <a:latin typeface="Arial Narrow" pitchFamily="34" charset="0"/>
              </a:rPr>
              <a:t>3-mån..</a:t>
            </a:r>
          </a:p>
          <a:p>
            <a:pPr algn="ctr" eaLnBrk="1" hangingPunct="1"/>
            <a:r>
              <a:rPr lang="sv-SE" altLang="en-US" sz="1000" b="1" dirty="0">
                <a:latin typeface="Arial Narrow" pitchFamily="34" charset="0"/>
              </a:rPr>
              <a:t>Akut/TIA</a:t>
            </a:r>
          </a:p>
          <a:p>
            <a:pPr algn="ctr" eaLnBrk="1" hangingPunct="1"/>
            <a:r>
              <a:rPr lang="sv-SE" altLang="en-US" sz="1000" dirty="0">
                <a:latin typeface="Arial Narrow" pitchFamily="34" charset="0"/>
              </a:rPr>
              <a:t>till användarna </a:t>
            </a:r>
          </a:p>
          <a:p>
            <a:pPr algn="ctr" eaLnBrk="1" hangingPunct="1"/>
            <a:r>
              <a:rPr lang="sv-SE" altLang="en-US" sz="1000" dirty="0">
                <a:latin typeface="Arial Narrow" pitchFamily="34" charset="0"/>
              </a:rPr>
              <a:t>för synpunkter</a:t>
            </a:r>
          </a:p>
        </p:txBody>
      </p:sp>
      <p:sp>
        <p:nvSpPr>
          <p:cNvPr id="4115" name="Oval 18"/>
          <p:cNvSpPr>
            <a:spLocks noChangeArrowheads="1"/>
          </p:cNvSpPr>
          <p:nvPr/>
        </p:nvSpPr>
        <p:spPr bwMode="auto">
          <a:xfrm>
            <a:off x="5114100" y="2625759"/>
            <a:ext cx="142875" cy="142875"/>
          </a:xfrm>
          <a:prstGeom prst="ellipse">
            <a:avLst/>
          </a:prstGeom>
          <a:solidFill>
            <a:srgbClr val="C00000"/>
          </a:solidFill>
          <a:ln w="9525">
            <a:solidFill>
              <a:srgbClr val="996600"/>
            </a:solidFill>
            <a:round/>
            <a:headEnd/>
            <a:tailEnd/>
          </a:ln>
          <a:effec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116" name="Text Box 19"/>
          <p:cNvSpPr txBox="1">
            <a:spLocks noChangeArrowheads="1"/>
          </p:cNvSpPr>
          <p:nvPr/>
        </p:nvSpPr>
        <p:spPr bwMode="auto">
          <a:xfrm>
            <a:off x="6556562" y="2911588"/>
            <a:ext cx="846706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sv-SE" altLang="en-US" sz="1200" b="1" dirty="0">
                <a:latin typeface="Arial Narrow" pitchFamily="34" charset="0"/>
              </a:rPr>
              <a:t>Augusti</a:t>
            </a:r>
          </a:p>
          <a:p>
            <a:pPr algn="ctr" eaLnBrk="1" hangingPunct="1"/>
            <a:r>
              <a:rPr lang="sv-SE" altLang="en-US" sz="1000" b="1" dirty="0">
                <a:latin typeface="Arial Narrow" pitchFamily="34" charset="0"/>
              </a:rPr>
              <a:t>3-mån </a:t>
            </a:r>
            <a:r>
              <a:rPr lang="sv-SE" altLang="en-US" sz="1000" dirty="0">
                <a:latin typeface="Arial Narrow" pitchFamily="34" charset="0"/>
              </a:rPr>
              <a:t>till </a:t>
            </a:r>
          </a:p>
          <a:p>
            <a:pPr algn="ctr" eaLnBrk="1" hangingPunct="1"/>
            <a:r>
              <a:rPr lang="sv-SE" altLang="en-US" sz="1000" dirty="0">
                <a:latin typeface="Arial Narrow" pitchFamily="34" charset="0"/>
              </a:rPr>
              <a:t>användarna </a:t>
            </a:r>
          </a:p>
          <a:p>
            <a:pPr algn="ctr" eaLnBrk="1" hangingPunct="1"/>
            <a:r>
              <a:rPr lang="sv-SE" altLang="en-US" sz="1000" dirty="0">
                <a:latin typeface="Arial Narrow" pitchFamily="34" charset="0"/>
              </a:rPr>
              <a:t>för synpunkter</a:t>
            </a:r>
          </a:p>
        </p:txBody>
      </p:sp>
      <p:sp>
        <p:nvSpPr>
          <p:cNvPr id="4117" name="Oval 20"/>
          <p:cNvSpPr>
            <a:spLocks noChangeArrowheads="1"/>
          </p:cNvSpPr>
          <p:nvPr/>
        </p:nvSpPr>
        <p:spPr bwMode="auto">
          <a:xfrm>
            <a:off x="6931026" y="2609149"/>
            <a:ext cx="142875" cy="142875"/>
          </a:xfrm>
          <a:prstGeom prst="ellipse">
            <a:avLst/>
          </a:prstGeom>
          <a:solidFill>
            <a:srgbClr val="C00000"/>
          </a:solidFill>
          <a:ln w="9525">
            <a:solidFill>
              <a:srgbClr val="996600"/>
            </a:solidFill>
            <a:round/>
            <a:headEnd/>
            <a:tailEnd/>
          </a:ln>
          <a:effec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118" name="Text Box 21"/>
          <p:cNvSpPr txBox="1">
            <a:spLocks noChangeArrowheads="1"/>
          </p:cNvSpPr>
          <p:nvPr/>
        </p:nvSpPr>
        <p:spPr bwMode="auto">
          <a:xfrm>
            <a:off x="7468569" y="2904138"/>
            <a:ext cx="83869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sv-SE" altLang="en-US" sz="1200" b="1" dirty="0" smtClean="0">
                <a:latin typeface="Arial Narrow" pitchFamily="34" charset="0"/>
              </a:rPr>
              <a:t>September</a:t>
            </a:r>
            <a:endParaRPr lang="sv-SE" altLang="en-US" sz="1200" b="1" dirty="0">
              <a:latin typeface="Arial Narrow" pitchFamily="34" charset="0"/>
            </a:endParaRPr>
          </a:p>
          <a:p>
            <a:pPr algn="ctr" eaLnBrk="1" hangingPunct="1"/>
            <a:r>
              <a:rPr lang="sv-SE" altLang="en-US" sz="1000" dirty="0">
                <a:latin typeface="Arial Narrow" pitchFamily="34" charset="0"/>
              </a:rPr>
              <a:t>Tryckning av </a:t>
            </a:r>
          </a:p>
          <a:p>
            <a:pPr algn="ctr" eaLnBrk="1" hangingPunct="1"/>
            <a:r>
              <a:rPr lang="sv-SE" altLang="en-US" sz="1000" dirty="0">
                <a:latin typeface="Arial Narrow" pitchFamily="34" charset="0"/>
              </a:rPr>
              <a:t>Årsrapport</a:t>
            </a:r>
          </a:p>
        </p:txBody>
      </p:sp>
      <p:sp>
        <p:nvSpPr>
          <p:cNvPr id="4119" name="Oval 22"/>
          <p:cNvSpPr>
            <a:spLocks noChangeArrowheads="1"/>
          </p:cNvSpPr>
          <p:nvPr/>
        </p:nvSpPr>
        <p:spPr bwMode="auto">
          <a:xfrm>
            <a:off x="7838656" y="2601913"/>
            <a:ext cx="142875" cy="142875"/>
          </a:xfrm>
          <a:prstGeom prst="ellipse">
            <a:avLst/>
          </a:prstGeom>
          <a:solidFill>
            <a:srgbClr val="C00000"/>
          </a:solidFill>
          <a:ln w="9525">
            <a:solidFill>
              <a:srgbClr val="996600"/>
            </a:solidFill>
            <a:round/>
            <a:headEnd/>
            <a:tailEnd/>
          </a:ln>
          <a:effec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120" name="Text Box 23"/>
          <p:cNvSpPr txBox="1">
            <a:spLocks noChangeArrowheads="1"/>
          </p:cNvSpPr>
          <p:nvPr/>
        </p:nvSpPr>
        <p:spPr bwMode="auto">
          <a:xfrm>
            <a:off x="8420475" y="2905617"/>
            <a:ext cx="66877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sv-SE" altLang="en-US" sz="1200" b="1" dirty="0">
                <a:latin typeface="Arial Narrow" pitchFamily="34" charset="0"/>
              </a:rPr>
              <a:t>Oktober</a:t>
            </a:r>
          </a:p>
        </p:txBody>
      </p:sp>
      <p:sp>
        <p:nvSpPr>
          <p:cNvPr id="4121" name="Oval 24"/>
          <p:cNvSpPr>
            <a:spLocks noChangeArrowheads="1"/>
          </p:cNvSpPr>
          <p:nvPr/>
        </p:nvSpPr>
        <p:spPr bwMode="auto">
          <a:xfrm>
            <a:off x="8726488" y="2604675"/>
            <a:ext cx="142875" cy="142875"/>
          </a:xfrm>
          <a:prstGeom prst="ellipse">
            <a:avLst/>
          </a:prstGeom>
          <a:solidFill>
            <a:srgbClr val="C00000"/>
          </a:solidFill>
          <a:ln w="9525">
            <a:solidFill>
              <a:srgbClr val="996600"/>
            </a:solidFill>
            <a:round/>
            <a:headEnd/>
            <a:tailEnd/>
          </a:ln>
          <a:effec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122" name="Text Box 25"/>
          <p:cNvSpPr txBox="1">
            <a:spLocks noChangeArrowheads="1"/>
          </p:cNvSpPr>
          <p:nvPr/>
        </p:nvSpPr>
        <p:spPr bwMode="auto">
          <a:xfrm>
            <a:off x="5601696" y="2905007"/>
            <a:ext cx="963726" cy="1046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sv-SE" altLang="en-US" sz="1200" b="1" dirty="0">
                <a:latin typeface="Arial Narrow" pitchFamily="34" charset="0"/>
              </a:rPr>
              <a:t>4-5 </a:t>
            </a:r>
            <a:r>
              <a:rPr lang="sv-SE" altLang="en-US" sz="1200" b="1" dirty="0" smtClean="0">
                <a:latin typeface="Arial Narrow" pitchFamily="34" charset="0"/>
              </a:rPr>
              <a:t>juni</a:t>
            </a:r>
            <a:endParaRPr lang="sv-SE" altLang="en-US" sz="1200" b="1" dirty="0">
              <a:latin typeface="Arial Narrow" pitchFamily="34" charset="0"/>
            </a:endParaRPr>
          </a:p>
          <a:p>
            <a:pPr algn="ctr" eaLnBrk="1" hangingPunct="1"/>
            <a:r>
              <a:rPr lang="sv-SE" altLang="en-US" sz="1000" dirty="0">
                <a:latin typeface="Arial Narrow" pitchFamily="34" charset="0"/>
              </a:rPr>
              <a:t>Beslut</a:t>
            </a:r>
          </a:p>
          <a:p>
            <a:pPr algn="ctr" eaLnBrk="1" hangingPunct="1"/>
            <a:r>
              <a:rPr lang="sv-SE" altLang="en-US" sz="1000" dirty="0">
                <a:latin typeface="Arial Narrow" pitchFamily="34" charset="0"/>
              </a:rPr>
              <a:t>Vid RS </a:t>
            </a:r>
          </a:p>
          <a:p>
            <a:pPr algn="ctr" eaLnBrk="1" hangingPunct="1"/>
            <a:r>
              <a:rPr lang="sv-SE" altLang="en-US" sz="1000" dirty="0">
                <a:latin typeface="Arial Narrow" pitchFamily="34" charset="0"/>
              </a:rPr>
              <a:t>Styrgruppsmöte</a:t>
            </a:r>
          </a:p>
          <a:p>
            <a:pPr algn="ctr" eaLnBrk="1" hangingPunct="1"/>
            <a:r>
              <a:rPr lang="sv-SE" altLang="en-US" sz="1000" dirty="0">
                <a:latin typeface="Arial Narrow" pitchFamily="34" charset="0"/>
              </a:rPr>
              <a:t>Aku/TIA</a:t>
            </a:r>
          </a:p>
          <a:p>
            <a:pPr algn="ctr" eaLnBrk="1" hangingPunct="1"/>
            <a:r>
              <a:rPr lang="sv-SE" altLang="en-US" sz="1000" dirty="0">
                <a:latin typeface="Arial Narrow" pitchFamily="34" charset="0"/>
              </a:rPr>
              <a:t>Webbpublicering</a:t>
            </a:r>
          </a:p>
        </p:txBody>
      </p:sp>
      <p:sp>
        <p:nvSpPr>
          <p:cNvPr id="4123" name="Oval 26"/>
          <p:cNvSpPr>
            <a:spLocks noChangeArrowheads="1"/>
          </p:cNvSpPr>
          <p:nvPr/>
        </p:nvSpPr>
        <p:spPr bwMode="auto">
          <a:xfrm>
            <a:off x="6027716" y="2601250"/>
            <a:ext cx="142875" cy="142875"/>
          </a:xfrm>
          <a:prstGeom prst="ellipse">
            <a:avLst/>
          </a:prstGeom>
          <a:solidFill>
            <a:srgbClr val="C00000"/>
          </a:solidFill>
          <a:ln w="9525">
            <a:solidFill>
              <a:srgbClr val="996600"/>
            </a:solidFill>
            <a:round/>
            <a:headEnd/>
            <a:tailEnd/>
          </a:ln>
          <a:effec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9" name="Oval 16"/>
          <p:cNvSpPr>
            <a:spLocks noChangeArrowheads="1"/>
          </p:cNvSpPr>
          <p:nvPr/>
        </p:nvSpPr>
        <p:spPr bwMode="auto">
          <a:xfrm>
            <a:off x="5119689" y="2768635"/>
            <a:ext cx="142875" cy="142875"/>
          </a:xfrm>
          <a:prstGeom prst="ellipse">
            <a:avLst/>
          </a:prstGeom>
          <a:solidFill>
            <a:srgbClr val="00B050"/>
          </a:solidFill>
          <a:ln w="9525">
            <a:solidFill>
              <a:srgbClr val="996600"/>
            </a:solidFill>
            <a:round/>
            <a:headEnd/>
            <a:tailEnd/>
          </a:ln>
          <a:effec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" name="Oval 16"/>
          <p:cNvSpPr>
            <a:spLocks noChangeArrowheads="1"/>
          </p:cNvSpPr>
          <p:nvPr/>
        </p:nvSpPr>
        <p:spPr bwMode="auto">
          <a:xfrm>
            <a:off x="6027716" y="2762133"/>
            <a:ext cx="142875" cy="142875"/>
          </a:xfrm>
          <a:prstGeom prst="ellipse">
            <a:avLst/>
          </a:prstGeom>
          <a:solidFill>
            <a:srgbClr val="00B050"/>
          </a:solidFill>
          <a:ln w="9525">
            <a:solidFill>
              <a:srgbClr val="996600"/>
            </a:solidFill>
            <a:round/>
            <a:headEnd/>
            <a:tailEnd/>
          </a:ln>
          <a:effec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" name="Oval 16"/>
          <p:cNvSpPr>
            <a:spLocks noChangeArrowheads="1"/>
          </p:cNvSpPr>
          <p:nvPr/>
        </p:nvSpPr>
        <p:spPr bwMode="auto">
          <a:xfrm>
            <a:off x="6931025" y="2768634"/>
            <a:ext cx="142875" cy="142875"/>
          </a:xfrm>
          <a:prstGeom prst="ellipse">
            <a:avLst/>
          </a:prstGeom>
          <a:solidFill>
            <a:srgbClr val="00B050"/>
          </a:solidFill>
          <a:ln w="9525">
            <a:solidFill>
              <a:srgbClr val="996600"/>
            </a:solidFill>
            <a:round/>
            <a:headEnd/>
            <a:tailEnd/>
          </a:ln>
          <a:effec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" name="Oval 16"/>
          <p:cNvSpPr>
            <a:spLocks noChangeArrowheads="1"/>
          </p:cNvSpPr>
          <p:nvPr/>
        </p:nvSpPr>
        <p:spPr bwMode="auto">
          <a:xfrm>
            <a:off x="7837514" y="2768635"/>
            <a:ext cx="142875" cy="142875"/>
          </a:xfrm>
          <a:prstGeom prst="ellipse">
            <a:avLst/>
          </a:prstGeom>
          <a:solidFill>
            <a:srgbClr val="00B050"/>
          </a:solidFill>
          <a:ln w="9525">
            <a:solidFill>
              <a:srgbClr val="996600"/>
            </a:solidFill>
            <a:round/>
            <a:headEnd/>
            <a:tailEnd/>
          </a:ln>
          <a:effec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" name="Oval 16"/>
          <p:cNvSpPr>
            <a:spLocks noChangeArrowheads="1"/>
          </p:cNvSpPr>
          <p:nvPr/>
        </p:nvSpPr>
        <p:spPr bwMode="auto">
          <a:xfrm>
            <a:off x="8726489" y="2762132"/>
            <a:ext cx="142875" cy="142875"/>
          </a:xfrm>
          <a:prstGeom prst="ellipse">
            <a:avLst/>
          </a:prstGeom>
          <a:solidFill>
            <a:srgbClr val="00B050"/>
          </a:solidFill>
          <a:ln w="9525">
            <a:solidFill>
              <a:srgbClr val="996600"/>
            </a:solidFill>
            <a:round/>
            <a:headEnd/>
            <a:tailEnd/>
          </a:ln>
          <a:effec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8" name="AutoShape 3"/>
          <p:cNvSpPr>
            <a:spLocks noChangeArrowheads="1"/>
          </p:cNvSpPr>
          <p:nvPr/>
        </p:nvSpPr>
        <p:spPr bwMode="auto">
          <a:xfrm>
            <a:off x="5259748" y="5175100"/>
            <a:ext cx="2013157" cy="358775"/>
          </a:xfrm>
          <a:prstGeom prst="homePlate">
            <a:avLst>
              <a:gd name="adj" fmla="val 73015"/>
            </a:avLst>
          </a:prstGeom>
          <a:solidFill>
            <a:srgbClr val="00B050"/>
          </a:solidFill>
          <a:ln w="9525">
            <a:solidFill>
              <a:srgbClr val="CC9900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sv-SE" altLang="en-US" sz="1200" dirty="0">
                <a:solidFill>
                  <a:schemeClr val="bg1"/>
                </a:solidFill>
                <a:latin typeface="Calibri" pitchFamily="34" charset="0"/>
              </a:rPr>
              <a:t>Förberedelser </a:t>
            </a:r>
          </a:p>
          <a:p>
            <a:pPr algn="ctr" eaLnBrk="1" hangingPunct="1"/>
            <a:r>
              <a:rPr lang="sv-SE" altLang="en-US" sz="1200" dirty="0">
                <a:solidFill>
                  <a:schemeClr val="bg1"/>
                </a:solidFill>
                <a:latin typeface="Calibri" pitchFamily="34" charset="0"/>
              </a:rPr>
              <a:t>3-mån uppföljning</a:t>
            </a:r>
          </a:p>
        </p:txBody>
      </p:sp>
      <p:sp>
        <p:nvSpPr>
          <p:cNvPr id="2" name="Rektangel 1"/>
          <p:cNvSpPr/>
          <p:nvPr/>
        </p:nvSpPr>
        <p:spPr>
          <a:xfrm>
            <a:off x="2672561" y="1412776"/>
            <a:ext cx="5008562" cy="86409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dirty="0"/>
              <a:t>	</a:t>
            </a:r>
            <a:r>
              <a:rPr lang="sv-SE" dirty="0">
                <a:solidFill>
                  <a:schemeClr val="tx1"/>
                </a:solidFill>
              </a:rPr>
              <a:t>Akut/TIA</a:t>
            </a:r>
          </a:p>
          <a:p>
            <a:r>
              <a:rPr lang="sv-SE" dirty="0">
                <a:solidFill>
                  <a:schemeClr val="tx1"/>
                </a:solidFill>
              </a:rPr>
              <a:t>	3-månaders uppföljning</a:t>
            </a:r>
          </a:p>
          <a:p>
            <a:r>
              <a:rPr lang="sv-SE" dirty="0">
                <a:solidFill>
                  <a:schemeClr val="tx1"/>
                </a:solidFill>
              </a:rPr>
              <a:t>	1-års uppföljning 2012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2" name="Oval 14"/>
          <p:cNvSpPr>
            <a:spLocks noChangeArrowheads="1"/>
          </p:cNvSpPr>
          <p:nvPr/>
        </p:nvSpPr>
        <p:spPr bwMode="auto">
          <a:xfrm>
            <a:off x="3236278" y="1773387"/>
            <a:ext cx="142875" cy="142875"/>
          </a:xfrm>
          <a:prstGeom prst="ellipse">
            <a:avLst/>
          </a:prstGeom>
          <a:solidFill>
            <a:srgbClr val="00B050"/>
          </a:solidFill>
          <a:ln w="9525">
            <a:solidFill>
              <a:srgbClr val="996600"/>
            </a:solidFill>
            <a:round/>
            <a:headEnd/>
            <a:tailEnd/>
          </a:ln>
          <a:effec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7" name="AutoShape 4"/>
          <p:cNvSpPr>
            <a:spLocks noChangeArrowheads="1"/>
          </p:cNvSpPr>
          <p:nvPr/>
        </p:nvSpPr>
        <p:spPr bwMode="auto">
          <a:xfrm>
            <a:off x="6027716" y="4608549"/>
            <a:ext cx="972688" cy="540000"/>
          </a:xfrm>
          <a:prstGeom prst="homePlate">
            <a:avLst>
              <a:gd name="adj" fmla="val 76107"/>
            </a:avLst>
          </a:prstGeom>
          <a:solidFill>
            <a:srgbClr val="C00000"/>
          </a:solidFill>
          <a:ln w="9525">
            <a:solidFill>
              <a:srgbClr val="CC9900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sv-SE" altLang="en-US" sz="1200" dirty="0">
                <a:solidFill>
                  <a:schemeClr val="bg1"/>
                </a:solidFill>
                <a:latin typeface="Calibri" pitchFamily="34" charset="0"/>
              </a:rPr>
              <a:t>Webb-</a:t>
            </a:r>
          </a:p>
          <a:p>
            <a:pPr algn="ctr" eaLnBrk="1" hangingPunct="1"/>
            <a:r>
              <a:rPr lang="sv-SE" altLang="en-US" sz="1200" dirty="0">
                <a:solidFill>
                  <a:schemeClr val="bg1"/>
                </a:solidFill>
                <a:latin typeface="Calibri" pitchFamily="34" charset="0"/>
              </a:rPr>
              <a:t>publicering</a:t>
            </a:r>
          </a:p>
        </p:txBody>
      </p:sp>
      <p:sp>
        <p:nvSpPr>
          <p:cNvPr id="3" name="Rektangel 2"/>
          <p:cNvSpPr/>
          <p:nvPr/>
        </p:nvSpPr>
        <p:spPr>
          <a:xfrm>
            <a:off x="2847331" y="790877"/>
            <a:ext cx="6999155" cy="50405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dirty="0"/>
              <a:t>Årsrapporten (Akut/TIA)  grundas på data för 2013 års vårdtillfällen</a:t>
            </a:r>
            <a:endParaRPr lang="en-US" dirty="0"/>
          </a:p>
        </p:txBody>
      </p:sp>
      <p:sp>
        <p:nvSpPr>
          <p:cNvPr id="4" name="Rektangel 3"/>
          <p:cNvSpPr/>
          <p:nvPr/>
        </p:nvSpPr>
        <p:spPr>
          <a:xfrm>
            <a:off x="1631504" y="2492897"/>
            <a:ext cx="649734" cy="37538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dirty="0"/>
              <a:t>2014</a:t>
            </a:r>
            <a:endParaRPr lang="en-US" dirty="0"/>
          </a:p>
        </p:txBody>
      </p:sp>
      <p:sp>
        <p:nvSpPr>
          <p:cNvPr id="48" name="AutoShape 4"/>
          <p:cNvSpPr>
            <a:spLocks noChangeArrowheads="1"/>
          </p:cNvSpPr>
          <p:nvPr/>
        </p:nvSpPr>
        <p:spPr bwMode="auto">
          <a:xfrm>
            <a:off x="5529041" y="5589241"/>
            <a:ext cx="2309614" cy="358775"/>
          </a:xfrm>
          <a:prstGeom prst="homePlate">
            <a:avLst>
              <a:gd name="adj" fmla="val 76107"/>
            </a:avLst>
          </a:prstGeom>
          <a:solidFill>
            <a:srgbClr val="00B050"/>
          </a:solidFill>
          <a:ln w="9525">
            <a:solidFill>
              <a:srgbClr val="CC9900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sv-SE" altLang="en-US" sz="1200" dirty="0">
                <a:solidFill>
                  <a:schemeClr val="bg1"/>
                </a:solidFill>
                <a:latin typeface="Calibri" pitchFamily="34" charset="0"/>
              </a:rPr>
              <a:t>Text och figur bearbetning</a:t>
            </a:r>
          </a:p>
        </p:txBody>
      </p:sp>
      <p:sp>
        <p:nvSpPr>
          <p:cNvPr id="5" name="Bildtext upp 4"/>
          <p:cNvSpPr/>
          <p:nvPr/>
        </p:nvSpPr>
        <p:spPr>
          <a:xfrm>
            <a:off x="7980389" y="3928428"/>
            <a:ext cx="1147911" cy="2675106"/>
          </a:xfrm>
          <a:prstGeom prst="upArrowCallout">
            <a:avLst/>
          </a:prstGeom>
          <a:gradFill>
            <a:gsLst>
              <a:gs pos="8000">
                <a:srgbClr val="FF3399"/>
              </a:gs>
              <a:gs pos="37000">
                <a:srgbClr val="FF6633"/>
              </a:gs>
              <a:gs pos="66000">
                <a:srgbClr val="FFFF00"/>
              </a:gs>
              <a:gs pos="86000">
                <a:srgbClr val="01A78F"/>
              </a:gs>
              <a:gs pos="100000">
                <a:srgbClr val="3366FF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altLang="en-US" sz="1600" dirty="0">
                <a:solidFill>
                  <a:schemeClr val="tx1"/>
                </a:solidFill>
                <a:latin typeface="Calibri" pitchFamily="34" charset="0"/>
              </a:rPr>
              <a:t>Publicering </a:t>
            </a:r>
          </a:p>
          <a:p>
            <a:pPr algn="ctr"/>
            <a:r>
              <a:rPr lang="sv-SE" altLang="en-US" sz="1600" dirty="0">
                <a:solidFill>
                  <a:schemeClr val="tx1"/>
                </a:solidFill>
                <a:latin typeface="Calibri" pitchFamily="34" charset="0"/>
              </a:rPr>
              <a:t>ÅR</a:t>
            </a:r>
          </a:p>
          <a:p>
            <a:pPr algn="ctr"/>
            <a:r>
              <a:rPr lang="sv-SE" altLang="en-US" sz="1600" dirty="0">
                <a:solidFill>
                  <a:schemeClr val="tx1"/>
                </a:solidFill>
                <a:latin typeface="Calibri" pitchFamily="34" charset="0"/>
              </a:rPr>
              <a:t>Akut/TIA</a:t>
            </a:r>
          </a:p>
          <a:p>
            <a:pPr algn="ctr"/>
            <a:endParaRPr lang="sv-SE" altLang="en-US" sz="1600" dirty="0">
              <a:solidFill>
                <a:schemeClr val="tx1"/>
              </a:solidFill>
              <a:latin typeface="Calibri" pitchFamily="34" charset="0"/>
            </a:endParaRPr>
          </a:p>
          <a:p>
            <a:pPr algn="ctr"/>
            <a:r>
              <a:rPr lang="sv-SE" altLang="en-US" sz="1600" dirty="0">
                <a:solidFill>
                  <a:schemeClr val="tx1"/>
                </a:solidFill>
                <a:latin typeface="Calibri" pitchFamily="34" charset="0"/>
              </a:rPr>
              <a:t>Åretsstrokeenhet</a:t>
            </a:r>
          </a:p>
          <a:p>
            <a:pPr algn="ctr"/>
            <a:endParaRPr lang="en-US" dirty="0"/>
          </a:p>
        </p:txBody>
      </p:sp>
      <p:sp>
        <p:nvSpPr>
          <p:cNvPr id="50" name="Oval 16"/>
          <p:cNvSpPr>
            <a:spLocks noChangeArrowheads="1"/>
          </p:cNvSpPr>
          <p:nvPr/>
        </p:nvSpPr>
        <p:spPr bwMode="auto">
          <a:xfrm>
            <a:off x="3230332" y="2060849"/>
            <a:ext cx="142875" cy="142875"/>
          </a:xfrm>
          <a:prstGeom prst="ellipse">
            <a:avLst/>
          </a:prstGeom>
          <a:solidFill>
            <a:srgbClr val="0000FF"/>
          </a:solidFill>
          <a:ln w="9525">
            <a:solidFill>
              <a:srgbClr val="996600"/>
            </a:solidFill>
            <a:round/>
            <a:headEnd/>
            <a:tailEnd/>
          </a:ln>
          <a:effec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" name="Oval 16"/>
          <p:cNvSpPr>
            <a:spLocks noChangeArrowheads="1"/>
          </p:cNvSpPr>
          <p:nvPr/>
        </p:nvSpPr>
        <p:spPr bwMode="auto">
          <a:xfrm>
            <a:off x="3236278" y="1484785"/>
            <a:ext cx="142875" cy="142875"/>
          </a:xfrm>
          <a:prstGeom prst="ellipse">
            <a:avLst/>
          </a:prstGeom>
          <a:solidFill>
            <a:srgbClr val="C00000"/>
          </a:solidFill>
          <a:ln w="9525">
            <a:solidFill>
              <a:srgbClr val="996600"/>
            </a:solidFill>
            <a:round/>
            <a:headEnd/>
            <a:tailEnd/>
          </a:ln>
          <a:effec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2" name="AutoShape 3"/>
          <p:cNvSpPr>
            <a:spLocks noChangeArrowheads="1"/>
          </p:cNvSpPr>
          <p:nvPr/>
        </p:nvSpPr>
        <p:spPr bwMode="auto">
          <a:xfrm>
            <a:off x="2858586" y="5691796"/>
            <a:ext cx="1596609" cy="358775"/>
          </a:xfrm>
          <a:prstGeom prst="homePlate">
            <a:avLst>
              <a:gd name="adj" fmla="val 73015"/>
            </a:avLst>
          </a:prstGeom>
          <a:solidFill>
            <a:srgbClr val="0000FF"/>
          </a:solidFill>
          <a:ln w="9525">
            <a:solidFill>
              <a:srgbClr val="CC9900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sv-SE" altLang="en-US" sz="1200" dirty="0">
                <a:solidFill>
                  <a:schemeClr val="bg2"/>
                </a:solidFill>
                <a:latin typeface="Calibri" pitchFamily="34" charset="0"/>
              </a:rPr>
              <a:t>Förberedelser </a:t>
            </a:r>
          </a:p>
          <a:p>
            <a:pPr algn="ctr" eaLnBrk="1" hangingPunct="1"/>
            <a:r>
              <a:rPr lang="sv-SE" altLang="en-US" sz="1200" dirty="0">
                <a:solidFill>
                  <a:schemeClr val="bg2"/>
                </a:solidFill>
                <a:latin typeface="Calibri" pitchFamily="34" charset="0"/>
              </a:rPr>
              <a:t>1-års uppföljning</a:t>
            </a:r>
          </a:p>
        </p:txBody>
      </p:sp>
      <p:sp>
        <p:nvSpPr>
          <p:cNvPr id="53" name="Oval 14"/>
          <p:cNvSpPr>
            <a:spLocks noChangeArrowheads="1"/>
          </p:cNvSpPr>
          <p:nvPr/>
        </p:nvSpPr>
        <p:spPr bwMode="auto">
          <a:xfrm>
            <a:off x="2988185" y="2719389"/>
            <a:ext cx="142875" cy="142875"/>
          </a:xfrm>
          <a:prstGeom prst="ellipse">
            <a:avLst/>
          </a:prstGeom>
          <a:solidFill>
            <a:srgbClr val="0000FF"/>
          </a:solidFill>
          <a:ln w="9525">
            <a:solidFill>
              <a:srgbClr val="996600"/>
            </a:solidFill>
            <a:round/>
            <a:headEnd/>
            <a:tailEnd/>
          </a:ln>
          <a:effec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4" name="Text Box 13"/>
          <p:cNvSpPr txBox="1">
            <a:spLocks noChangeArrowheads="1"/>
          </p:cNvSpPr>
          <p:nvPr/>
        </p:nvSpPr>
        <p:spPr bwMode="auto">
          <a:xfrm>
            <a:off x="2640394" y="2914694"/>
            <a:ext cx="69121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sv-SE" altLang="en-US" sz="1200" b="1" dirty="0" smtClean="0">
                <a:latin typeface="Arial Narrow" pitchFamily="34" charset="0"/>
              </a:rPr>
              <a:t>Februari</a:t>
            </a:r>
            <a:endParaRPr lang="sv-SE" altLang="en-US" sz="1200" b="1" dirty="0">
              <a:latin typeface="Arial Narrow" pitchFamily="34" charset="0"/>
            </a:endParaRPr>
          </a:p>
          <a:p>
            <a:pPr algn="ctr" eaLnBrk="1" hangingPunct="1"/>
            <a:r>
              <a:rPr lang="sv-SE" altLang="en-US" sz="1000" dirty="0">
                <a:latin typeface="Arial Narrow" pitchFamily="34" charset="0"/>
              </a:rPr>
              <a:t>Data </a:t>
            </a:r>
          </a:p>
          <a:p>
            <a:pPr algn="ctr" eaLnBrk="1" hangingPunct="1"/>
            <a:r>
              <a:rPr lang="sv-SE" altLang="en-US" sz="1000" dirty="0">
                <a:latin typeface="Arial Narrow" pitchFamily="34" charset="0"/>
              </a:rPr>
              <a:t>1-år</a:t>
            </a:r>
          </a:p>
        </p:txBody>
      </p:sp>
      <p:sp>
        <p:nvSpPr>
          <p:cNvPr id="55" name="AutoShape 4"/>
          <p:cNvSpPr>
            <a:spLocks noChangeArrowheads="1"/>
          </p:cNvSpPr>
          <p:nvPr/>
        </p:nvSpPr>
        <p:spPr bwMode="auto">
          <a:xfrm>
            <a:off x="3181522" y="6083564"/>
            <a:ext cx="2590417" cy="360000"/>
          </a:xfrm>
          <a:prstGeom prst="homePlate">
            <a:avLst>
              <a:gd name="adj" fmla="val 76107"/>
            </a:avLst>
          </a:prstGeom>
          <a:solidFill>
            <a:srgbClr val="0000FF"/>
          </a:solidFill>
          <a:ln w="9525">
            <a:solidFill>
              <a:srgbClr val="CC9900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sv-SE" altLang="en-US" sz="1200" dirty="0">
                <a:solidFill>
                  <a:schemeClr val="bg2"/>
                </a:solidFill>
                <a:latin typeface="Calibri" pitchFamily="34" charset="0"/>
              </a:rPr>
              <a:t>Figur och text bearbetning</a:t>
            </a:r>
          </a:p>
        </p:txBody>
      </p:sp>
      <p:sp>
        <p:nvSpPr>
          <p:cNvPr id="56" name="AutoShape 4"/>
          <p:cNvSpPr>
            <a:spLocks noChangeArrowheads="1"/>
          </p:cNvSpPr>
          <p:nvPr/>
        </p:nvSpPr>
        <p:spPr bwMode="auto">
          <a:xfrm>
            <a:off x="5781445" y="6030329"/>
            <a:ext cx="908300" cy="540000"/>
          </a:xfrm>
          <a:prstGeom prst="homePlate">
            <a:avLst>
              <a:gd name="adj" fmla="val 76107"/>
            </a:avLst>
          </a:prstGeom>
          <a:solidFill>
            <a:srgbClr val="0000FF"/>
          </a:solidFill>
          <a:ln w="9525">
            <a:solidFill>
              <a:srgbClr val="CC9900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sv-SE" altLang="en-US" sz="1200" dirty="0">
                <a:solidFill>
                  <a:schemeClr val="bg2"/>
                </a:solidFill>
                <a:latin typeface="Calibri" pitchFamily="34" charset="0"/>
              </a:rPr>
              <a:t>Webb-</a:t>
            </a:r>
          </a:p>
          <a:p>
            <a:pPr algn="ctr" eaLnBrk="1" hangingPunct="1"/>
            <a:r>
              <a:rPr lang="sv-SE" altLang="en-US" sz="1200" dirty="0">
                <a:solidFill>
                  <a:schemeClr val="bg2"/>
                </a:solidFill>
                <a:latin typeface="Calibri" pitchFamily="34" charset="0"/>
              </a:rPr>
              <a:t>publicering</a:t>
            </a:r>
          </a:p>
        </p:txBody>
      </p:sp>
      <p:sp>
        <p:nvSpPr>
          <p:cNvPr id="57" name="AutoShape 4"/>
          <p:cNvSpPr>
            <a:spLocks noChangeArrowheads="1"/>
          </p:cNvSpPr>
          <p:nvPr/>
        </p:nvSpPr>
        <p:spPr bwMode="auto">
          <a:xfrm>
            <a:off x="5214194" y="4591213"/>
            <a:ext cx="809821" cy="540000"/>
          </a:xfrm>
          <a:prstGeom prst="homePlate">
            <a:avLst>
              <a:gd name="adj" fmla="val 76107"/>
            </a:avLst>
          </a:prstGeom>
          <a:solidFill>
            <a:srgbClr val="C00000"/>
          </a:solidFill>
          <a:ln w="9525">
            <a:solidFill>
              <a:srgbClr val="CC9900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sv-SE" altLang="en-US" sz="1200" dirty="0">
                <a:solidFill>
                  <a:schemeClr val="bg2"/>
                </a:solidFill>
                <a:latin typeface="Calibri" pitchFamily="34" charset="0"/>
              </a:rPr>
              <a:t>Till </a:t>
            </a:r>
            <a:endParaRPr lang="sv-SE" altLang="en-US" sz="1200" dirty="0" smtClean="0">
              <a:solidFill>
                <a:schemeClr val="bg2"/>
              </a:solidFill>
              <a:latin typeface="Calibri" pitchFamily="34" charset="0"/>
            </a:endParaRPr>
          </a:p>
          <a:p>
            <a:pPr algn="ctr" eaLnBrk="1" hangingPunct="1"/>
            <a:r>
              <a:rPr lang="sv-SE" altLang="en-US" sz="1200" dirty="0" smtClean="0">
                <a:solidFill>
                  <a:schemeClr val="bg1"/>
                </a:solidFill>
                <a:latin typeface="Calibri" pitchFamily="34" charset="0"/>
              </a:rPr>
              <a:t>sjukhusen</a:t>
            </a:r>
            <a:endParaRPr lang="sv-SE" altLang="en-US" sz="1200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58" name="Oval 14"/>
          <p:cNvSpPr>
            <a:spLocks noChangeArrowheads="1"/>
          </p:cNvSpPr>
          <p:nvPr/>
        </p:nvSpPr>
        <p:spPr bwMode="auto">
          <a:xfrm>
            <a:off x="4197741" y="2765241"/>
            <a:ext cx="142875" cy="142875"/>
          </a:xfrm>
          <a:prstGeom prst="ellipse">
            <a:avLst/>
          </a:prstGeom>
          <a:solidFill>
            <a:srgbClr val="0000FF"/>
          </a:solidFill>
          <a:ln w="9525">
            <a:solidFill>
              <a:srgbClr val="996600"/>
            </a:solidFill>
            <a:round/>
            <a:headEnd/>
            <a:tailEnd/>
          </a:ln>
          <a:effec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9" name="Oval 14"/>
          <p:cNvSpPr>
            <a:spLocks noChangeArrowheads="1"/>
          </p:cNvSpPr>
          <p:nvPr/>
        </p:nvSpPr>
        <p:spPr bwMode="auto">
          <a:xfrm>
            <a:off x="4976814" y="2717847"/>
            <a:ext cx="142875" cy="142875"/>
          </a:xfrm>
          <a:prstGeom prst="ellipse">
            <a:avLst/>
          </a:prstGeom>
          <a:solidFill>
            <a:srgbClr val="0000FF"/>
          </a:solidFill>
          <a:ln w="9525">
            <a:solidFill>
              <a:srgbClr val="996600"/>
            </a:solidFill>
            <a:round/>
            <a:headEnd/>
            <a:tailEnd/>
          </a:ln>
          <a:effec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0" name="Oval 14"/>
          <p:cNvSpPr>
            <a:spLocks noChangeArrowheads="1"/>
          </p:cNvSpPr>
          <p:nvPr/>
        </p:nvSpPr>
        <p:spPr bwMode="auto">
          <a:xfrm>
            <a:off x="5920658" y="2684533"/>
            <a:ext cx="142875" cy="142875"/>
          </a:xfrm>
          <a:prstGeom prst="ellipse">
            <a:avLst/>
          </a:prstGeom>
          <a:solidFill>
            <a:srgbClr val="0000FF"/>
          </a:solidFill>
          <a:ln w="9525">
            <a:solidFill>
              <a:srgbClr val="996600"/>
            </a:solidFill>
            <a:round/>
            <a:headEnd/>
            <a:tailEnd/>
          </a:ln>
          <a:effec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1" name="Oval 14"/>
          <p:cNvSpPr>
            <a:spLocks noChangeArrowheads="1"/>
          </p:cNvSpPr>
          <p:nvPr/>
        </p:nvSpPr>
        <p:spPr bwMode="auto">
          <a:xfrm>
            <a:off x="3423862" y="2765240"/>
            <a:ext cx="142875" cy="142875"/>
          </a:xfrm>
          <a:prstGeom prst="ellipse">
            <a:avLst/>
          </a:prstGeom>
          <a:solidFill>
            <a:srgbClr val="0000FF"/>
          </a:solidFill>
          <a:ln w="9525">
            <a:solidFill>
              <a:srgbClr val="996600"/>
            </a:solidFill>
            <a:round/>
            <a:headEnd/>
            <a:tailEnd/>
          </a:ln>
          <a:effec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" name="U-svängd  6"/>
          <p:cNvSpPr/>
          <p:nvPr/>
        </p:nvSpPr>
        <p:spPr>
          <a:xfrm rot="5400000">
            <a:off x="9821521" y="2860107"/>
            <a:ext cx="901886" cy="576063"/>
          </a:xfrm>
          <a:prstGeom prst="uturnArrow">
            <a:avLst>
              <a:gd name="adj1" fmla="val 15984"/>
              <a:gd name="adj2" fmla="val 25000"/>
              <a:gd name="adj3" fmla="val 25000"/>
              <a:gd name="adj4" fmla="val 43750"/>
              <a:gd name="adj5" fmla="val 7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Rektangel med rundade hörn 7"/>
          <p:cNvSpPr/>
          <p:nvPr/>
        </p:nvSpPr>
        <p:spPr>
          <a:xfrm>
            <a:off x="9087821" y="2996952"/>
            <a:ext cx="1027300" cy="1944216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sv-SE" dirty="0"/>
              <a:t>Börja om från början</a:t>
            </a:r>
          </a:p>
          <a:p>
            <a:r>
              <a:rPr lang="sv-SE" dirty="0"/>
              <a:t> </a:t>
            </a:r>
            <a:endParaRPr lang="en-US" dirty="0"/>
          </a:p>
        </p:txBody>
      </p:sp>
      <p:pic>
        <p:nvPicPr>
          <p:cNvPr id="1027" name="Picture 3" descr="C:\Users\Sari\AppData\Local\Microsoft\Windows\Temporary Internet Files\Content.IE5\AZYDI9YK\MC900438253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39158" y="3968319"/>
            <a:ext cx="865182" cy="9034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2" name="AutoShape 4"/>
          <p:cNvSpPr>
            <a:spLocks noChangeArrowheads="1"/>
          </p:cNvSpPr>
          <p:nvPr/>
        </p:nvSpPr>
        <p:spPr bwMode="auto">
          <a:xfrm>
            <a:off x="6931024" y="6025914"/>
            <a:ext cx="1011028" cy="540000"/>
          </a:xfrm>
          <a:prstGeom prst="homePlate">
            <a:avLst>
              <a:gd name="adj" fmla="val 76107"/>
            </a:avLst>
          </a:prstGeom>
          <a:solidFill>
            <a:srgbClr val="0000FF"/>
          </a:solidFill>
          <a:ln w="9525">
            <a:solidFill>
              <a:srgbClr val="CC9900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sv-SE" altLang="en-US" sz="1200" dirty="0">
                <a:solidFill>
                  <a:schemeClr val="bg2"/>
                </a:solidFill>
                <a:latin typeface="Calibri" pitchFamily="34" charset="0"/>
              </a:rPr>
              <a:t>Tryckning</a:t>
            </a:r>
          </a:p>
          <a:p>
            <a:pPr algn="ctr" eaLnBrk="1" hangingPunct="1"/>
            <a:r>
              <a:rPr lang="sv-SE" altLang="en-US" sz="1200" dirty="0">
                <a:solidFill>
                  <a:schemeClr val="bg2"/>
                </a:solidFill>
                <a:latin typeface="Calibri" pitchFamily="34" charset="0"/>
              </a:rPr>
              <a:t>publicering</a:t>
            </a:r>
          </a:p>
        </p:txBody>
      </p:sp>
      <p:pic>
        <p:nvPicPr>
          <p:cNvPr id="63" name="Bildobjekt 6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635" y="218847"/>
            <a:ext cx="2296807" cy="1076085"/>
          </a:xfrm>
          <a:prstGeom prst="rect">
            <a:avLst/>
          </a:prstGeom>
        </p:spPr>
      </p:pic>
      <p:sp>
        <p:nvSpPr>
          <p:cNvPr id="65" name="Oval 16"/>
          <p:cNvSpPr>
            <a:spLocks noChangeArrowheads="1"/>
          </p:cNvSpPr>
          <p:nvPr/>
        </p:nvSpPr>
        <p:spPr bwMode="auto">
          <a:xfrm>
            <a:off x="6931025" y="1793500"/>
            <a:ext cx="142875" cy="142875"/>
          </a:xfrm>
          <a:prstGeom prst="ellipse">
            <a:avLst/>
          </a:prstGeom>
          <a:solidFill>
            <a:schemeClr val="accent2"/>
          </a:solidFill>
          <a:ln w="9525">
            <a:solidFill>
              <a:srgbClr val="996600"/>
            </a:solidFill>
            <a:round/>
            <a:headEnd/>
            <a:tailEnd/>
          </a:ln>
          <a:effec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66" name="Oval 16"/>
          <p:cNvSpPr>
            <a:spLocks noChangeArrowheads="1"/>
          </p:cNvSpPr>
          <p:nvPr/>
        </p:nvSpPr>
        <p:spPr bwMode="auto">
          <a:xfrm>
            <a:off x="6931024" y="2059543"/>
            <a:ext cx="142875" cy="142875"/>
          </a:xfrm>
          <a:prstGeom prst="ellipse">
            <a:avLst/>
          </a:prstGeom>
          <a:gradFill>
            <a:gsLst>
              <a:gs pos="56000">
                <a:srgbClr val="BB6976"/>
              </a:gs>
              <a:gs pos="3000">
                <a:srgbClr val="C00000">
                  <a:alpha val="92000"/>
                </a:srgbClr>
              </a:gs>
              <a:gs pos="100000">
                <a:schemeClr val="accent1">
                  <a:lumMod val="45000"/>
                  <a:lumOff val="55000"/>
                </a:schemeClr>
              </a:gs>
              <a:gs pos="100000">
                <a:srgbClr val="C00000"/>
              </a:gs>
              <a:gs pos="100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0" scaled="0"/>
          </a:gradFill>
          <a:ln w="9525" cap="rnd">
            <a:solidFill>
              <a:srgbClr val="C00000"/>
            </a:solidFill>
            <a:round/>
            <a:headEnd/>
            <a:tailEnd/>
          </a:ln>
          <a:effec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89882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715" grpId="0" animBg="1"/>
      <p:bldP spid="115716" grpId="0" animBg="1"/>
      <p:bldP spid="115718" grpId="0" animBg="1"/>
      <p:bldP spid="38" grpId="0" animBg="1"/>
      <p:bldP spid="47" grpId="0" animBg="1"/>
      <p:bldP spid="48" grpId="0" animBg="1"/>
      <p:bldP spid="5" grpId="0" animBg="1"/>
      <p:bldP spid="52" grpId="0" animBg="1"/>
      <p:bldP spid="55" grpId="0" animBg="1"/>
      <p:bldP spid="56" grpId="0" animBg="1"/>
      <p:bldP spid="57" grpId="0" animBg="1"/>
      <p:bldP spid="7" grpId="0" animBg="1"/>
      <p:bldP spid="8" grpId="0" animBg="1"/>
      <p:bldP spid="62" grpId="0" animBg="1"/>
    </p:bld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427</TotalTime>
  <Words>209</Words>
  <Application>Microsoft Office PowerPoint</Application>
  <PresentationFormat>Bredbild</PresentationFormat>
  <Paragraphs>124</Paragraphs>
  <Slides>2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2</vt:i4>
      </vt:variant>
    </vt:vector>
  </HeadingPairs>
  <TitlesOfParts>
    <vt:vector size="7" baseType="lpstr">
      <vt:lpstr>Arial</vt:lpstr>
      <vt:lpstr>Arial Narrow</vt:lpstr>
      <vt:lpstr>Calibri</vt:lpstr>
      <vt:lpstr>Calibri Light</vt:lpstr>
      <vt:lpstr>Office-tema</vt:lpstr>
      <vt:lpstr>Tidsplan RS formulärsändringar 2015</vt:lpstr>
      <vt:lpstr>Tidsplan RS Årsrapport 2013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Tidsplan RS formulärsändringar 2015</dc:title>
  <dc:creator>sari</dc:creator>
  <cp:lastModifiedBy>Maria S</cp:lastModifiedBy>
  <cp:revision>11</cp:revision>
  <dcterms:created xsi:type="dcterms:W3CDTF">2014-03-31T07:15:38Z</dcterms:created>
  <dcterms:modified xsi:type="dcterms:W3CDTF">2014-05-27T14:28:37Z</dcterms:modified>
</cp:coreProperties>
</file>