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65" r:id="rId3"/>
    <p:sldId id="283" r:id="rId4"/>
    <p:sldId id="264" r:id="rId5"/>
    <p:sldId id="266" r:id="rId6"/>
    <p:sldId id="281" r:id="rId7"/>
    <p:sldId id="267" r:id="rId8"/>
    <p:sldId id="272" r:id="rId9"/>
    <p:sldId id="282" r:id="rId10"/>
    <p:sldId id="334" r:id="rId11"/>
    <p:sldId id="268" r:id="rId12"/>
    <p:sldId id="270" r:id="rId13"/>
    <p:sldId id="286" r:id="rId14"/>
    <p:sldId id="333" r:id="rId15"/>
    <p:sldId id="284" r:id="rId16"/>
    <p:sldId id="273" r:id="rId17"/>
    <p:sldId id="269" r:id="rId18"/>
    <p:sldId id="277" r:id="rId19"/>
    <p:sldId id="278" r:id="rId20"/>
    <p:sldId id="280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316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9" r:id="rId42"/>
    <p:sldId id="330" r:id="rId43"/>
    <p:sldId id="327" r:id="rId44"/>
    <p:sldId id="331" r:id="rId45"/>
    <p:sldId id="332" r:id="rId46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ele Hjel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8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DFB51A4-404F-467F-A79D-46E86FF571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4BDCD4-587B-4814-AA7D-420A12EFEA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FEAFF4-9CB1-445A-940D-B9F0E4699207}" type="datetimeFigureOut">
              <a:rPr lang="sv-SE"/>
              <a:pPr>
                <a:defRPr/>
              </a:pPr>
              <a:t>2020-09-02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DB2D8BEA-CC7C-43DD-BAD2-A8992EAC9C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00C4D884-A671-454E-8EDE-0EF32B71A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15616F-70DB-43F0-8E1E-D890524B59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5E85AA-A008-457A-9211-60632ECFD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B151B4-CDAA-4CC6-9F4C-6C728FEC3C6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>
            <a:extLst>
              <a:ext uri="{FF2B5EF4-FFF2-40B4-BE49-F238E27FC236}">
                <a16:creationId xmlns:a16="http://schemas.microsoft.com/office/drawing/2014/main" id="{D7BBCDE5-D2A2-4922-B6C4-62E4371EC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tshållare för anteckningar 2">
            <a:extLst>
              <a:ext uri="{FF2B5EF4-FFF2-40B4-BE49-F238E27FC236}">
                <a16:creationId xmlns:a16="http://schemas.microsoft.com/office/drawing/2014/main" id="{F115D1A3-0F46-4EBF-AC3E-5CDE5AD12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20000"/>
              </a:spcBef>
            </a:pPr>
            <a:endParaRPr lang="sv-SE" altLang="sv-SE"/>
          </a:p>
        </p:txBody>
      </p:sp>
      <p:sp>
        <p:nvSpPr>
          <p:cNvPr id="6148" name="Platshållare för bildnummer 3">
            <a:extLst>
              <a:ext uri="{FF2B5EF4-FFF2-40B4-BE49-F238E27FC236}">
                <a16:creationId xmlns:a16="http://schemas.microsoft.com/office/drawing/2014/main" id="{45EB2484-0703-4DBB-8CE0-B5C4BE259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5F5A6-3D88-40F3-9AF4-9284C06F79CD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>
            <a:extLst>
              <a:ext uri="{FF2B5EF4-FFF2-40B4-BE49-F238E27FC236}">
                <a16:creationId xmlns:a16="http://schemas.microsoft.com/office/drawing/2014/main" id="{AC7C9F33-23B6-4327-8335-BBD86056A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tshållare för anteckningar 2">
            <a:extLst>
              <a:ext uri="{FF2B5EF4-FFF2-40B4-BE49-F238E27FC236}">
                <a16:creationId xmlns:a16="http://schemas.microsoft.com/office/drawing/2014/main" id="{6CCD2CFF-9558-4039-8414-DE4F64A1A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12292" name="Platshållare för bildnummer 3">
            <a:extLst>
              <a:ext uri="{FF2B5EF4-FFF2-40B4-BE49-F238E27FC236}">
                <a16:creationId xmlns:a16="http://schemas.microsoft.com/office/drawing/2014/main" id="{A89A35CF-E861-4258-954B-2D7D4731A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8C1BC1-F58B-4E36-8F02-89C1E7542CA6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>
            <a:extLst>
              <a:ext uri="{FF2B5EF4-FFF2-40B4-BE49-F238E27FC236}">
                <a16:creationId xmlns:a16="http://schemas.microsoft.com/office/drawing/2014/main" id="{1AA0A419-A48A-4524-B04C-336D9617A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tshållare för anteckningar 2">
            <a:extLst>
              <a:ext uri="{FF2B5EF4-FFF2-40B4-BE49-F238E27FC236}">
                <a16:creationId xmlns:a16="http://schemas.microsoft.com/office/drawing/2014/main" id="{0C18D732-B15B-4ABE-8BC0-877DB953F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14340" name="Platshållare för bildnummer 3">
            <a:extLst>
              <a:ext uri="{FF2B5EF4-FFF2-40B4-BE49-F238E27FC236}">
                <a16:creationId xmlns:a16="http://schemas.microsoft.com/office/drawing/2014/main" id="{6804E02A-F1C9-42E8-851B-9377D649B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A6822D-A4CA-4700-8D63-CE6A0F7F876B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>
            <a:extLst>
              <a:ext uri="{FF2B5EF4-FFF2-40B4-BE49-F238E27FC236}">
                <a16:creationId xmlns:a16="http://schemas.microsoft.com/office/drawing/2014/main" id="{C603E778-75EC-4884-8655-A0F2EF93B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>
            <a:extLst>
              <a:ext uri="{FF2B5EF4-FFF2-40B4-BE49-F238E27FC236}">
                <a16:creationId xmlns:a16="http://schemas.microsoft.com/office/drawing/2014/main" id="{FFA39B62-31A7-4A8D-83A4-BB1ADBC11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18436" name="Platshållare för bildnummer 3">
            <a:extLst>
              <a:ext uri="{FF2B5EF4-FFF2-40B4-BE49-F238E27FC236}">
                <a16:creationId xmlns:a16="http://schemas.microsoft.com/office/drawing/2014/main" id="{A318DA5E-C8B7-4588-BE71-82F7F75FAD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DC97C0-AC74-4F84-AFEF-9F05C7697839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>
            <a:extLst>
              <a:ext uri="{FF2B5EF4-FFF2-40B4-BE49-F238E27FC236}">
                <a16:creationId xmlns:a16="http://schemas.microsoft.com/office/drawing/2014/main" id="{A2D74ECD-9271-4313-A0E2-011D22EB6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>
            <a:extLst>
              <a:ext uri="{FF2B5EF4-FFF2-40B4-BE49-F238E27FC236}">
                <a16:creationId xmlns:a16="http://schemas.microsoft.com/office/drawing/2014/main" id="{AC611612-FD43-4F56-858B-35FE90A19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Lägg till användare</a:t>
            </a:r>
          </a:p>
          <a:p>
            <a:r>
              <a:rPr lang="sv-SE" altLang="sv-SE"/>
              <a:t>Ta bort användare</a:t>
            </a:r>
          </a:p>
          <a:p>
            <a:r>
              <a:rPr lang="sv-SE" altLang="sv-SE"/>
              <a:t>Ändra rättighet</a:t>
            </a:r>
          </a:p>
          <a:p>
            <a:r>
              <a:rPr lang="sv-SE" altLang="sv-SE"/>
              <a:t>HSA</a:t>
            </a:r>
          </a:p>
          <a:p>
            <a:endParaRPr lang="sv-SE" altLang="sv-SE"/>
          </a:p>
        </p:txBody>
      </p:sp>
      <p:sp>
        <p:nvSpPr>
          <p:cNvPr id="28676" name="Platshållare för bildnummer 3">
            <a:extLst>
              <a:ext uri="{FF2B5EF4-FFF2-40B4-BE49-F238E27FC236}">
                <a16:creationId xmlns:a16="http://schemas.microsoft.com/office/drawing/2014/main" id="{3D6BF496-D85C-476B-A77F-FD39416D44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0657C5-0263-4392-8753-6437D2BB4C6D}" type="slidenum">
              <a:rPr lang="sv-SE" altLang="sv-SE" smtClean="0"/>
              <a:pPr/>
              <a:t>19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020435B4-4F3F-4B95-B86F-FE8C88E308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132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56509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6649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33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4882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50A06C-DDBC-4224-B730-B892B6C9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E9F7-A97C-46BC-BA0A-852D2E5F57FF}" type="datetimeFigureOut">
              <a:rPr lang="sv-SE"/>
              <a:pPr>
                <a:defRPr/>
              </a:pPr>
              <a:t>2020-09-02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D28C38-E834-4D60-BD7A-A68A5E18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CD6BED-1D29-4D8D-BF8A-30A0552F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56DF-36D5-4541-8699-FED2BB6373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9A4F4B17-490F-4182-AFEA-3E74813481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3A2A11-779E-4F3E-857C-FCAB41082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28" name="Bildobjekt 15">
            <a:extLst>
              <a:ext uri="{FF2B5EF4-FFF2-40B4-BE49-F238E27FC236}">
                <a16:creationId xmlns:a16="http://schemas.microsoft.com/office/drawing/2014/main" id="{6FCDF5CF-D868-41DD-84D6-061A68A15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8767C8F-DBA8-418D-BC8B-F83997202B3C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8" r:id="rId2"/>
    <p:sldLayoutId id="2147483779" r:id="rId3"/>
    <p:sldLayoutId id="2147483780" r:id="rId4"/>
    <p:sldLayoutId id="2147483781" r:id="rId5"/>
    <p:sldLayoutId id="214748378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>
            <a:extLst>
              <a:ext uri="{FF2B5EF4-FFF2-40B4-BE49-F238E27FC236}">
                <a16:creationId xmlns:a16="http://schemas.microsoft.com/office/drawing/2014/main" id="{9673D57C-8341-4C6D-B42D-A6D245BBF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636713"/>
          </a:xfrm>
        </p:spPr>
        <p:txBody>
          <a:bodyPr/>
          <a:lstStyle/>
          <a:p>
            <a:pPr eaLnBrk="1" hangingPunct="1"/>
            <a:r>
              <a:rPr lang="sv-SE" altLang="sv-SE"/>
              <a:t>Riksstrokes Webbinarium 200902</a:t>
            </a:r>
            <a:endParaRPr lang="sv-SE" altLang="sv-SE" sz="48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008AC25-BF57-485C-83C1-C623D147B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sv-SE" altLang="sv-SE" dirty="0"/>
              <a:t>Agenda</a:t>
            </a:r>
          </a:p>
          <a:p>
            <a:pPr>
              <a:defRPr/>
            </a:pPr>
            <a:r>
              <a:rPr lang="sv-SE" altLang="sv-SE" dirty="0"/>
              <a:t>Inledning, aktuell information</a:t>
            </a:r>
          </a:p>
          <a:p>
            <a:pPr>
              <a:defRPr/>
            </a:pPr>
            <a:r>
              <a:rPr lang="sv-SE" altLang="sv-SE" dirty="0"/>
              <a:t>Covid 19 och stroke</a:t>
            </a:r>
          </a:p>
          <a:p>
            <a:pPr marL="0" indent="0">
              <a:buFont typeface="Arial"/>
              <a:buNone/>
              <a:defRPr/>
            </a:pPr>
            <a:r>
              <a:rPr lang="sv-SE" altLang="sv-SE" dirty="0"/>
              <a:t>Tema Riksstrokes plattform</a:t>
            </a:r>
          </a:p>
          <a:p>
            <a:pPr>
              <a:defRPr/>
            </a:pPr>
            <a:r>
              <a:rPr lang="sv-SE" altLang="sv-SE" dirty="0"/>
              <a:t>Administration kring registrering av patienter och användare</a:t>
            </a:r>
          </a:p>
          <a:p>
            <a:pPr>
              <a:defRPr/>
            </a:pPr>
            <a:r>
              <a:rPr lang="sv-SE" altLang="sv-SE" dirty="0"/>
              <a:t>Hur man använder </a:t>
            </a:r>
            <a:r>
              <a:rPr lang="sv-SE" altLang="sv-SE" dirty="0" err="1"/>
              <a:t>dashboard</a:t>
            </a:r>
            <a:r>
              <a:rPr lang="sv-SE" altLang="sv-SE" dirty="0"/>
              <a:t> och statistik i Riksstrokes plattform.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>
            <a:extLst>
              <a:ext uri="{FF2B5EF4-FFF2-40B4-BE49-F238E27FC236}">
                <a16:creationId xmlns:a16="http://schemas.microsoft.com/office/drawing/2014/main" id="{864F7C5E-F45B-4E60-9ED1-11B060478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216025"/>
          </a:xfrm>
        </p:spPr>
        <p:txBody>
          <a:bodyPr/>
          <a:lstStyle/>
          <a:p>
            <a:r>
              <a:rPr lang="sv-SE" altLang="sv-SE"/>
              <a:t>Dashboard</a:t>
            </a:r>
          </a:p>
        </p:txBody>
      </p:sp>
      <p:pic>
        <p:nvPicPr>
          <p:cNvPr id="17411" name="Bildobjekt 3">
            <a:extLst>
              <a:ext uri="{FF2B5EF4-FFF2-40B4-BE49-F238E27FC236}">
                <a16:creationId xmlns:a16="http://schemas.microsoft.com/office/drawing/2014/main" id="{BED92286-D62B-43AA-9CF8-AF2CC2BC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520825"/>
            <a:ext cx="70437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>
            <a:extLst>
              <a:ext uri="{FF2B5EF4-FFF2-40B4-BE49-F238E27FC236}">
                <a16:creationId xmlns:a16="http://schemas.microsoft.com/office/drawing/2014/main" id="{7BB7A93A-D548-433B-B3B5-2FAE902A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Dubbelregistrering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7143B6-0386-469C-B479-59834E60B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1263"/>
            <a:ext cx="7772400" cy="384016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19460" name="Bildobjekt 3">
            <a:extLst>
              <a:ext uri="{FF2B5EF4-FFF2-40B4-BE49-F238E27FC236}">
                <a16:creationId xmlns:a16="http://schemas.microsoft.com/office/drawing/2014/main" id="{974D6C7E-59ED-4890-BE4A-2507D4E6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1263"/>
            <a:ext cx="576103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>
            <a:extLst>
              <a:ext uri="{FF2B5EF4-FFF2-40B4-BE49-F238E27FC236}">
                <a16:creationId xmlns:a16="http://schemas.microsoft.com/office/drawing/2014/main" id="{D2721E7E-A912-4230-9DAD-D239BBD8F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Dubbelregistrering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0E40C21-E9A1-40B2-8F7B-69747590B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1263"/>
            <a:ext cx="7710488" cy="4935537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20484" name="Bildobjekt 4">
            <a:extLst>
              <a:ext uri="{FF2B5EF4-FFF2-40B4-BE49-F238E27FC236}">
                <a16:creationId xmlns:a16="http://schemas.microsoft.com/office/drawing/2014/main" id="{7A4BEF57-FF5E-4069-AD43-869C46F0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211263"/>
            <a:ext cx="7304087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objekt 5">
            <a:extLst>
              <a:ext uri="{FF2B5EF4-FFF2-40B4-BE49-F238E27FC236}">
                <a16:creationId xmlns:a16="http://schemas.microsoft.com/office/drawing/2014/main" id="{D1083C4D-00DF-4563-B34D-86418FC8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749675"/>
            <a:ext cx="730408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1489F6D8-7B04-456B-8B46-60FD800A5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Dubbelregistrering dashboard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367C63-F9ED-4E8B-AC9A-4C6348F39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12751"/>
            <a:ext cx="7868782" cy="373867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Statistik baseras på ägande sjukhus</a:t>
            </a:r>
          </a:p>
          <a:p>
            <a:pPr marL="0" indent="0">
              <a:buFont typeface="Arial"/>
              <a:buNone/>
              <a:defRPr/>
            </a:pPr>
            <a:r>
              <a:rPr lang="sv-SE" dirty="0">
                <a:solidFill>
                  <a:srgbClr val="FFFF00"/>
                </a:solidFill>
              </a:rPr>
              <a:t>Statistik baseras på vad sjukhuset har gjort(m h a </a:t>
            </a:r>
            <a:r>
              <a:rPr lang="sv-SE" dirty="0" err="1">
                <a:solidFill>
                  <a:srgbClr val="FFFF00"/>
                </a:solidFill>
              </a:rPr>
              <a:t>sjukhuskoder</a:t>
            </a:r>
            <a:r>
              <a:rPr lang="sv-SE" dirty="0">
                <a:solidFill>
                  <a:srgbClr val="FFFF00"/>
                </a:solidFill>
              </a:rPr>
              <a:t> man fyllt i)</a:t>
            </a:r>
          </a:p>
          <a:p>
            <a:pPr marL="0" indent="0">
              <a:buFont typeface="Arial"/>
              <a:buNone/>
              <a:defRPr/>
            </a:pPr>
            <a:endParaRPr lang="sv-SE" dirty="0">
              <a:solidFill>
                <a:srgbClr val="FFFF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21508" name="Bildobjekt 5">
            <a:extLst>
              <a:ext uri="{FF2B5EF4-FFF2-40B4-BE49-F238E27FC236}">
                <a16:creationId xmlns:a16="http://schemas.microsoft.com/office/drawing/2014/main" id="{96FFCE6F-03A4-4CDD-83F3-1623A5FC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992438"/>
            <a:ext cx="796607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>
            <a:extLst>
              <a:ext uri="{FF2B5EF4-FFF2-40B4-BE49-F238E27FC236}">
                <a16:creationId xmlns:a16="http://schemas.microsoft.com/office/drawing/2014/main" id="{0DCB1D82-C1E6-435F-8DFE-CFE6F9871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Dubbelregistrering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DFF0A2-E45A-4D65-ADBE-C1AD53AAE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1263"/>
            <a:ext cx="7772400" cy="509900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22532" name="Bildobjekt 3">
            <a:extLst>
              <a:ext uri="{FF2B5EF4-FFF2-40B4-BE49-F238E27FC236}">
                <a16:creationId xmlns:a16="http://schemas.microsoft.com/office/drawing/2014/main" id="{487B2924-2BBB-48F4-BD12-63427FEE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425575"/>
            <a:ext cx="63912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>
            <a:extLst>
              <a:ext uri="{FF2B5EF4-FFF2-40B4-BE49-F238E27FC236}">
                <a16:creationId xmlns:a16="http://schemas.microsoft.com/office/drawing/2014/main" id="{80FD59D3-DB06-441D-95AB-FE69C9660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Dubbelregistrering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15EF53-FA20-4C9F-B7CB-E683845E7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154" y="1211263"/>
            <a:ext cx="8102852" cy="3840162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sv-SE" dirty="0"/>
              <a:t>Om ert sjukhus är intresserade av indikatorer vid mitt sjukhus eller att man använder listor som </a:t>
            </a:r>
            <a:r>
              <a:rPr lang="sv-SE" dirty="0" err="1"/>
              <a:t>trombolys</a:t>
            </a:r>
            <a:r>
              <a:rPr lang="sv-SE" dirty="0"/>
              <a:t> och </a:t>
            </a:r>
            <a:r>
              <a:rPr lang="sv-SE" dirty="0" err="1"/>
              <a:t>trombektomi</a:t>
            </a: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r>
              <a:rPr lang="sv-SE" dirty="0"/>
              <a:t>Tänk på detta om ni </a:t>
            </a:r>
            <a:r>
              <a:rPr lang="sv-SE" u="sng" dirty="0"/>
              <a:t>inte</a:t>
            </a:r>
            <a:r>
              <a:rPr lang="sv-SE" dirty="0"/>
              <a:t> är ägande sjukhus:</a:t>
            </a:r>
          </a:p>
          <a:p>
            <a:pPr>
              <a:defRPr/>
            </a:pPr>
            <a:r>
              <a:rPr lang="sv-SE" dirty="0"/>
              <a:t>Fyll i de uppgifter som behövs för att kunna ta del av det som ni gjort på ert sjukhus.</a:t>
            </a:r>
          </a:p>
          <a:p>
            <a:pPr>
              <a:defRPr/>
            </a:pPr>
            <a:r>
              <a:rPr lang="sv-SE" dirty="0"/>
              <a:t>Rekommenderar att ni inte bort en patient som ni inte äger </a:t>
            </a:r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r>
              <a:rPr lang="sv-SE" dirty="0"/>
              <a:t> </a:t>
            </a:r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>
            <a:extLst>
              <a:ext uri="{FF2B5EF4-FFF2-40B4-BE49-F238E27FC236}">
                <a16:creationId xmlns:a16="http://schemas.microsoft.com/office/drawing/2014/main" id="{53B55298-BEC2-42D3-8D84-FABE908E3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Information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5D6934-E0BD-46AD-9B0A-7E211FD2F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1263"/>
            <a:ext cx="7772400" cy="4935537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24580" name="Bildobjekt 6">
            <a:extLst>
              <a:ext uri="{FF2B5EF4-FFF2-40B4-BE49-F238E27FC236}">
                <a16:creationId xmlns:a16="http://schemas.microsoft.com/office/drawing/2014/main" id="{A1CDBD28-DE17-4FC0-8B20-67C3C202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6350"/>
            <a:ext cx="74771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02D1B330-3288-422C-80F1-1553FA7D1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Användarhantering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C777E5-0F45-410B-B601-87537A919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637486"/>
            <a:ext cx="7909560" cy="438231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sv-SE" dirty="0"/>
              <a:t>Administrera sig själv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Byta lösenord, telefon nr, mejl, kontaktperson</a:t>
            </a:r>
          </a:p>
          <a:p>
            <a:pPr>
              <a:defRPr/>
            </a:pPr>
            <a:r>
              <a:rPr lang="sv-SE" dirty="0"/>
              <a:t>Administrera användare -  Riksstroke Administratör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Lägga till, ta bort användare</a:t>
            </a:r>
          </a:p>
          <a:p>
            <a:pPr>
              <a:defRPr/>
            </a:pPr>
            <a:r>
              <a:rPr lang="sv-SE" dirty="0"/>
              <a:t>Ny administratör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Kan endast göras från Riksstrokekansliet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Mejl från verksamhetschef eller motsvarande</a:t>
            </a:r>
          </a:p>
          <a:p>
            <a:pPr marL="1371600" lvl="2" algn="just">
              <a:buFont typeface="Wingdings" panose="05000000000000000000" pitchFamily="2" charset="2"/>
              <a:buChar char="Ø"/>
              <a:defRPr/>
            </a:pPr>
            <a:r>
              <a:rPr lang="sv-SE" sz="2100" dirty="0"/>
              <a:t>      Sjukhusets namn</a:t>
            </a:r>
            <a:r>
              <a:rPr lang="sv-SE" dirty="0"/>
              <a:t> 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  <a:defRPr/>
            </a:pPr>
            <a:r>
              <a:rPr lang="sv-SE" dirty="0"/>
              <a:t>Namn på nuvarande administratör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  <a:defRPr/>
            </a:pPr>
            <a:r>
              <a:rPr lang="sv-SE" dirty="0"/>
              <a:t>Behörighet efter byte (upphöra, stat, läs, skriv)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  <a:defRPr/>
            </a:pPr>
            <a:r>
              <a:rPr lang="sv-SE" dirty="0"/>
              <a:t>Namn på ny administratör 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  <a:defRPr/>
            </a:pPr>
            <a:r>
              <a:rPr lang="sv-SE" dirty="0"/>
              <a:t>E-postadress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  <a:defRPr/>
            </a:pPr>
            <a:r>
              <a:rPr lang="sv-SE" dirty="0"/>
              <a:t>Telefonnummer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  <a:defRPr/>
            </a:pPr>
            <a:r>
              <a:rPr lang="sv-SE" dirty="0"/>
              <a:t>Datum för byte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endParaRPr lang="sv-SE" dirty="0"/>
          </a:p>
          <a:p>
            <a:pPr marL="914400">
              <a:defRPr/>
            </a:pPr>
            <a:r>
              <a:rPr lang="sv-SE" dirty="0"/>
              <a:t>Brev till Administratör</a:t>
            </a:r>
          </a:p>
          <a:p>
            <a:pPr marL="914400">
              <a:defRPr/>
            </a:pPr>
            <a:r>
              <a:rPr lang="sv-SE" dirty="0"/>
              <a:t>Checklista</a:t>
            </a:r>
          </a:p>
          <a:p>
            <a:pPr marL="914400">
              <a:defRPr/>
            </a:pPr>
            <a:endParaRPr lang="sv-SE" dirty="0"/>
          </a:p>
          <a:p>
            <a:pPr marL="1371600" lvl="2" indent="-457200" algn="l">
              <a:buFont typeface="Wingdings" panose="05000000000000000000" pitchFamily="2" charset="2"/>
              <a:buChar char="Ø"/>
              <a:defRPr/>
            </a:pPr>
            <a:endParaRPr lang="sv-SE" dirty="0"/>
          </a:p>
          <a:p>
            <a:pPr marL="1371600" lvl="2" indent="-457200" algn="l">
              <a:buFont typeface="Wingdings" panose="05000000000000000000" pitchFamily="2" charset="2"/>
              <a:buChar char="Ø"/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>
            <a:extLst>
              <a:ext uri="{FF2B5EF4-FFF2-40B4-BE49-F238E27FC236}">
                <a16:creationId xmlns:a16="http://schemas.microsoft.com/office/drawing/2014/main" id="{84B686F0-90CC-41FB-B29D-921A2F973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385887"/>
          </a:xfrm>
        </p:spPr>
        <p:txBody>
          <a:bodyPr/>
          <a:lstStyle/>
          <a:p>
            <a:r>
              <a:rPr lang="sv-SE" altLang="sv-SE"/>
              <a:t>Administrera sig själv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8D22D6-7398-4738-B1FD-E29BBAD90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3603978"/>
          </a:xfrm>
        </p:spPr>
        <p:txBody>
          <a:bodyPr/>
          <a:lstStyle/>
          <a:p>
            <a:pPr>
              <a:defRPr/>
            </a:pPr>
            <a:r>
              <a:rPr lang="sv-SE" dirty="0"/>
              <a:t>Ändra kontaktinformation, Byta lösenord</a:t>
            </a:r>
          </a:p>
        </p:txBody>
      </p:sp>
      <p:pic>
        <p:nvPicPr>
          <p:cNvPr id="26628" name="Bildobjekt 3">
            <a:extLst>
              <a:ext uri="{FF2B5EF4-FFF2-40B4-BE49-F238E27FC236}">
                <a16:creationId xmlns:a16="http://schemas.microsoft.com/office/drawing/2014/main" id="{9F8E0CDF-7F62-4478-BA83-6A69BD6A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6"/>
          <a:stretch>
            <a:fillRect/>
          </a:stretch>
        </p:blipFill>
        <p:spPr bwMode="auto">
          <a:xfrm>
            <a:off x="862013" y="2974975"/>
            <a:ext cx="73056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1D06D473-A274-4280-BA48-9E10B3C7BBC0}"/>
              </a:ext>
            </a:extLst>
          </p:cNvPr>
          <p:cNvCxnSpPr/>
          <p:nvPr/>
        </p:nvCxnSpPr>
        <p:spPr>
          <a:xfrm flipH="1">
            <a:off x="2895600" y="2049463"/>
            <a:ext cx="1049338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DBF747EA-0D8F-48F8-AAC3-8081DF94245E}"/>
              </a:ext>
            </a:extLst>
          </p:cNvPr>
          <p:cNvCxnSpPr/>
          <p:nvPr/>
        </p:nvCxnSpPr>
        <p:spPr>
          <a:xfrm>
            <a:off x="392113" y="2870200"/>
            <a:ext cx="1074737" cy="863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4E9AF325-EE67-4C0E-A5AA-A090AB523E78}"/>
              </a:ext>
            </a:extLst>
          </p:cNvPr>
          <p:cNvCxnSpPr>
            <a:cxnSpLocks/>
          </p:cNvCxnSpPr>
          <p:nvPr/>
        </p:nvCxnSpPr>
        <p:spPr>
          <a:xfrm flipH="1">
            <a:off x="2590800" y="2560638"/>
            <a:ext cx="1477963" cy="129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>
            <a:extLst>
              <a:ext uri="{FF2B5EF4-FFF2-40B4-BE49-F238E27FC236}">
                <a16:creationId xmlns:a16="http://schemas.microsoft.com/office/drawing/2014/main" id="{3FF76580-8D04-48C3-9263-F5AA9668B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Administrera användare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27EBA9-31BB-4AC0-BAE5-F7F02EEE3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37485"/>
            <a:ext cx="7772400" cy="4373847"/>
          </a:xfrm>
        </p:spPr>
        <p:txBody>
          <a:bodyPr/>
          <a:lstStyle/>
          <a:p>
            <a:pPr>
              <a:defRPr/>
            </a:pPr>
            <a:r>
              <a:rPr lang="sv-SE" sz="2400" dirty="0"/>
              <a:t>Riksstroke administratör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  <a:defRPr/>
            </a:pPr>
            <a:r>
              <a:rPr lang="sv-SE" sz="1800" dirty="0"/>
              <a:t>Lägga till/ta bort användare</a:t>
            </a:r>
            <a:br>
              <a:rPr lang="sv-SE" dirty="0"/>
            </a:br>
            <a:r>
              <a:rPr lang="sv-SE" dirty="0"/>
              <a:t>				</a:t>
            </a:r>
          </a:p>
        </p:txBody>
      </p:sp>
      <p:pic>
        <p:nvPicPr>
          <p:cNvPr id="27652" name="Bildobjekt 3">
            <a:extLst>
              <a:ext uri="{FF2B5EF4-FFF2-40B4-BE49-F238E27FC236}">
                <a16:creationId xmlns:a16="http://schemas.microsoft.com/office/drawing/2014/main" id="{E9A2AA1E-C598-4564-8FEE-31F088EC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/>
          <a:stretch>
            <a:fillRect/>
          </a:stretch>
        </p:blipFill>
        <p:spPr bwMode="auto">
          <a:xfrm>
            <a:off x="685800" y="2684463"/>
            <a:ext cx="6837363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1BF6D84-4AB1-46F7-B809-7A49D063895E}"/>
              </a:ext>
            </a:extLst>
          </p:cNvPr>
          <p:cNvCxnSpPr/>
          <p:nvPr/>
        </p:nvCxnSpPr>
        <p:spPr>
          <a:xfrm flipH="1">
            <a:off x="2449513" y="2408238"/>
            <a:ext cx="317500" cy="719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6F1E7DCC-FBA4-48AC-A226-6D1F2585F228}"/>
              </a:ext>
            </a:extLst>
          </p:cNvPr>
          <p:cNvCxnSpPr/>
          <p:nvPr/>
        </p:nvCxnSpPr>
        <p:spPr>
          <a:xfrm flipH="1">
            <a:off x="1620838" y="2408238"/>
            <a:ext cx="395287" cy="1101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8012AF66-0E1E-481D-B928-D74205AEC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Aktuell information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7A9915-59A6-414A-A5AB-D195FB7DD4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v-SE" dirty="0"/>
              <a:t>Användardag 23 september</a:t>
            </a:r>
          </a:p>
          <a:p>
            <a:pPr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 webbinarium 12.30-15.00. Länk för anmälan på hemsidan.</a:t>
            </a:r>
          </a:p>
          <a:p>
            <a:pPr>
              <a:defRPr/>
            </a:pPr>
            <a:r>
              <a:rPr lang="sv-SE" dirty="0"/>
              <a:t>Höstens webbinarier</a:t>
            </a:r>
          </a:p>
          <a:p>
            <a:pPr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21 oktober; </a:t>
            </a:r>
            <a:r>
              <a:rPr lang="sv-SE" dirty="0" err="1"/>
              <a:t>trombektomier</a:t>
            </a:r>
            <a:endParaRPr lang="sv-SE" dirty="0"/>
          </a:p>
          <a:p>
            <a:pPr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18 </a:t>
            </a:r>
            <a:r>
              <a:rPr lang="sv-SE"/>
              <a:t>november förbättringsarbeten </a:t>
            </a:r>
            <a:r>
              <a:rPr lang="sv-SE" dirty="0"/>
              <a:t>i akuta strokekedjan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ubrik 4">
            <a:extLst>
              <a:ext uri="{FF2B5EF4-FFF2-40B4-BE49-F238E27FC236}">
                <a16:creationId xmlns:a16="http://schemas.microsoft.com/office/drawing/2014/main" id="{2B8DB275-E3E9-46D7-A429-9390B9069EB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/>
              <a:t>Ny användare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5901BFC-2B6B-4FE9-B58A-7FAAA6239F5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5900" y="1600200"/>
            <a:ext cx="8470900" cy="4773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v-SE" dirty="0"/>
          </a:p>
        </p:txBody>
      </p:sp>
      <p:pic>
        <p:nvPicPr>
          <p:cNvPr id="29700" name="Bildobjekt 7">
            <a:extLst>
              <a:ext uri="{FF2B5EF4-FFF2-40B4-BE49-F238E27FC236}">
                <a16:creationId xmlns:a16="http://schemas.microsoft.com/office/drawing/2014/main" id="{9D54D4E6-787F-4003-B7E7-842B11C0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r="77107" b="23785"/>
          <a:stretch>
            <a:fillRect/>
          </a:stretch>
        </p:blipFill>
        <p:spPr bwMode="auto">
          <a:xfrm>
            <a:off x="1795463" y="1779588"/>
            <a:ext cx="469106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00CFB83-D727-4E73-B29E-E90600417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63" y="2682875"/>
            <a:ext cx="8593137" cy="3128963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sv-SE" sz="4400" b="1" dirty="0">
                <a:ln>
                  <a:noFill/>
                </a:ln>
                <a:solidFill>
                  <a:srgbClr val="002060"/>
                </a:solidFill>
              </a:rPr>
              <a:t>Introduktion till Riksstrokes </a:t>
            </a:r>
            <a:r>
              <a:rPr lang="sv-SE" sz="4400" b="1" dirty="0" err="1">
                <a:ln>
                  <a:noFill/>
                </a:ln>
                <a:solidFill>
                  <a:srgbClr val="002060"/>
                </a:solidFill>
              </a:rPr>
              <a:t>dashboard</a:t>
            </a:r>
            <a:endParaRPr lang="sv-SE" sz="4400" dirty="0">
              <a:ln>
                <a:noFill/>
              </a:ln>
              <a:solidFill>
                <a:srgbClr val="C00000"/>
              </a:solidFill>
            </a:endParaRPr>
          </a:p>
          <a:p>
            <a:pPr>
              <a:defRPr/>
            </a:pPr>
            <a:endParaRPr lang="sv-SE" dirty="0">
              <a:ln>
                <a:noFill/>
              </a:ln>
            </a:endParaRPr>
          </a:p>
        </p:txBody>
      </p:sp>
      <p:pic>
        <p:nvPicPr>
          <p:cNvPr id="30723" name="Bildobjekt 3">
            <a:extLst>
              <a:ext uri="{FF2B5EF4-FFF2-40B4-BE49-F238E27FC236}">
                <a16:creationId xmlns:a16="http://schemas.microsoft.com/office/drawing/2014/main" id="{443C8288-2385-4335-8F49-6BC2097C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12738"/>
            <a:ext cx="40354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CF04D-A23C-4347-934C-409C78AD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568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Riksstrokes </a:t>
            </a:r>
            <a:r>
              <a:rPr lang="sv-SE" dirty="0" err="1"/>
              <a:t>dashboard</a:t>
            </a:r>
            <a:r>
              <a:rPr lang="sv-SE" dirty="0"/>
              <a:t> för sjukhusen</a:t>
            </a:r>
          </a:p>
        </p:txBody>
      </p:sp>
      <p:pic>
        <p:nvPicPr>
          <p:cNvPr id="31747" name="Platshållare för innehåll 3">
            <a:extLst>
              <a:ext uri="{FF2B5EF4-FFF2-40B4-BE49-F238E27FC236}">
                <a16:creationId xmlns:a16="http://schemas.microsoft.com/office/drawing/2014/main" id="{FFDA6BAA-DB47-4FF5-A6D9-D2B14A56EE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673100"/>
            <a:ext cx="5205413" cy="58023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5BA1231-F5A9-42B2-9E25-043897B5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v-SE"/>
          </a:p>
        </p:txBody>
      </p:sp>
      <p:pic>
        <p:nvPicPr>
          <p:cNvPr id="32771" name="Platshållare för innehåll 5">
            <a:extLst>
              <a:ext uri="{FF2B5EF4-FFF2-40B4-BE49-F238E27FC236}">
                <a16:creationId xmlns:a16="http://schemas.microsoft.com/office/drawing/2014/main" id="{060D2B58-4F6E-4CA8-BC50-5825AB8CE9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638"/>
            <a:ext cx="5334000" cy="61642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9CE77FB-BB3E-463E-9AD1-17C81390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v-SE"/>
          </a:p>
        </p:txBody>
      </p:sp>
      <p:pic>
        <p:nvPicPr>
          <p:cNvPr id="33795" name="Platshållare för innehåll 5">
            <a:extLst>
              <a:ext uri="{FF2B5EF4-FFF2-40B4-BE49-F238E27FC236}">
                <a16:creationId xmlns:a16="http://schemas.microsoft.com/office/drawing/2014/main" id="{E5DB1E5B-3CE6-4B96-92DB-7C17E7D6F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638"/>
            <a:ext cx="5334000" cy="6164262"/>
          </a:xfr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99A524A8-3638-400F-A287-3F780A9BA0F4}"/>
              </a:ext>
            </a:extLst>
          </p:cNvPr>
          <p:cNvSpPr/>
          <p:nvPr/>
        </p:nvSpPr>
        <p:spPr>
          <a:xfrm>
            <a:off x="1655763" y="274638"/>
            <a:ext cx="31369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2FBB53F-3288-4F3E-BE90-734FEB4F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v-SE"/>
          </a:p>
        </p:txBody>
      </p:sp>
      <p:pic>
        <p:nvPicPr>
          <p:cNvPr id="34819" name="Platshållare för innehåll 5">
            <a:extLst>
              <a:ext uri="{FF2B5EF4-FFF2-40B4-BE49-F238E27FC236}">
                <a16:creationId xmlns:a16="http://schemas.microsoft.com/office/drawing/2014/main" id="{E8EFCD2D-0EB1-43E9-86F1-2472C3D64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638"/>
            <a:ext cx="5334000" cy="6164262"/>
          </a:xfr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CC6183A8-B49E-4A61-9A86-F7959D865E0F}"/>
              </a:ext>
            </a:extLst>
          </p:cNvPr>
          <p:cNvSpPr/>
          <p:nvPr/>
        </p:nvSpPr>
        <p:spPr>
          <a:xfrm>
            <a:off x="1905000" y="4899025"/>
            <a:ext cx="1704975" cy="65405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ubrik 1">
            <a:extLst>
              <a:ext uri="{FF2B5EF4-FFF2-40B4-BE49-F238E27FC236}">
                <a16:creationId xmlns:a16="http://schemas.microsoft.com/office/drawing/2014/main" id="{CE4F1EDB-17A7-45DB-B1E0-A11F88D2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35843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00CA46E8-795F-4AF5-AC84-9BE123A47C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84275"/>
            <a:ext cx="6985000" cy="47069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ACBCB7F-7445-46C9-9C04-A0C8E548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v-SE"/>
          </a:p>
        </p:txBody>
      </p:sp>
      <p:pic>
        <p:nvPicPr>
          <p:cNvPr id="36867" name="Platshållare för innehåll 5">
            <a:extLst>
              <a:ext uri="{FF2B5EF4-FFF2-40B4-BE49-F238E27FC236}">
                <a16:creationId xmlns:a16="http://schemas.microsoft.com/office/drawing/2014/main" id="{C9ABFA54-81CE-419D-A068-0FAAC5856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638"/>
            <a:ext cx="5334000" cy="6164262"/>
          </a:xfr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871B1241-04F9-4B8F-8E79-DFF5E60E6FEA}"/>
              </a:ext>
            </a:extLst>
          </p:cNvPr>
          <p:cNvSpPr/>
          <p:nvPr/>
        </p:nvSpPr>
        <p:spPr>
          <a:xfrm>
            <a:off x="4927600" y="139700"/>
            <a:ext cx="157956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ubrik 1">
            <a:extLst>
              <a:ext uri="{FF2B5EF4-FFF2-40B4-BE49-F238E27FC236}">
                <a16:creationId xmlns:a16="http://schemas.microsoft.com/office/drawing/2014/main" id="{88F3C8AB-5102-4971-9D52-76E05FC1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37891" name="Platshållare för innehåll 8" descr="En bild som visar skärmbild&#10;&#10;Automatiskt genererad beskrivning">
            <a:extLst>
              <a:ext uri="{FF2B5EF4-FFF2-40B4-BE49-F238E27FC236}">
                <a16:creationId xmlns:a16="http://schemas.microsoft.com/office/drawing/2014/main" id="{A8DEB8EE-39E2-41E3-BBA5-37A6E6F52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74638"/>
            <a:ext cx="7261225" cy="50387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ubrik 1">
            <a:extLst>
              <a:ext uri="{FF2B5EF4-FFF2-40B4-BE49-F238E27FC236}">
                <a16:creationId xmlns:a16="http://schemas.microsoft.com/office/drawing/2014/main" id="{AEC09D5B-C793-4A92-9709-94956859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38915" name="Platshållare för innehåll 8" descr="En bild som visar skärmbild&#10;&#10;Automatiskt genererad beskrivning">
            <a:extLst>
              <a:ext uri="{FF2B5EF4-FFF2-40B4-BE49-F238E27FC236}">
                <a16:creationId xmlns:a16="http://schemas.microsoft.com/office/drawing/2014/main" id="{803A36E1-C950-4F01-87CC-F247D68CBB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74638"/>
            <a:ext cx="7261225" cy="5038725"/>
          </a:xfr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BCEFBB6E-CD85-456A-9876-8A4FCAE93EEB}"/>
              </a:ext>
            </a:extLst>
          </p:cNvPr>
          <p:cNvSpPr/>
          <p:nvPr/>
        </p:nvSpPr>
        <p:spPr>
          <a:xfrm>
            <a:off x="3917950" y="1544638"/>
            <a:ext cx="1722438" cy="3567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>
            <a:extLst>
              <a:ext uri="{FF2B5EF4-FFF2-40B4-BE49-F238E27FC236}">
                <a16:creationId xmlns:a16="http://schemas.microsoft.com/office/drawing/2014/main" id="{7DBDFEF9-6632-4973-9F39-8E9EEEA33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marL="457200" indent="-457200"/>
            <a:r>
              <a:rPr lang="sv-SE" altLang="sv-SE"/>
              <a:t>Covid 19 och stroke (1/2)</a:t>
            </a:r>
          </a:p>
        </p:txBody>
      </p:sp>
      <p:pic>
        <p:nvPicPr>
          <p:cNvPr id="8195" name="Underrubrik 2">
            <a:extLst>
              <a:ext uri="{FF2B5EF4-FFF2-40B4-BE49-F238E27FC236}">
                <a16:creationId xmlns:a16="http://schemas.microsoft.com/office/drawing/2014/main" id="{2ABC38B9-8A93-4A81-B925-061EFF0F5158}"/>
              </a:ext>
            </a:extLst>
          </p:cNvPr>
          <p:cNvPicPr>
            <a:picLocks noGrp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905000"/>
            <a:ext cx="7785100" cy="31496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A5CAE9F-ED27-4BD6-87A2-5A716D15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v-SE"/>
          </a:p>
        </p:txBody>
      </p:sp>
      <p:pic>
        <p:nvPicPr>
          <p:cNvPr id="39939" name="Platshållare för innehåll 5">
            <a:extLst>
              <a:ext uri="{FF2B5EF4-FFF2-40B4-BE49-F238E27FC236}">
                <a16:creationId xmlns:a16="http://schemas.microsoft.com/office/drawing/2014/main" id="{E5323B67-07DB-448F-95C3-23C2AEC3B9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638"/>
            <a:ext cx="5334000" cy="616426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ubrik 1">
            <a:extLst>
              <a:ext uri="{FF2B5EF4-FFF2-40B4-BE49-F238E27FC236}">
                <a16:creationId xmlns:a16="http://schemas.microsoft.com/office/drawing/2014/main" id="{8448E54B-D512-44F1-9997-20595780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0963" name="Platshållare för innehåll 4">
            <a:extLst>
              <a:ext uri="{FF2B5EF4-FFF2-40B4-BE49-F238E27FC236}">
                <a16:creationId xmlns:a16="http://schemas.microsoft.com/office/drawing/2014/main" id="{D17F39AC-8A94-4DF6-8338-B6CCF7513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25438"/>
            <a:ext cx="5588000" cy="6207125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33A9E44-F362-4FDB-BB79-AA645335469F}"/>
              </a:ext>
            </a:extLst>
          </p:cNvPr>
          <p:cNvSpPr/>
          <p:nvPr/>
        </p:nvSpPr>
        <p:spPr>
          <a:xfrm>
            <a:off x="6516688" y="1417638"/>
            <a:ext cx="587375" cy="437673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ubrik 1">
            <a:extLst>
              <a:ext uri="{FF2B5EF4-FFF2-40B4-BE49-F238E27FC236}">
                <a16:creationId xmlns:a16="http://schemas.microsoft.com/office/drawing/2014/main" id="{AA6119E6-4015-46D6-A033-B2AE665E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1987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1B12536E-C9AB-4EC7-93F0-899A16E89C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417638"/>
            <a:ext cx="6362700" cy="50609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ubrik 1">
            <a:extLst>
              <a:ext uri="{FF2B5EF4-FFF2-40B4-BE49-F238E27FC236}">
                <a16:creationId xmlns:a16="http://schemas.microsoft.com/office/drawing/2014/main" id="{3EB89E0E-6703-47F9-9434-05C8DE58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3011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51542FB7-2ADB-4019-8C91-4D25ABAC88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417638"/>
            <a:ext cx="6346825" cy="50895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ubrik 1">
            <a:extLst>
              <a:ext uri="{FF2B5EF4-FFF2-40B4-BE49-F238E27FC236}">
                <a16:creationId xmlns:a16="http://schemas.microsoft.com/office/drawing/2014/main" id="{7155B7C6-38F6-4612-92C3-66CFB712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4035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2971C750-EB6E-4F06-9865-62021D17C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417638"/>
            <a:ext cx="6346825" cy="507047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ubrik 1">
            <a:extLst>
              <a:ext uri="{FF2B5EF4-FFF2-40B4-BE49-F238E27FC236}">
                <a16:creationId xmlns:a16="http://schemas.microsoft.com/office/drawing/2014/main" id="{4463D92F-0CA8-43D7-BC89-6452FDA5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5059" name="Platshållare för innehåll 8" descr="En bild som visar skärmbild&#10;&#10;Automatiskt genererad beskrivning">
            <a:extLst>
              <a:ext uri="{FF2B5EF4-FFF2-40B4-BE49-F238E27FC236}">
                <a16:creationId xmlns:a16="http://schemas.microsoft.com/office/drawing/2014/main" id="{BE0833A7-FE11-42FD-A6CB-442DB0CBE4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35100"/>
            <a:ext cx="6273800" cy="50228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ubrik 1">
            <a:extLst>
              <a:ext uri="{FF2B5EF4-FFF2-40B4-BE49-F238E27FC236}">
                <a16:creationId xmlns:a16="http://schemas.microsoft.com/office/drawing/2014/main" id="{BC601F40-50C2-4757-AFAF-E7C8BF26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6083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BC9B1D3F-0485-44A5-A4B5-710CAF87C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417638"/>
            <a:ext cx="6356350" cy="50704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ubrik 1">
            <a:extLst>
              <a:ext uri="{FF2B5EF4-FFF2-40B4-BE49-F238E27FC236}">
                <a16:creationId xmlns:a16="http://schemas.microsoft.com/office/drawing/2014/main" id="{781EBD1B-FF4D-414E-8CF3-38ABCC7F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7107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2BBB3FBC-61AB-4522-9507-0BF7EA388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417638"/>
            <a:ext cx="6289675" cy="50498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ubrik 1">
            <a:extLst>
              <a:ext uri="{FF2B5EF4-FFF2-40B4-BE49-F238E27FC236}">
                <a16:creationId xmlns:a16="http://schemas.microsoft.com/office/drawing/2014/main" id="{E3B33E1A-CA47-4E28-B8BB-8BCB982B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8131" name="Platshållare för innehåll 4" descr="En bild som visar text, karta&#10;&#10;Automatiskt genererad beskrivning">
            <a:extLst>
              <a:ext uri="{FF2B5EF4-FFF2-40B4-BE49-F238E27FC236}">
                <a16:creationId xmlns:a16="http://schemas.microsoft.com/office/drawing/2014/main" id="{46B27F9C-9154-4736-BFA3-24BF8D38C0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417638"/>
            <a:ext cx="6261100" cy="503078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ubrik 1">
            <a:extLst>
              <a:ext uri="{FF2B5EF4-FFF2-40B4-BE49-F238E27FC236}">
                <a16:creationId xmlns:a16="http://schemas.microsoft.com/office/drawing/2014/main" id="{85BA9DA8-B47C-4F62-9C12-A313987D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9155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B59866EF-B0DD-43C7-B2F7-602F0DD45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417638"/>
            <a:ext cx="6308725" cy="508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>
            <a:extLst>
              <a:ext uri="{FF2B5EF4-FFF2-40B4-BE49-F238E27FC236}">
                <a16:creationId xmlns:a16="http://schemas.microsoft.com/office/drawing/2014/main" id="{B783DC78-70FF-4C8C-8790-BC717ECC9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marL="457200" indent="-457200"/>
            <a:r>
              <a:rPr lang="sv-SE" altLang="sv-SE"/>
              <a:t>Covid 19 och stroke (2/2)</a:t>
            </a:r>
          </a:p>
        </p:txBody>
      </p:sp>
      <p:pic>
        <p:nvPicPr>
          <p:cNvPr id="9219" name="Underrubrik 2">
            <a:extLst>
              <a:ext uri="{FF2B5EF4-FFF2-40B4-BE49-F238E27FC236}">
                <a16:creationId xmlns:a16="http://schemas.microsoft.com/office/drawing/2014/main" id="{4D2B4F8D-C58B-4DB7-BC34-B68DEC93FC69}"/>
              </a:ext>
            </a:extLst>
          </p:cNvPr>
          <p:cNvPicPr>
            <a:picLocks noGrp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905000"/>
            <a:ext cx="7785100" cy="3149600"/>
          </a:xfrm>
        </p:spPr>
      </p:pic>
      <p:sp>
        <p:nvSpPr>
          <p:cNvPr id="9220" name="textruta 1">
            <a:extLst>
              <a:ext uri="{FF2B5EF4-FFF2-40B4-BE49-F238E27FC236}">
                <a16:creationId xmlns:a16="http://schemas.microsoft.com/office/drawing/2014/main" id="{8B3C04C0-0513-48CB-8F9B-289546D1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5359400"/>
            <a:ext cx="5014913" cy="64611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00">
                <a:latin typeface="Arial" panose="020B0604020202020204" pitchFamily="34" charset="0"/>
              </a:rPr>
              <a:t>Viktigt med fortsatt hög registrering i Riksstroke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800">
                <a:latin typeface="Arial" panose="020B0604020202020204" pitchFamily="34" charset="0"/>
              </a:rPr>
              <a:t>även då vården är pressad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ubrik 1">
            <a:extLst>
              <a:ext uri="{FF2B5EF4-FFF2-40B4-BE49-F238E27FC236}">
                <a16:creationId xmlns:a16="http://schemas.microsoft.com/office/drawing/2014/main" id="{EBD804CF-74ED-4C23-8C34-D9E386C6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0179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E505CD6D-A491-4410-8842-8B0A587E8E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417638"/>
            <a:ext cx="6289675" cy="504983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>
            <a:extLst>
              <a:ext uri="{FF2B5EF4-FFF2-40B4-BE49-F238E27FC236}">
                <a16:creationId xmlns:a16="http://schemas.microsoft.com/office/drawing/2014/main" id="{EDACEB45-F364-48C2-B550-09178905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1203" name="Platshållare för innehåll 6" descr="En bild som visar skärmbild&#10;&#10;Automatiskt genererad beskrivning">
            <a:extLst>
              <a:ext uri="{FF2B5EF4-FFF2-40B4-BE49-F238E27FC236}">
                <a16:creationId xmlns:a16="http://schemas.microsoft.com/office/drawing/2014/main" id="{D2CAFAA3-8285-4561-A81A-58F7811B1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417638"/>
            <a:ext cx="6159500" cy="5060950"/>
          </a:xfr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9F0876CC-A074-48A5-89AF-AE9D5BF180CC}"/>
              </a:ext>
            </a:extLst>
          </p:cNvPr>
          <p:cNvSpPr/>
          <p:nvPr/>
        </p:nvSpPr>
        <p:spPr>
          <a:xfrm>
            <a:off x="4995863" y="1535113"/>
            <a:ext cx="836612" cy="611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ubrik 1">
            <a:extLst>
              <a:ext uri="{FF2B5EF4-FFF2-40B4-BE49-F238E27FC236}">
                <a16:creationId xmlns:a16="http://schemas.microsoft.com/office/drawing/2014/main" id="{F4D3109B-6342-41EC-9E91-330E6BFA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2227" name="Platshållare för innehåll 6" descr="En bild som visar skärmbild&#10;&#10;Automatiskt genererad beskrivning">
            <a:extLst>
              <a:ext uri="{FF2B5EF4-FFF2-40B4-BE49-F238E27FC236}">
                <a16:creationId xmlns:a16="http://schemas.microsoft.com/office/drawing/2014/main" id="{A0E4C5FD-2538-4CFB-BDEB-5A722F976C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417638"/>
            <a:ext cx="6159500" cy="5060950"/>
          </a:xfr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A017CD3D-0D80-478B-9113-0928B4BE2120}"/>
              </a:ext>
            </a:extLst>
          </p:cNvPr>
          <p:cNvSpPr/>
          <p:nvPr/>
        </p:nvSpPr>
        <p:spPr>
          <a:xfrm>
            <a:off x="6159500" y="2835275"/>
            <a:ext cx="1589088" cy="690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ubrik 1">
            <a:extLst>
              <a:ext uri="{FF2B5EF4-FFF2-40B4-BE49-F238E27FC236}">
                <a16:creationId xmlns:a16="http://schemas.microsoft.com/office/drawing/2014/main" id="{5AEFC04F-AC57-417B-8198-838B39B9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3251" name="Platshållare för innehåll 4">
            <a:extLst>
              <a:ext uri="{FF2B5EF4-FFF2-40B4-BE49-F238E27FC236}">
                <a16:creationId xmlns:a16="http://schemas.microsoft.com/office/drawing/2014/main" id="{6AB20D9B-5357-436C-8EE5-B400B90029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69875"/>
            <a:ext cx="5092700" cy="6227763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E5BC8F1-0AE8-448B-94D9-88723FAE0B23}"/>
              </a:ext>
            </a:extLst>
          </p:cNvPr>
          <p:cNvSpPr/>
          <p:nvPr/>
        </p:nvSpPr>
        <p:spPr>
          <a:xfrm>
            <a:off x="2127250" y="360363"/>
            <a:ext cx="3695700" cy="250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1F6FEB8-168F-49CA-BB99-BED5C74196D6}"/>
              </a:ext>
            </a:extLst>
          </p:cNvPr>
          <p:cNvSpPr/>
          <p:nvPr/>
        </p:nvSpPr>
        <p:spPr>
          <a:xfrm>
            <a:off x="5727700" y="153988"/>
            <a:ext cx="1492250" cy="615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ubrik 1">
            <a:extLst>
              <a:ext uri="{FF2B5EF4-FFF2-40B4-BE49-F238E27FC236}">
                <a16:creationId xmlns:a16="http://schemas.microsoft.com/office/drawing/2014/main" id="{91A93046-4961-45AE-81B6-859CA505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4275" name="Platshållare för innehåll 8" descr="En bild som visar karta&#10;&#10;Automatiskt genererad beskrivning">
            <a:extLst>
              <a:ext uri="{FF2B5EF4-FFF2-40B4-BE49-F238E27FC236}">
                <a16:creationId xmlns:a16="http://schemas.microsoft.com/office/drawing/2014/main" id="{5E00AA32-0F42-4CC7-B8E4-9CA5A8253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74638"/>
            <a:ext cx="5372100" cy="618331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ubrik 1">
            <a:extLst>
              <a:ext uri="{FF2B5EF4-FFF2-40B4-BE49-F238E27FC236}">
                <a16:creationId xmlns:a16="http://schemas.microsoft.com/office/drawing/2014/main" id="{1CF947AF-71DF-44B5-A6CE-3C2760BA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5299" name="Platshållare för innehåll 8" descr="En bild som visar karta&#10;&#10;Automatiskt genererad beskrivning">
            <a:extLst>
              <a:ext uri="{FF2B5EF4-FFF2-40B4-BE49-F238E27FC236}">
                <a16:creationId xmlns:a16="http://schemas.microsoft.com/office/drawing/2014/main" id="{4BF48934-1D32-43FF-8ED9-25A437F876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74638"/>
            <a:ext cx="5372100" cy="6183312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5F6C63F-C00E-439A-B189-CE384BFDBF11}"/>
              </a:ext>
            </a:extLst>
          </p:cNvPr>
          <p:cNvSpPr/>
          <p:nvPr/>
        </p:nvSpPr>
        <p:spPr>
          <a:xfrm>
            <a:off x="1885950" y="274638"/>
            <a:ext cx="5372100" cy="552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>
            <a:extLst>
              <a:ext uri="{FF2B5EF4-FFF2-40B4-BE49-F238E27FC236}">
                <a16:creationId xmlns:a16="http://schemas.microsoft.com/office/drawing/2014/main" id="{C5D9E4FE-FF38-48F6-A99F-E2724054C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Riksstrokes plattform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30E213A-9E53-4874-AAC1-1E92BC0D3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Administration : </a:t>
            </a:r>
            <a:r>
              <a:rPr lang="sv-SE" dirty="0" err="1"/>
              <a:t>Dashboard</a:t>
            </a:r>
            <a:r>
              <a:rPr lang="sv-SE" dirty="0"/>
              <a:t>, listor, </a:t>
            </a:r>
            <a:r>
              <a:rPr lang="sv-SE" dirty="0" err="1"/>
              <a:t>regöversikt</a:t>
            </a:r>
            <a:endParaRPr lang="sv-SE" dirty="0"/>
          </a:p>
          <a:p>
            <a:pPr>
              <a:defRPr/>
            </a:pPr>
            <a:r>
              <a:rPr lang="sv-SE" dirty="0"/>
              <a:t>Dubbelregistrering</a:t>
            </a:r>
          </a:p>
          <a:p>
            <a:pPr>
              <a:defRPr/>
            </a:pPr>
            <a:r>
              <a:rPr lang="sv-SE" dirty="0"/>
              <a:t>Användarhantering</a:t>
            </a:r>
          </a:p>
          <a:p>
            <a:pPr>
              <a:defRPr/>
            </a:pPr>
            <a:r>
              <a:rPr lang="sv-SE" dirty="0" err="1"/>
              <a:t>Dashboard</a:t>
            </a:r>
            <a:r>
              <a:rPr lang="sv-SE" dirty="0"/>
              <a:t>: statistik</a:t>
            </a:r>
          </a:p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>
            <a:extLst>
              <a:ext uri="{FF2B5EF4-FFF2-40B4-BE49-F238E27FC236}">
                <a16:creationId xmlns:a16="http://schemas.microsoft.com/office/drawing/2014/main" id="{2E8EE494-3244-4092-87C3-DCE959880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75"/>
            <a:ext cx="7772400" cy="1216025"/>
          </a:xfrm>
        </p:spPr>
        <p:txBody>
          <a:bodyPr/>
          <a:lstStyle/>
          <a:p>
            <a:r>
              <a:rPr lang="sv-SE" altLang="sv-SE"/>
              <a:t>Dashboard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2A2E6F-7491-4B32-94CD-E91B7E759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854927"/>
            <a:ext cx="7772400" cy="70226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sv-SE" sz="1800" dirty="0">
                <a:solidFill>
                  <a:srgbClr val="0070C0"/>
                </a:solidFill>
              </a:rPr>
              <a:t>Övre delen- Individnivå- Innehåller vad sjukhuset registrerat in i systemet</a:t>
            </a:r>
          </a:p>
          <a:p>
            <a:pPr>
              <a:defRPr/>
            </a:pPr>
            <a:r>
              <a:rPr lang="sv-SE" sz="1800" dirty="0">
                <a:solidFill>
                  <a:srgbClr val="0070C0"/>
                </a:solidFill>
              </a:rPr>
              <a:t>Nedre delen – Statistik – Består av urval och beräkningar(ägande, mitt sjukhus)</a:t>
            </a:r>
            <a:endParaRPr lang="sv-SE" dirty="0">
              <a:solidFill>
                <a:srgbClr val="0070C0"/>
              </a:solidFill>
            </a:endParaRPr>
          </a:p>
          <a:p>
            <a:pPr>
              <a:defRPr/>
            </a:pPr>
            <a:endParaRPr lang="sv-SE" dirty="0">
              <a:solidFill>
                <a:srgbClr val="0070C0"/>
              </a:solidFill>
            </a:endParaRPr>
          </a:p>
          <a:p>
            <a:pPr>
              <a:defRPr/>
            </a:pPr>
            <a:endParaRPr lang="sv-SE" dirty="0"/>
          </a:p>
        </p:txBody>
      </p:sp>
      <p:pic>
        <p:nvPicPr>
          <p:cNvPr id="11268" name="Bildobjekt 5">
            <a:extLst>
              <a:ext uri="{FF2B5EF4-FFF2-40B4-BE49-F238E27FC236}">
                <a16:creationId xmlns:a16="http://schemas.microsoft.com/office/drawing/2014/main" id="{24139392-8AD5-4814-AB1D-398343F9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8925"/>
            <a:ext cx="70278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>
            <a:extLst>
              <a:ext uri="{FF2B5EF4-FFF2-40B4-BE49-F238E27FC236}">
                <a16:creationId xmlns:a16="http://schemas.microsoft.com/office/drawing/2014/main" id="{3CE9CCCC-1B44-4E6F-9BBD-7244987B8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216025"/>
          </a:xfrm>
        </p:spPr>
        <p:txBody>
          <a:bodyPr/>
          <a:lstStyle/>
          <a:p>
            <a:r>
              <a:rPr lang="sv-SE" altLang="sv-SE"/>
              <a:t>Dashboard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2FB8CAC-F6A9-4C6D-95B8-07EDE5A2B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4705742"/>
            <a:ext cx="7772400" cy="1539089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sv-SE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Blå  - Länkas till registreringsöversikt</a:t>
            </a:r>
          </a:p>
          <a:p>
            <a:pPr marL="0" indent="0">
              <a:buFont typeface="Arial"/>
              <a:buNone/>
              <a:defRPr/>
            </a:pPr>
            <a:r>
              <a:rPr lang="sv-SE" sz="2400" dirty="0">
                <a:solidFill>
                  <a:srgbClr val="FFFF00"/>
                </a:solidFill>
              </a:rPr>
              <a:t>Gul – Special listor Tex </a:t>
            </a:r>
            <a:r>
              <a:rPr lang="sv-SE" sz="2400" dirty="0" err="1">
                <a:solidFill>
                  <a:srgbClr val="FFFF00"/>
                </a:solidFill>
              </a:rPr>
              <a:t>trombektomi</a:t>
            </a:r>
            <a:r>
              <a:rPr lang="sv-SE" sz="2400" dirty="0">
                <a:solidFill>
                  <a:srgbClr val="FFFF00"/>
                </a:solidFill>
              </a:rPr>
              <a:t> lista</a:t>
            </a:r>
          </a:p>
        </p:txBody>
      </p:sp>
      <p:pic>
        <p:nvPicPr>
          <p:cNvPr id="13316" name="Bildobjekt 3">
            <a:extLst>
              <a:ext uri="{FF2B5EF4-FFF2-40B4-BE49-F238E27FC236}">
                <a16:creationId xmlns:a16="http://schemas.microsoft.com/office/drawing/2014/main" id="{D8A21F8F-D07E-4F62-AA9E-EA7FA5FA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82713"/>
            <a:ext cx="82153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>
            <a:extLst>
              <a:ext uri="{FF2B5EF4-FFF2-40B4-BE49-F238E27FC236}">
                <a16:creationId xmlns:a16="http://schemas.microsoft.com/office/drawing/2014/main" id="{213AB036-F316-4689-A0B1-5472DCD6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Registreringsöversikt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D31854-B416-49FA-9AD7-64802DFC6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0732"/>
            <a:ext cx="7772400" cy="4936067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15364" name="Bildobjekt 6">
            <a:extLst>
              <a:ext uri="{FF2B5EF4-FFF2-40B4-BE49-F238E27FC236}">
                <a16:creationId xmlns:a16="http://schemas.microsoft.com/office/drawing/2014/main" id="{60BC97B5-B62C-41A2-BDCC-94B0E62B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17625"/>
            <a:ext cx="7577138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>
            <a:extLst>
              <a:ext uri="{FF2B5EF4-FFF2-40B4-BE49-F238E27FC236}">
                <a16:creationId xmlns:a16="http://schemas.microsoft.com/office/drawing/2014/main" id="{B3E7D6CD-3E74-4F16-BA92-0D45A41E5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Listor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A443B8-8409-4FFC-93BB-0588B9A9F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0732"/>
            <a:ext cx="7772400" cy="4936067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16388" name="Bildobjekt 3">
            <a:extLst>
              <a:ext uri="{FF2B5EF4-FFF2-40B4-BE49-F238E27FC236}">
                <a16:creationId xmlns:a16="http://schemas.microsoft.com/office/drawing/2014/main" id="{5F37DAA2-3BFA-498D-AD30-BE4424DE7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049463"/>
            <a:ext cx="71628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148C7D91-8557-409B-8BA2-ECFB804B292A}"/>
              </a:ext>
            </a:extLst>
          </p:cNvPr>
          <p:cNvSpPr txBox="1">
            <a:spLocks/>
          </p:cNvSpPr>
          <p:nvPr/>
        </p:nvSpPr>
        <p:spPr>
          <a:xfrm>
            <a:off x="767281" y="1285578"/>
            <a:ext cx="7772400" cy="702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4572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ln>
                  <a:solidFill>
                    <a:srgbClr val="000090"/>
                  </a:solidFill>
                </a:ln>
                <a:solidFill>
                  <a:srgbClr val="00006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800" dirty="0">
                <a:solidFill>
                  <a:srgbClr val="0070C0"/>
                </a:solidFill>
              </a:rPr>
              <a:t>De blåmarkerade listor överlappar med registreringsöversikten </a:t>
            </a:r>
            <a:endParaRPr lang="sv-SE" dirty="0">
              <a:solidFill>
                <a:srgbClr val="0070C0"/>
              </a:solidFill>
            </a:endParaRPr>
          </a:p>
          <a:p>
            <a:pPr>
              <a:defRPr/>
            </a:pPr>
            <a:endParaRPr lang="sv-SE" dirty="0">
              <a:solidFill>
                <a:srgbClr val="0070C0"/>
              </a:solidFill>
            </a:endParaRP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Riksstroke_mall.potx</Template>
  <TotalTime>1169</TotalTime>
  <Words>352</Words>
  <Application>Microsoft Office PowerPoint</Application>
  <PresentationFormat>Bildspel på skärmen (4:3)</PresentationFormat>
  <Paragraphs>94</Paragraphs>
  <Slides>45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8" baseType="lpstr">
      <vt:lpstr>Arial</vt:lpstr>
      <vt:lpstr>Calibri</vt:lpstr>
      <vt:lpstr>Riksstroke_mall</vt:lpstr>
      <vt:lpstr>Riksstrokes Webbinarium 200902</vt:lpstr>
      <vt:lpstr>Aktuell information</vt:lpstr>
      <vt:lpstr>Covid 19 och stroke (1/2)</vt:lpstr>
      <vt:lpstr>Covid 19 och stroke (2/2)</vt:lpstr>
      <vt:lpstr>Riksstrokes plattform</vt:lpstr>
      <vt:lpstr>Dashboard</vt:lpstr>
      <vt:lpstr>Dashboard</vt:lpstr>
      <vt:lpstr>Registreringsöversikt</vt:lpstr>
      <vt:lpstr>Listor</vt:lpstr>
      <vt:lpstr>Dashboard</vt:lpstr>
      <vt:lpstr>Dubbelregistrering</vt:lpstr>
      <vt:lpstr>Dubbelregistrering</vt:lpstr>
      <vt:lpstr>Dubbelregistrering dashboard</vt:lpstr>
      <vt:lpstr>Dubbelregistrering</vt:lpstr>
      <vt:lpstr>Dubbelregistrering</vt:lpstr>
      <vt:lpstr>Information</vt:lpstr>
      <vt:lpstr>Användarhantering</vt:lpstr>
      <vt:lpstr>Administrera sig själv</vt:lpstr>
      <vt:lpstr>Administrera användare</vt:lpstr>
      <vt:lpstr>Ny användare</vt:lpstr>
      <vt:lpstr>PowerPoint-presentation</vt:lpstr>
      <vt:lpstr>Riksstrokes dashboard för sjukhusen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Hannele.Hjelm@regionvasterbotten.se</dc:creator>
  <cp:lastModifiedBy>Per Ivarsson</cp:lastModifiedBy>
  <cp:revision>105</cp:revision>
  <dcterms:created xsi:type="dcterms:W3CDTF">2014-09-22T12:17:55Z</dcterms:created>
  <dcterms:modified xsi:type="dcterms:W3CDTF">2020-09-02T14:24:27Z</dcterms:modified>
</cp:coreProperties>
</file>