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8"/>
  </p:notesMasterIdLst>
  <p:sldIdLst>
    <p:sldId id="287" r:id="rId2"/>
    <p:sldId id="265" r:id="rId3"/>
    <p:sldId id="257" r:id="rId4"/>
    <p:sldId id="331" r:id="rId5"/>
    <p:sldId id="427" r:id="rId6"/>
    <p:sldId id="429" r:id="rId7"/>
    <p:sldId id="432" r:id="rId8"/>
    <p:sldId id="433" r:id="rId9"/>
    <p:sldId id="339" r:id="rId10"/>
    <p:sldId id="444" r:id="rId11"/>
    <p:sldId id="341" r:id="rId12"/>
    <p:sldId id="436" r:id="rId13"/>
    <p:sldId id="343" r:id="rId14"/>
    <p:sldId id="347" r:id="rId15"/>
    <p:sldId id="439" r:id="rId16"/>
    <p:sldId id="440" r:id="rId17"/>
    <p:sldId id="441" r:id="rId18"/>
    <p:sldId id="442" r:id="rId19"/>
    <p:sldId id="443" r:id="rId20"/>
    <p:sldId id="445" r:id="rId21"/>
    <p:sldId id="482" r:id="rId22"/>
    <p:sldId id="483" r:id="rId23"/>
    <p:sldId id="266" r:id="rId24"/>
    <p:sldId id="267" r:id="rId25"/>
    <p:sldId id="447" r:id="rId26"/>
    <p:sldId id="269" r:id="rId27"/>
    <p:sldId id="448" r:id="rId28"/>
    <p:sldId id="449" r:id="rId29"/>
    <p:sldId id="272" r:id="rId30"/>
    <p:sldId id="450" r:id="rId31"/>
    <p:sldId id="280" r:id="rId32"/>
    <p:sldId id="276" r:id="rId33"/>
    <p:sldId id="268" r:id="rId34"/>
    <p:sldId id="455" r:id="rId35"/>
    <p:sldId id="334" r:id="rId36"/>
    <p:sldId id="340" r:id="rId37"/>
    <p:sldId id="350" r:id="rId38"/>
    <p:sldId id="261" r:id="rId39"/>
    <p:sldId id="456" r:id="rId40"/>
    <p:sldId id="457" r:id="rId41"/>
    <p:sldId id="458" r:id="rId42"/>
    <p:sldId id="259" r:id="rId43"/>
    <p:sldId id="459" r:id="rId44"/>
    <p:sldId id="258" r:id="rId45"/>
    <p:sldId id="460" r:id="rId46"/>
    <p:sldId id="461" r:id="rId47"/>
    <p:sldId id="462" r:id="rId48"/>
    <p:sldId id="463" r:id="rId49"/>
    <p:sldId id="464" r:id="rId50"/>
    <p:sldId id="465" r:id="rId51"/>
    <p:sldId id="466" r:id="rId52"/>
    <p:sldId id="467" r:id="rId53"/>
    <p:sldId id="468" r:id="rId54"/>
    <p:sldId id="264" r:id="rId55"/>
    <p:sldId id="262" r:id="rId56"/>
    <p:sldId id="469" r:id="rId57"/>
    <p:sldId id="263" r:id="rId58"/>
    <p:sldId id="470" r:id="rId59"/>
    <p:sldId id="471" r:id="rId60"/>
    <p:sldId id="472" r:id="rId61"/>
    <p:sldId id="473" r:id="rId62"/>
    <p:sldId id="474" r:id="rId63"/>
    <p:sldId id="475" r:id="rId64"/>
    <p:sldId id="284" r:id="rId65"/>
    <p:sldId id="275" r:id="rId66"/>
    <p:sldId id="283" r:id="rId67"/>
    <p:sldId id="299" r:id="rId68"/>
    <p:sldId id="302" r:id="rId69"/>
    <p:sldId id="301" r:id="rId70"/>
    <p:sldId id="294" r:id="rId71"/>
    <p:sldId id="307" r:id="rId72"/>
    <p:sldId id="316" r:id="rId73"/>
    <p:sldId id="297" r:id="rId74"/>
    <p:sldId id="323" r:id="rId75"/>
    <p:sldId id="484" r:id="rId76"/>
    <p:sldId id="324" r:id="rId77"/>
    <p:sldId id="329" r:id="rId78"/>
    <p:sldId id="290" r:id="rId79"/>
    <p:sldId id="328" r:id="rId80"/>
    <p:sldId id="319" r:id="rId81"/>
    <p:sldId id="320" r:id="rId82"/>
    <p:sldId id="330" r:id="rId83"/>
    <p:sldId id="321" r:id="rId84"/>
    <p:sldId id="322" r:id="rId85"/>
    <p:sldId id="478" r:id="rId86"/>
    <p:sldId id="282" r:id="rId87"/>
  </p:sldIdLst>
  <p:sldSz cx="9144000" cy="6858000" type="screen4x3"/>
  <p:notesSz cx="6858000" cy="9144000"/>
  <p:defaultTextStyle>
    <a:defPPr>
      <a:defRPr lang="sv-S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10" autoAdjust="0"/>
  </p:normalViewPr>
  <p:slideViewPr>
    <p:cSldViewPr snapToGrid="0" snapToObjects="1">
      <p:cViewPr varScale="1">
        <p:scale>
          <a:sx n="101" d="100"/>
          <a:sy n="101" d="100"/>
        </p:scale>
        <p:origin x="120" y="294"/>
      </p:cViewPr>
      <p:guideLst>
        <p:guide orient="horz" pos="2160"/>
        <p:guide pos="2880"/>
      </p:guideLst>
    </p:cSldViewPr>
  </p:slideViewPr>
  <p:outlineViewPr>
    <p:cViewPr>
      <p:scale>
        <a:sx n="25" d="100"/>
        <a:sy n="25" d="100"/>
      </p:scale>
      <p:origin x="0" y="-364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39757-58BE-DB49-A02D-A88219EEC627}" type="doc">
      <dgm:prSet loTypeId="urn:microsoft.com/office/officeart/2008/layout/NameandTitleOrganizationalChart" loCatId="" qsTypeId="urn:microsoft.com/office/officeart/2005/8/quickstyle/simple1" qsCatId="simple" csTypeId="urn:microsoft.com/office/officeart/2005/8/colors/accent1_2" csCatId="accent1" phldr="1"/>
      <dgm:spPr/>
      <dgm:t>
        <a:bodyPr/>
        <a:lstStyle/>
        <a:p>
          <a:endParaRPr lang="en-US"/>
        </a:p>
      </dgm:t>
    </dgm:pt>
    <dgm:pt modelId="{ACBDF67B-077B-A440-B185-A6FD8C822415}">
      <dgm:prSet phldrT="[Text]" custT="1"/>
      <dgm:spPr>
        <a:solidFill>
          <a:srgbClr val="5E719A"/>
        </a:solidFill>
      </dgm:spPr>
      <dgm:t>
        <a:bodyPr/>
        <a:lstStyle/>
        <a:p>
          <a:r>
            <a:rPr lang="sv-SE" sz="1400" b="0" i="0" noProof="0" dirty="0">
              <a:latin typeface="Calibri"/>
              <a:cs typeface="Calibri"/>
            </a:rPr>
            <a:t>Stroke</a:t>
          </a:r>
        </a:p>
      </dgm:t>
    </dgm:pt>
    <dgm:pt modelId="{F1563675-876B-A740-BAD0-4D67FDBE74C7}" type="parTrans" cxnId="{FB72A55F-B60C-394E-AE16-4E7C0D5371DF}">
      <dgm:prSet/>
      <dgm:spPr/>
      <dgm:t>
        <a:bodyPr/>
        <a:lstStyle/>
        <a:p>
          <a:endParaRPr lang="en-US"/>
        </a:p>
      </dgm:t>
    </dgm:pt>
    <dgm:pt modelId="{FF3884D9-9B08-A746-96D3-75AF8CC87B94}" type="sibTrans" cxnId="{FB72A55F-B60C-394E-AE16-4E7C0D5371DF}">
      <dgm:prSet/>
      <dgm:spPr>
        <a:noFill/>
        <a:ln>
          <a:noFill/>
        </a:ln>
      </dgm:spPr>
      <dgm:t>
        <a:bodyPr/>
        <a:lstStyle/>
        <a:p>
          <a:endParaRPr lang="en-US" dirty="0"/>
        </a:p>
      </dgm:t>
    </dgm:pt>
    <dgm:pt modelId="{955A3332-4E58-DA48-ADAD-FEB41E0800EC}">
      <dgm:prSet phldrT="[Text]" custT="1"/>
      <dgm:spPr>
        <a:solidFill>
          <a:srgbClr val="5E719A"/>
        </a:solidFill>
      </dgm:spPr>
      <dgm:t>
        <a:bodyPr/>
        <a:lstStyle/>
        <a:p>
          <a:r>
            <a:rPr lang="sv-SE" sz="1400" b="0" i="0" noProof="0" dirty="0">
              <a:latin typeface="Calibri"/>
              <a:cs typeface="Calibri"/>
            </a:rPr>
            <a:t>Infarkt</a:t>
          </a:r>
        </a:p>
      </dgm:t>
    </dgm:pt>
    <dgm:pt modelId="{71F0C031-35D5-7544-A943-3735663C9D4F}" type="parTrans" cxnId="{A6C10243-63D2-8243-8415-C577EF3E8BBD}">
      <dgm:prSet/>
      <dgm:spPr>
        <a:ln>
          <a:solidFill>
            <a:srgbClr val="5E719A"/>
          </a:solidFill>
        </a:ln>
      </dgm:spPr>
      <dgm:t>
        <a:bodyPr/>
        <a:lstStyle/>
        <a:p>
          <a:endParaRPr lang="en-US"/>
        </a:p>
      </dgm:t>
    </dgm:pt>
    <dgm:pt modelId="{C3DDA082-61D6-824C-8BA6-9E01CC68CB9F}" type="sibTrans" cxnId="{A6C10243-63D2-8243-8415-C577EF3E8BBD}">
      <dgm:prSet custT="1"/>
      <dgm:spPr>
        <a:ln>
          <a:solidFill>
            <a:srgbClr val="5E719A"/>
          </a:solidFill>
        </a:ln>
      </dgm:spPr>
      <dgm:t>
        <a:bodyPr/>
        <a:lstStyle/>
        <a:p>
          <a:r>
            <a:rPr lang="en-US" sz="1600" dirty="0"/>
            <a:t>85 %</a:t>
          </a:r>
        </a:p>
      </dgm:t>
    </dgm:pt>
    <dgm:pt modelId="{9322B0C1-B2AF-2045-B144-09165F05E033}">
      <dgm:prSet phldrT="[Text]" custT="1"/>
      <dgm:spPr>
        <a:solidFill>
          <a:srgbClr val="5E719A"/>
        </a:solidFill>
      </dgm:spPr>
      <dgm:t>
        <a:bodyPr/>
        <a:lstStyle/>
        <a:p>
          <a:r>
            <a:rPr lang="sv-SE" sz="1400" b="0" i="0" noProof="0" dirty="0">
              <a:latin typeface="Calibri"/>
              <a:cs typeface="Calibri"/>
            </a:rPr>
            <a:t>ICH</a:t>
          </a:r>
        </a:p>
      </dgm:t>
    </dgm:pt>
    <dgm:pt modelId="{CFD1D7D1-124B-3E44-9BCE-55C73C32DA2A}" type="parTrans" cxnId="{7AACB717-375A-A148-81DB-5BA89FB93277}">
      <dgm:prSet/>
      <dgm:spPr>
        <a:ln>
          <a:solidFill>
            <a:srgbClr val="5E719A"/>
          </a:solidFill>
        </a:ln>
      </dgm:spPr>
      <dgm:t>
        <a:bodyPr/>
        <a:lstStyle/>
        <a:p>
          <a:endParaRPr lang="en-US"/>
        </a:p>
      </dgm:t>
    </dgm:pt>
    <dgm:pt modelId="{B17CF0D4-E56E-6048-BB7D-EAAEE4C26C50}" type="sibTrans" cxnId="{7AACB717-375A-A148-81DB-5BA89FB93277}">
      <dgm:prSet custT="1"/>
      <dgm:spPr>
        <a:ln>
          <a:solidFill>
            <a:srgbClr val="5E719A"/>
          </a:solidFill>
        </a:ln>
      </dgm:spPr>
      <dgm:t>
        <a:bodyPr/>
        <a:lstStyle/>
        <a:p>
          <a:r>
            <a:rPr lang="en-US" sz="1600" kern="1200" dirty="0">
              <a:solidFill>
                <a:prstClr val="black">
                  <a:hueOff val="0"/>
                  <a:satOff val="0"/>
                  <a:lumOff val="0"/>
                  <a:alphaOff val="0"/>
                </a:prstClr>
              </a:solidFill>
              <a:latin typeface="Arial" panose="020B0604020202020204"/>
              <a:ea typeface="+mn-ea"/>
              <a:cs typeface="+mn-cs"/>
            </a:rPr>
            <a:t>10 </a:t>
          </a:r>
          <a:r>
            <a:rPr lang="en-US" sz="1600" kern="1200" dirty="0"/>
            <a:t>%</a:t>
          </a:r>
        </a:p>
      </dgm:t>
    </dgm:pt>
    <dgm:pt modelId="{32BC2BA5-47C5-284A-953A-324E68608665}">
      <dgm:prSet phldrT="[Text]" custT="1"/>
      <dgm:spPr>
        <a:solidFill>
          <a:srgbClr val="5E719A"/>
        </a:solidFill>
      </dgm:spPr>
      <dgm:t>
        <a:bodyPr/>
        <a:lstStyle/>
        <a:p>
          <a:r>
            <a:rPr lang="sv-SE" sz="1400" b="0" i="0" noProof="0" dirty="0">
              <a:latin typeface="Calibri"/>
              <a:cs typeface="Calibri"/>
            </a:rPr>
            <a:t>SAH</a:t>
          </a:r>
        </a:p>
      </dgm:t>
    </dgm:pt>
    <dgm:pt modelId="{A600F3CA-5B4F-B546-88E5-6A23D47878A6}" type="parTrans" cxnId="{E4709517-DE47-EA4E-A5A2-441538137E64}">
      <dgm:prSet/>
      <dgm:spPr>
        <a:ln>
          <a:solidFill>
            <a:srgbClr val="5E719A"/>
          </a:solidFill>
        </a:ln>
      </dgm:spPr>
      <dgm:t>
        <a:bodyPr/>
        <a:lstStyle/>
        <a:p>
          <a:endParaRPr lang="en-US"/>
        </a:p>
      </dgm:t>
    </dgm:pt>
    <dgm:pt modelId="{09191034-FCAA-8440-9598-0930F719A3F2}" type="sibTrans" cxnId="{E4709517-DE47-EA4E-A5A2-441538137E64}">
      <dgm:prSet custT="1"/>
      <dgm:spPr>
        <a:ln>
          <a:solidFill>
            <a:srgbClr val="5E719A"/>
          </a:solidFill>
        </a:ln>
      </dgm:spPr>
      <dgm:t>
        <a:bodyPr/>
        <a:lstStyle/>
        <a:p>
          <a:r>
            <a:rPr lang="en-US" sz="1800" dirty="0"/>
            <a:t>5 %</a:t>
          </a:r>
        </a:p>
      </dgm:t>
    </dgm:pt>
    <dgm:pt modelId="{59B498AE-96F6-2E41-8FC9-2C50671AA158}" type="pres">
      <dgm:prSet presAssocID="{DAA39757-58BE-DB49-A02D-A88219EEC627}" presName="hierChild1" presStyleCnt="0">
        <dgm:presLayoutVars>
          <dgm:orgChart val="1"/>
          <dgm:chPref val="1"/>
          <dgm:dir/>
          <dgm:animOne val="branch"/>
          <dgm:animLvl val="lvl"/>
          <dgm:resizeHandles/>
        </dgm:presLayoutVars>
      </dgm:prSet>
      <dgm:spPr/>
    </dgm:pt>
    <dgm:pt modelId="{3DCF9BBF-964D-CD4A-AAF3-16410F71AAFF}" type="pres">
      <dgm:prSet presAssocID="{ACBDF67B-077B-A440-B185-A6FD8C822415}" presName="hierRoot1" presStyleCnt="0">
        <dgm:presLayoutVars>
          <dgm:hierBranch val="init"/>
        </dgm:presLayoutVars>
      </dgm:prSet>
      <dgm:spPr/>
    </dgm:pt>
    <dgm:pt modelId="{696B6929-C443-5A4E-B422-CC2D7F22A403}" type="pres">
      <dgm:prSet presAssocID="{ACBDF67B-077B-A440-B185-A6FD8C822415}" presName="rootComposite1" presStyleCnt="0"/>
      <dgm:spPr/>
    </dgm:pt>
    <dgm:pt modelId="{3990336C-C33B-F649-9C2A-20CE64666ADC}" type="pres">
      <dgm:prSet presAssocID="{ACBDF67B-077B-A440-B185-A6FD8C822415}" presName="rootText1" presStyleLbl="node0" presStyleIdx="0" presStyleCnt="1">
        <dgm:presLayoutVars>
          <dgm:chMax/>
          <dgm:chPref val="3"/>
        </dgm:presLayoutVars>
      </dgm:prSet>
      <dgm:spPr/>
    </dgm:pt>
    <dgm:pt modelId="{2E27D292-4A08-5D49-8B59-A410EB30B4AC}" type="pres">
      <dgm:prSet presAssocID="{ACBDF67B-077B-A440-B185-A6FD8C822415}" presName="titleText1" presStyleLbl="fgAcc0" presStyleIdx="0" presStyleCnt="1" custLinFactNeighborX="4261" custLinFactNeighborY="-23820">
        <dgm:presLayoutVars>
          <dgm:chMax val="0"/>
          <dgm:chPref val="0"/>
        </dgm:presLayoutVars>
      </dgm:prSet>
      <dgm:spPr/>
    </dgm:pt>
    <dgm:pt modelId="{50BFBF5A-C4DF-744C-A831-37A553E46924}" type="pres">
      <dgm:prSet presAssocID="{ACBDF67B-077B-A440-B185-A6FD8C822415}" presName="rootConnector1" presStyleLbl="node1" presStyleIdx="0" presStyleCnt="3"/>
      <dgm:spPr/>
    </dgm:pt>
    <dgm:pt modelId="{8CE4584D-8ABE-1143-88C0-30EF01DFEB10}" type="pres">
      <dgm:prSet presAssocID="{ACBDF67B-077B-A440-B185-A6FD8C822415}" presName="hierChild2" presStyleCnt="0"/>
      <dgm:spPr/>
    </dgm:pt>
    <dgm:pt modelId="{C0D6DFA4-6115-1B45-BFC4-B18ACF47AA64}" type="pres">
      <dgm:prSet presAssocID="{71F0C031-35D5-7544-A943-3735663C9D4F}" presName="Name37" presStyleLbl="parChTrans1D2" presStyleIdx="0" presStyleCnt="3"/>
      <dgm:spPr/>
    </dgm:pt>
    <dgm:pt modelId="{782BF709-8376-CF4D-876E-84C644DECA47}" type="pres">
      <dgm:prSet presAssocID="{955A3332-4E58-DA48-ADAD-FEB41E0800EC}" presName="hierRoot2" presStyleCnt="0">
        <dgm:presLayoutVars>
          <dgm:hierBranch val="init"/>
        </dgm:presLayoutVars>
      </dgm:prSet>
      <dgm:spPr/>
    </dgm:pt>
    <dgm:pt modelId="{3E5B5B83-FBA0-1D41-993D-8FC0BEB20D16}" type="pres">
      <dgm:prSet presAssocID="{955A3332-4E58-DA48-ADAD-FEB41E0800EC}" presName="rootComposite" presStyleCnt="0"/>
      <dgm:spPr/>
    </dgm:pt>
    <dgm:pt modelId="{E4292C61-4579-8642-9BD0-0F7C52F6E238}" type="pres">
      <dgm:prSet presAssocID="{955A3332-4E58-DA48-ADAD-FEB41E0800EC}" presName="rootText" presStyleLbl="node1" presStyleIdx="0" presStyleCnt="3">
        <dgm:presLayoutVars>
          <dgm:chMax/>
          <dgm:chPref val="3"/>
        </dgm:presLayoutVars>
      </dgm:prSet>
      <dgm:spPr/>
    </dgm:pt>
    <dgm:pt modelId="{6962E633-3424-604B-B37C-BB0F9D693F07}" type="pres">
      <dgm:prSet presAssocID="{955A3332-4E58-DA48-ADAD-FEB41E0800EC}" presName="titleText2" presStyleLbl="fgAcc1" presStyleIdx="0" presStyleCnt="3">
        <dgm:presLayoutVars>
          <dgm:chMax val="0"/>
          <dgm:chPref val="0"/>
        </dgm:presLayoutVars>
      </dgm:prSet>
      <dgm:spPr/>
    </dgm:pt>
    <dgm:pt modelId="{C203D88B-4E02-5E48-9908-96F8E3410F97}" type="pres">
      <dgm:prSet presAssocID="{955A3332-4E58-DA48-ADAD-FEB41E0800EC}" presName="rootConnector" presStyleLbl="node2" presStyleIdx="0" presStyleCnt="0"/>
      <dgm:spPr/>
    </dgm:pt>
    <dgm:pt modelId="{CF46FB4D-76BF-1D44-A598-442CD445D444}" type="pres">
      <dgm:prSet presAssocID="{955A3332-4E58-DA48-ADAD-FEB41E0800EC}" presName="hierChild4" presStyleCnt="0"/>
      <dgm:spPr/>
    </dgm:pt>
    <dgm:pt modelId="{ED0F33FC-AA1B-D64B-9234-207FBB73A0DF}" type="pres">
      <dgm:prSet presAssocID="{955A3332-4E58-DA48-ADAD-FEB41E0800EC}" presName="hierChild5" presStyleCnt="0"/>
      <dgm:spPr/>
    </dgm:pt>
    <dgm:pt modelId="{773D0C18-A9F5-9C45-845B-614F1E92C771}" type="pres">
      <dgm:prSet presAssocID="{CFD1D7D1-124B-3E44-9BCE-55C73C32DA2A}" presName="Name37" presStyleLbl="parChTrans1D2" presStyleIdx="1" presStyleCnt="3"/>
      <dgm:spPr/>
    </dgm:pt>
    <dgm:pt modelId="{B7851386-05B4-7B43-9475-CC8A0D850BE7}" type="pres">
      <dgm:prSet presAssocID="{9322B0C1-B2AF-2045-B144-09165F05E033}" presName="hierRoot2" presStyleCnt="0">
        <dgm:presLayoutVars>
          <dgm:hierBranch val="init"/>
        </dgm:presLayoutVars>
      </dgm:prSet>
      <dgm:spPr/>
    </dgm:pt>
    <dgm:pt modelId="{8B0AF315-60EA-E34A-A44E-024484BD1132}" type="pres">
      <dgm:prSet presAssocID="{9322B0C1-B2AF-2045-B144-09165F05E033}" presName="rootComposite" presStyleCnt="0"/>
      <dgm:spPr/>
    </dgm:pt>
    <dgm:pt modelId="{586EA2CD-BC7D-DB44-A914-D48642D29F0F}" type="pres">
      <dgm:prSet presAssocID="{9322B0C1-B2AF-2045-B144-09165F05E033}" presName="rootText" presStyleLbl="node1" presStyleIdx="1" presStyleCnt="3">
        <dgm:presLayoutVars>
          <dgm:chMax/>
          <dgm:chPref val="3"/>
        </dgm:presLayoutVars>
      </dgm:prSet>
      <dgm:spPr/>
    </dgm:pt>
    <dgm:pt modelId="{0417093D-C60A-4245-8E60-552D438D2F5B}" type="pres">
      <dgm:prSet presAssocID="{9322B0C1-B2AF-2045-B144-09165F05E033}" presName="titleText2" presStyleLbl="fgAcc1" presStyleIdx="1" presStyleCnt="3">
        <dgm:presLayoutVars>
          <dgm:chMax val="0"/>
          <dgm:chPref val="0"/>
        </dgm:presLayoutVars>
      </dgm:prSet>
      <dgm:spPr/>
    </dgm:pt>
    <dgm:pt modelId="{2917AF16-0CBA-2A40-97D7-B1209B957141}" type="pres">
      <dgm:prSet presAssocID="{9322B0C1-B2AF-2045-B144-09165F05E033}" presName="rootConnector" presStyleLbl="node2" presStyleIdx="0" presStyleCnt="0"/>
      <dgm:spPr/>
    </dgm:pt>
    <dgm:pt modelId="{1D887903-0A79-7241-B2DA-0741D9246840}" type="pres">
      <dgm:prSet presAssocID="{9322B0C1-B2AF-2045-B144-09165F05E033}" presName="hierChild4" presStyleCnt="0"/>
      <dgm:spPr/>
    </dgm:pt>
    <dgm:pt modelId="{E3FB0156-DC94-1B46-AE0D-6929C0B6401C}" type="pres">
      <dgm:prSet presAssocID="{9322B0C1-B2AF-2045-B144-09165F05E033}" presName="hierChild5" presStyleCnt="0"/>
      <dgm:spPr/>
    </dgm:pt>
    <dgm:pt modelId="{8F3636D7-3466-024B-B91C-A77794AB37D9}" type="pres">
      <dgm:prSet presAssocID="{A600F3CA-5B4F-B546-88E5-6A23D47878A6}" presName="Name37" presStyleLbl="parChTrans1D2" presStyleIdx="2" presStyleCnt="3"/>
      <dgm:spPr/>
    </dgm:pt>
    <dgm:pt modelId="{FF578372-1070-E64E-8E4A-499A50710968}" type="pres">
      <dgm:prSet presAssocID="{32BC2BA5-47C5-284A-953A-324E68608665}" presName="hierRoot2" presStyleCnt="0">
        <dgm:presLayoutVars>
          <dgm:hierBranch val="init"/>
        </dgm:presLayoutVars>
      </dgm:prSet>
      <dgm:spPr/>
    </dgm:pt>
    <dgm:pt modelId="{53F9762F-EF92-534E-9286-846B4D6CFD90}" type="pres">
      <dgm:prSet presAssocID="{32BC2BA5-47C5-284A-953A-324E68608665}" presName="rootComposite" presStyleCnt="0"/>
      <dgm:spPr/>
    </dgm:pt>
    <dgm:pt modelId="{94D8C626-C2C8-3B4A-A463-F48EB9838864}" type="pres">
      <dgm:prSet presAssocID="{32BC2BA5-47C5-284A-953A-324E68608665}" presName="rootText" presStyleLbl="node1" presStyleIdx="2" presStyleCnt="3">
        <dgm:presLayoutVars>
          <dgm:chMax/>
          <dgm:chPref val="3"/>
        </dgm:presLayoutVars>
      </dgm:prSet>
      <dgm:spPr/>
    </dgm:pt>
    <dgm:pt modelId="{2EF70CF6-7A40-9742-88B0-7864741BA462}" type="pres">
      <dgm:prSet presAssocID="{32BC2BA5-47C5-284A-953A-324E68608665}" presName="titleText2" presStyleLbl="fgAcc1" presStyleIdx="2" presStyleCnt="3" custLinFactNeighborX="31735" custLinFactNeighborY="-17515">
        <dgm:presLayoutVars>
          <dgm:chMax val="0"/>
          <dgm:chPref val="0"/>
        </dgm:presLayoutVars>
      </dgm:prSet>
      <dgm:spPr/>
    </dgm:pt>
    <dgm:pt modelId="{A64FFD39-1130-0E4E-AEE2-AA2EF624AB91}" type="pres">
      <dgm:prSet presAssocID="{32BC2BA5-47C5-284A-953A-324E68608665}" presName="rootConnector" presStyleLbl="node2" presStyleIdx="0" presStyleCnt="0"/>
      <dgm:spPr/>
    </dgm:pt>
    <dgm:pt modelId="{5931206B-E983-024A-88A2-2014A6608D85}" type="pres">
      <dgm:prSet presAssocID="{32BC2BA5-47C5-284A-953A-324E68608665}" presName="hierChild4" presStyleCnt="0"/>
      <dgm:spPr/>
    </dgm:pt>
    <dgm:pt modelId="{2ECD6064-E356-F94B-BB23-A1CDC71C2CA4}" type="pres">
      <dgm:prSet presAssocID="{32BC2BA5-47C5-284A-953A-324E68608665}" presName="hierChild5" presStyleCnt="0"/>
      <dgm:spPr/>
    </dgm:pt>
    <dgm:pt modelId="{B5E10698-4ED6-1F4A-8DFE-6BD64F20D5A4}" type="pres">
      <dgm:prSet presAssocID="{ACBDF67B-077B-A440-B185-A6FD8C822415}" presName="hierChild3" presStyleCnt="0"/>
      <dgm:spPr/>
    </dgm:pt>
  </dgm:ptLst>
  <dgm:cxnLst>
    <dgm:cxn modelId="{07CE4A02-AFBC-49B4-86CE-162F915FF4A8}" type="presOf" srcId="{955A3332-4E58-DA48-ADAD-FEB41E0800EC}" destId="{E4292C61-4579-8642-9BD0-0F7C52F6E238}" srcOrd="0" destOrd="0" presId="urn:microsoft.com/office/officeart/2008/layout/NameandTitleOrganizationalChart"/>
    <dgm:cxn modelId="{A7E78405-2608-4EE6-9193-8295F0A19102}" type="presOf" srcId="{DAA39757-58BE-DB49-A02D-A88219EEC627}" destId="{59B498AE-96F6-2E41-8FC9-2C50671AA158}" srcOrd="0" destOrd="0" presId="urn:microsoft.com/office/officeart/2008/layout/NameandTitleOrganizationalChart"/>
    <dgm:cxn modelId="{F1C8D708-5908-4E52-9DAD-5273B9A820B4}" type="presOf" srcId="{32BC2BA5-47C5-284A-953A-324E68608665}" destId="{94D8C626-C2C8-3B4A-A463-F48EB9838864}" srcOrd="0" destOrd="0" presId="urn:microsoft.com/office/officeart/2008/layout/NameandTitleOrganizationalChart"/>
    <dgm:cxn modelId="{C4B48412-411D-46E4-81DD-F874711DC54C}" type="presOf" srcId="{A600F3CA-5B4F-B546-88E5-6A23D47878A6}" destId="{8F3636D7-3466-024B-B91C-A77794AB37D9}" srcOrd="0" destOrd="0" presId="urn:microsoft.com/office/officeart/2008/layout/NameandTitleOrganizationalChart"/>
    <dgm:cxn modelId="{6923A214-486E-41BE-A195-22F41808BFB8}" type="presOf" srcId="{ACBDF67B-077B-A440-B185-A6FD8C822415}" destId="{3990336C-C33B-F649-9C2A-20CE64666ADC}" srcOrd="0" destOrd="0" presId="urn:microsoft.com/office/officeart/2008/layout/NameandTitleOrganizationalChart"/>
    <dgm:cxn modelId="{E4709517-DE47-EA4E-A5A2-441538137E64}" srcId="{ACBDF67B-077B-A440-B185-A6FD8C822415}" destId="{32BC2BA5-47C5-284A-953A-324E68608665}" srcOrd="2" destOrd="0" parTransId="{A600F3CA-5B4F-B546-88E5-6A23D47878A6}" sibTransId="{09191034-FCAA-8440-9598-0930F719A3F2}"/>
    <dgm:cxn modelId="{7AACB717-375A-A148-81DB-5BA89FB93277}" srcId="{ACBDF67B-077B-A440-B185-A6FD8C822415}" destId="{9322B0C1-B2AF-2045-B144-09165F05E033}" srcOrd="1" destOrd="0" parTransId="{CFD1D7D1-124B-3E44-9BCE-55C73C32DA2A}" sibTransId="{B17CF0D4-E56E-6048-BB7D-EAAEE4C26C50}"/>
    <dgm:cxn modelId="{524F4820-B5CE-4986-ADD9-C0380295E69A}" type="presOf" srcId="{C3DDA082-61D6-824C-8BA6-9E01CC68CB9F}" destId="{6962E633-3424-604B-B37C-BB0F9D693F07}" srcOrd="0" destOrd="0" presId="urn:microsoft.com/office/officeart/2008/layout/NameandTitleOrganizationalChart"/>
    <dgm:cxn modelId="{AA295221-C139-41BB-9866-5848A551DA80}" type="presOf" srcId="{B17CF0D4-E56E-6048-BB7D-EAAEE4C26C50}" destId="{0417093D-C60A-4245-8E60-552D438D2F5B}" srcOrd="0" destOrd="0" presId="urn:microsoft.com/office/officeart/2008/layout/NameandTitleOrganizationalChart"/>
    <dgm:cxn modelId="{27FAA927-BD8A-41A9-B0F2-E5CA0C9F7753}" type="presOf" srcId="{CFD1D7D1-124B-3E44-9BCE-55C73C32DA2A}" destId="{773D0C18-A9F5-9C45-845B-614F1E92C771}" srcOrd="0" destOrd="0" presId="urn:microsoft.com/office/officeart/2008/layout/NameandTitleOrganizationalChart"/>
    <dgm:cxn modelId="{09AB1A32-564A-45CF-900C-32478A9EE8DE}" type="presOf" srcId="{71F0C031-35D5-7544-A943-3735663C9D4F}" destId="{C0D6DFA4-6115-1B45-BFC4-B18ACF47AA64}" srcOrd="0" destOrd="0" presId="urn:microsoft.com/office/officeart/2008/layout/NameandTitleOrganizationalChart"/>
    <dgm:cxn modelId="{CD8D2A5E-B8BC-4BC2-85E7-F31D85263452}" type="presOf" srcId="{09191034-FCAA-8440-9598-0930F719A3F2}" destId="{2EF70CF6-7A40-9742-88B0-7864741BA462}" srcOrd="0" destOrd="0" presId="urn:microsoft.com/office/officeart/2008/layout/NameandTitleOrganizationalChart"/>
    <dgm:cxn modelId="{FB72A55F-B60C-394E-AE16-4E7C0D5371DF}" srcId="{DAA39757-58BE-DB49-A02D-A88219EEC627}" destId="{ACBDF67B-077B-A440-B185-A6FD8C822415}" srcOrd="0" destOrd="0" parTransId="{F1563675-876B-A740-BAD0-4D67FDBE74C7}" sibTransId="{FF3884D9-9B08-A746-96D3-75AF8CC87B94}"/>
    <dgm:cxn modelId="{A6C10243-63D2-8243-8415-C577EF3E8BBD}" srcId="{ACBDF67B-077B-A440-B185-A6FD8C822415}" destId="{955A3332-4E58-DA48-ADAD-FEB41E0800EC}" srcOrd="0" destOrd="0" parTransId="{71F0C031-35D5-7544-A943-3735663C9D4F}" sibTransId="{C3DDA082-61D6-824C-8BA6-9E01CC68CB9F}"/>
    <dgm:cxn modelId="{0926FD58-D2CF-4D75-AF52-1512AB8346B6}" type="presOf" srcId="{9322B0C1-B2AF-2045-B144-09165F05E033}" destId="{586EA2CD-BC7D-DB44-A914-D48642D29F0F}" srcOrd="0" destOrd="0" presId="urn:microsoft.com/office/officeart/2008/layout/NameandTitleOrganizationalChart"/>
    <dgm:cxn modelId="{3A95C37D-3D02-405A-8710-ECC699ACBFDD}" type="presOf" srcId="{FF3884D9-9B08-A746-96D3-75AF8CC87B94}" destId="{2E27D292-4A08-5D49-8B59-A410EB30B4AC}" srcOrd="0" destOrd="0" presId="urn:microsoft.com/office/officeart/2008/layout/NameandTitleOrganizationalChart"/>
    <dgm:cxn modelId="{B8E3158F-4FA4-46C3-8932-8CDAD511AE24}" type="presOf" srcId="{9322B0C1-B2AF-2045-B144-09165F05E033}" destId="{2917AF16-0CBA-2A40-97D7-B1209B957141}" srcOrd="1" destOrd="0" presId="urn:microsoft.com/office/officeart/2008/layout/NameandTitleOrganizationalChart"/>
    <dgm:cxn modelId="{E14FDE9F-305B-4762-B765-7B32D782398C}" type="presOf" srcId="{ACBDF67B-077B-A440-B185-A6FD8C822415}" destId="{50BFBF5A-C4DF-744C-A831-37A553E46924}" srcOrd="1" destOrd="0" presId="urn:microsoft.com/office/officeart/2008/layout/NameandTitleOrganizationalChart"/>
    <dgm:cxn modelId="{DF65B8A9-375F-443F-B6E9-9FD827045765}" type="presOf" srcId="{955A3332-4E58-DA48-ADAD-FEB41E0800EC}" destId="{C203D88B-4E02-5E48-9908-96F8E3410F97}" srcOrd="1" destOrd="0" presId="urn:microsoft.com/office/officeart/2008/layout/NameandTitleOrganizationalChart"/>
    <dgm:cxn modelId="{BC9F90AE-BAAA-45A5-8435-14A5A5F9DA24}" type="presOf" srcId="{32BC2BA5-47C5-284A-953A-324E68608665}" destId="{A64FFD39-1130-0E4E-AEE2-AA2EF624AB91}" srcOrd="1" destOrd="0" presId="urn:microsoft.com/office/officeart/2008/layout/NameandTitleOrganizationalChart"/>
    <dgm:cxn modelId="{7F7E5D5B-3C2C-4971-8CB6-5BE9EA2D1D41}" type="presParOf" srcId="{59B498AE-96F6-2E41-8FC9-2C50671AA158}" destId="{3DCF9BBF-964D-CD4A-AAF3-16410F71AAFF}" srcOrd="0" destOrd="0" presId="urn:microsoft.com/office/officeart/2008/layout/NameandTitleOrganizationalChart"/>
    <dgm:cxn modelId="{021EC40A-4370-479C-BF2C-C3722B0E2E0B}" type="presParOf" srcId="{3DCF9BBF-964D-CD4A-AAF3-16410F71AAFF}" destId="{696B6929-C443-5A4E-B422-CC2D7F22A403}" srcOrd="0" destOrd="0" presId="urn:microsoft.com/office/officeart/2008/layout/NameandTitleOrganizationalChart"/>
    <dgm:cxn modelId="{67281A78-F1BE-44BC-8ED1-23133C3F0304}" type="presParOf" srcId="{696B6929-C443-5A4E-B422-CC2D7F22A403}" destId="{3990336C-C33B-F649-9C2A-20CE64666ADC}" srcOrd="0" destOrd="0" presId="urn:microsoft.com/office/officeart/2008/layout/NameandTitleOrganizationalChart"/>
    <dgm:cxn modelId="{8F365271-943B-4503-B597-1334E50197D2}" type="presParOf" srcId="{696B6929-C443-5A4E-B422-CC2D7F22A403}" destId="{2E27D292-4A08-5D49-8B59-A410EB30B4AC}" srcOrd="1" destOrd="0" presId="urn:microsoft.com/office/officeart/2008/layout/NameandTitleOrganizationalChart"/>
    <dgm:cxn modelId="{7F50325E-2D0A-4317-B6EC-BE5D9FA29DB0}" type="presParOf" srcId="{696B6929-C443-5A4E-B422-CC2D7F22A403}" destId="{50BFBF5A-C4DF-744C-A831-37A553E46924}" srcOrd="2" destOrd="0" presId="urn:microsoft.com/office/officeart/2008/layout/NameandTitleOrganizationalChart"/>
    <dgm:cxn modelId="{1F09C756-C258-43C2-B36E-604CDE7F5694}" type="presParOf" srcId="{3DCF9BBF-964D-CD4A-AAF3-16410F71AAFF}" destId="{8CE4584D-8ABE-1143-88C0-30EF01DFEB10}" srcOrd="1" destOrd="0" presId="urn:microsoft.com/office/officeart/2008/layout/NameandTitleOrganizationalChart"/>
    <dgm:cxn modelId="{53323185-3324-4651-81ED-FBFD8B547C34}" type="presParOf" srcId="{8CE4584D-8ABE-1143-88C0-30EF01DFEB10}" destId="{C0D6DFA4-6115-1B45-BFC4-B18ACF47AA64}" srcOrd="0" destOrd="0" presId="urn:microsoft.com/office/officeart/2008/layout/NameandTitleOrganizationalChart"/>
    <dgm:cxn modelId="{08B66F67-AC8D-46AA-8ABA-73516649F6C6}" type="presParOf" srcId="{8CE4584D-8ABE-1143-88C0-30EF01DFEB10}" destId="{782BF709-8376-CF4D-876E-84C644DECA47}" srcOrd="1" destOrd="0" presId="urn:microsoft.com/office/officeart/2008/layout/NameandTitleOrganizationalChart"/>
    <dgm:cxn modelId="{411503F5-E01F-4C29-A2F4-C13650957DD4}" type="presParOf" srcId="{782BF709-8376-CF4D-876E-84C644DECA47}" destId="{3E5B5B83-FBA0-1D41-993D-8FC0BEB20D16}" srcOrd="0" destOrd="0" presId="urn:microsoft.com/office/officeart/2008/layout/NameandTitleOrganizationalChart"/>
    <dgm:cxn modelId="{B8399BD7-1955-4F33-BB63-C772E16563CE}" type="presParOf" srcId="{3E5B5B83-FBA0-1D41-993D-8FC0BEB20D16}" destId="{E4292C61-4579-8642-9BD0-0F7C52F6E238}" srcOrd="0" destOrd="0" presId="urn:microsoft.com/office/officeart/2008/layout/NameandTitleOrganizationalChart"/>
    <dgm:cxn modelId="{8EFDDC26-1CC1-4635-ACBA-69CD2B54F298}" type="presParOf" srcId="{3E5B5B83-FBA0-1D41-993D-8FC0BEB20D16}" destId="{6962E633-3424-604B-B37C-BB0F9D693F07}" srcOrd="1" destOrd="0" presId="urn:microsoft.com/office/officeart/2008/layout/NameandTitleOrganizationalChart"/>
    <dgm:cxn modelId="{E904A446-F47D-47C1-B941-0E393B27CF43}" type="presParOf" srcId="{3E5B5B83-FBA0-1D41-993D-8FC0BEB20D16}" destId="{C203D88B-4E02-5E48-9908-96F8E3410F97}" srcOrd="2" destOrd="0" presId="urn:microsoft.com/office/officeart/2008/layout/NameandTitleOrganizationalChart"/>
    <dgm:cxn modelId="{9F343E40-19C1-4092-8FE3-DF43E59BE261}" type="presParOf" srcId="{782BF709-8376-CF4D-876E-84C644DECA47}" destId="{CF46FB4D-76BF-1D44-A598-442CD445D444}" srcOrd="1" destOrd="0" presId="urn:microsoft.com/office/officeart/2008/layout/NameandTitleOrganizationalChart"/>
    <dgm:cxn modelId="{14DBF12D-2B08-4186-8972-D8FDA48708C8}" type="presParOf" srcId="{782BF709-8376-CF4D-876E-84C644DECA47}" destId="{ED0F33FC-AA1B-D64B-9234-207FBB73A0DF}" srcOrd="2" destOrd="0" presId="urn:microsoft.com/office/officeart/2008/layout/NameandTitleOrganizationalChart"/>
    <dgm:cxn modelId="{760FBA57-E9ED-45B7-B5AD-A4539AB26FD5}" type="presParOf" srcId="{8CE4584D-8ABE-1143-88C0-30EF01DFEB10}" destId="{773D0C18-A9F5-9C45-845B-614F1E92C771}" srcOrd="2" destOrd="0" presId="urn:microsoft.com/office/officeart/2008/layout/NameandTitleOrganizationalChart"/>
    <dgm:cxn modelId="{244D983A-09A8-4BDD-B32C-9B05A29FC0FB}" type="presParOf" srcId="{8CE4584D-8ABE-1143-88C0-30EF01DFEB10}" destId="{B7851386-05B4-7B43-9475-CC8A0D850BE7}" srcOrd="3" destOrd="0" presId="urn:microsoft.com/office/officeart/2008/layout/NameandTitleOrganizationalChart"/>
    <dgm:cxn modelId="{5BCFE2BC-843E-4082-BF7B-9457811859A0}" type="presParOf" srcId="{B7851386-05B4-7B43-9475-CC8A0D850BE7}" destId="{8B0AF315-60EA-E34A-A44E-024484BD1132}" srcOrd="0" destOrd="0" presId="urn:microsoft.com/office/officeart/2008/layout/NameandTitleOrganizationalChart"/>
    <dgm:cxn modelId="{F61B2715-8CC6-4DD2-866C-AEA69BB57D4C}" type="presParOf" srcId="{8B0AF315-60EA-E34A-A44E-024484BD1132}" destId="{586EA2CD-BC7D-DB44-A914-D48642D29F0F}" srcOrd="0" destOrd="0" presId="urn:microsoft.com/office/officeart/2008/layout/NameandTitleOrganizationalChart"/>
    <dgm:cxn modelId="{5C7B1273-314E-4B2B-9F87-CB3B4A5A10F1}" type="presParOf" srcId="{8B0AF315-60EA-E34A-A44E-024484BD1132}" destId="{0417093D-C60A-4245-8E60-552D438D2F5B}" srcOrd="1" destOrd="0" presId="urn:microsoft.com/office/officeart/2008/layout/NameandTitleOrganizationalChart"/>
    <dgm:cxn modelId="{DC50FD9E-77FE-4823-BFA8-7F792F08F4CD}" type="presParOf" srcId="{8B0AF315-60EA-E34A-A44E-024484BD1132}" destId="{2917AF16-0CBA-2A40-97D7-B1209B957141}" srcOrd="2" destOrd="0" presId="urn:microsoft.com/office/officeart/2008/layout/NameandTitleOrganizationalChart"/>
    <dgm:cxn modelId="{ADDC5E8F-8A47-49CE-B4D1-077A445C50CB}" type="presParOf" srcId="{B7851386-05B4-7B43-9475-CC8A0D850BE7}" destId="{1D887903-0A79-7241-B2DA-0741D9246840}" srcOrd="1" destOrd="0" presId="urn:microsoft.com/office/officeart/2008/layout/NameandTitleOrganizationalChart"/>
    <dgm:cxn modelId="{5CEF1990-5462-46B5-9413-6535DC548D36}" type="presParOf" srcId="{B7851386-05B4-7B43-9475-CC8A0D850BE7}" destId="{E3FB0156-DC94-1B46-AE0D-6929C0B6401C}" srcOrd="2" destOrd="0" presId="urn:microsoft.com/office/officeart/2008/layout/NameandTitleOrganizationalChart"/>
    <dgm:cxn modelId="{7D6454E9-FBA2-42B9-BEA2-C3B253062866}" type="presParOf" srcId="{8CE4584D-8ABE-1143-88C0-30EF01DFEB10}" destId="{8F3636D7-3466-024B-B91C-A77794AB37D9}" srcOrd="4" destOrd="0" presId="urn:microsoft.com/office/officeart/2008/layout/NameandTitleOrganizationalChart"/>
    <dgm:cxn modelId="{40AABF9B-C544-479C-A921-327B825623BB}" type="presParOf" srcId="{8CE4584D-8ABE-1143-88C0-30EF01DFEB10}" destId="{FF578372-1070-E64E-8E4A-499A50710968}" srcOrd="5" destOrd="0" presId="urn:microsoft.com/office/officeart/2008/layout/NameandTitleOrganizationalChart"/>
    <dgm:cxn modelId="{8B01F2F4-99CA-4E92-A701-EFA44EF5AAF6}" type="presParOf" srcId="{FF578372-1070-E64E-8E4A-499A50710968}" destId="{53F9762F-EF92-534E-9286-846B4D6CFD90}" srcOrd="0" destOrd="0" presId="urn:microsoft.com/office/officeart/2008/layout/NameandTitleOrganizationalChart"/>
    <dgm:cxn modelId="{4FBF2DCF-1196-4D0C-9FEB-63D91943DA06}" type="presParOf" srcId="{53F9762F-EF92-534E-9286-846B4D6CFD90}" destId="{94D8C626-C2C8-3B4A-A463-F48EB9838864}" srcOrd="0" destOrd="0" presId="urn:microsoft.com/office/officeart/2008/layout/NameandTitleOrganizationalChart"/>
    <dgm:cxn modelId="{C27D0084-4CD4-457D-93C6-48EAA08143CC}" type="presParOf" srcId="{53F9762F-EF92-534E-9286-846B4D6CFD90}" destId="{2EF70CF6-7A40-9742-88B0-7864741BA462}" srcOrd="1" destOrd="0" presId="urn:microsoft.com/office/officeart/2008/layout/NameandTitleOrganizationalChart"/>
    <dgm:cxn modelId="{8A1AA60A-4385-4645-A387-4AAAF4D23E47}" type="presParOf" srcId="{53F9762F-EF92-534E-9286-846B4D6CFD90}" destId="{A64FFD39-1130-0E4E-AEE2-AA2EF624AB91}" srcOrd="2" destOrd="0" presId="urn:microsoft.com/office/officeart/2008/layout/NameandTitleOrganizationalChart"/>
    <dgm:cxn modelId="{763D2424-17E8-4ED0-BFD3-055C0210031D}" type="presParOf" srcId="{FF578372-1070-E64E-8E4A-499A50710968}" destId="{5931206B-E983-024A-88A2-2014A6608D85}" srcOrd="1" destOrd="0" presId="urn:microsoft.com/office/officeart/2008/layout/NameandTitleOrganizationalChart"/>
    <dgm:cxn modelId="{E290B017-7257-4AD5-8F64-CDF4B408BD05}" type="presParOf" srcId="{FF578372-1070-E64E-8E4A-499A50710968}" destId="{2ECD6064-E356-F94B-BB23-A1CDC71C2CA4}" srcOrd="2" destOrd="0" presId="urn:microsoft.com/office/officeart/2008/layout/NameandTitleOrganizationalChart"/>
    <dgm:cxn modelId="{776B8A94-719D-4222-A8BA-1CC0EAF02BCF}" type="presParOf" srcId="{3DCF9BBF-964D-CD4A-AAF3-16410F71AAFF}" destId="{B5E10698-4ED6-1F4A-8DFE-6BD64F20D5A4}"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636D7-3466-024B-B91C-A77794AB37D9}">
      <dsp:nvSpPr>
        <dsp:cNvPr id="0" name=""/>
        <dsp:cNvSpPr/>
      </dsp:nvSpPr>
      <dsp:spPr>
        <a:xfrm>
          <a:off x="1684137" y="912857"/>
          <a:ext cx="1202186" cy="268057"/>
        </a:xfrm>
        <a:custGeom>
          <a:avLst/>
          <a:gdLst/>
          <a:ahLst/>
          <a:cxnLst/>
          <a:rect l="0" t="0" r="0" b="0"/>
          <a:pathLst>
            <a:path>
              <a:moveTo>
                <a:pt x="0" y="0"/>
              </a:moveTo>
              <a:lnTo>
                <a:pt x="0" y="159803"/>
              </a:lnTo>
              <a:lnTo>
                <a:pt x="1202186" y="159803"/>
              </a:lnTo>
              <a:lnTo>
                <a:pt x="1202186" y="268057"/>
              </a:lnTo>
            </a:path>
          </a:pathLst>
        </a:custGeom>
        <a:noFill/>
        <a:ln w="25400" cap="flat" cmpd="sng" algn="ctr">
          <a:solidFill>
            <a:srgbClr val="5E719A"/>
          </a:solidFill>
          <a:prstDash val="solid"/>
        </a:ln>
        <a:effectLst/>
      </dsp:spPr>
      <dsp:style>
        <a:lnRef idx="2">
          <a:scrgbClr r="0" g="0" b="0"/>
        </a:lnRef>
        <a:fillRef idx="0">
          <a:scrgbClr r="0" g="0" b="0"/>
        </a:fillRef>
        <a:effectRef idx="0">
          <a:scrgbClr r="0" g="0" b="0"/>
        </a:effectRef>
        <a:fontRef idx="minor"/>
      </dsp:style>
    </dsp:sp>
    <dsp:sp modelId="{773D0C18-A9F5-9C45-845B-614F1E92C771}">
      <dsp:nvSpPr>
        <dsp:cNvPr id="0" name=""/>
        <dsp:cNvSpPr/>
      </dsp:nvSpPr>
      <dsp:spPr>
        <a:xfrm>
          <a:off x="1638417" y="912857"/>
          <a:ext cx="91440" cy="268057"/>
        </a:xfrm>
        <a:custGeom>
          <a:avLst/>
          <a:gdLst/>
          <a:ahLst/>
          <a:cxnLst/>
          <a:rect l="0" t="0" r="0" b="0"/>
          <a:pathLst>
            <a:path>
              <a:moveTo>
                <a:pt x="45720" y="0"/>
              </a:moveTo>
              <a:lnTo>
                <a:pt x="45720" y="268057"/>
              </a:lnTo>
            </a:path>
          </a:pathLst>
        </a:custGeom>
        <a:noFill/>
        <a:ln w="25400" cap="flat" cmpd="sng" algn="ctr">
          <a:solidFill>
            <a:srgbClr val="5E719A"/>
          </a:solidFill>
          <a:prstDash val="solid"/>
        </a:ln>
        <a:effectLst/>
      </dsp:spPr>
      <dsp:style>
        <a:lnRef idx="2">
          <a:scrgbClr r="0" g="0" b="0"/>
        </a:lnRef>
        <a:fillRef idx="0">
          <a:scrgbClr r="0" g="0" b="0"/>
        </a:fillRef>
        <a:effectRef idx="0">
          <a:scrgbClr r="0" g="0" b="0"/>
        </a:effectRef>
        <a:fontRef idx="minor"/>
      </dsp:style>
    </dsp:sp>
    <dsp:sp modelId="{C0D6DFA4-6115-1B45-BFC4-B18ACF47AA64}">
      <dsp:nvSpPr>
        <dsp:cNvPr id="0" name=""/>
        <dsp:cNvSpPr/>
      </dsp:nvSpPr>
      <dsp:spPr>
        <a:xfrm>
          <a:off x="481951" y="912857"/>
          <a:ext cx="1202186" cy="268057"/>
        </a:xfrm>
        <a:custGeom>
          <a:avLst/>
          <a:gdLst/>
          <a:ahLst/>
          <a:cxnLst/>
          <a:rect l="0" t="0" r="0" b="0"/>
          <a:pathLst>
            <a:path>
              <a:moveTo>
                <a:pt x="1202186" y="0"/>
              </a:moveTo>
              <a:lnTo>
                <a:pt x="1202186" y="159803"/>
              </a:lnTo>
              <a:lnTo>
                <a:pt x="0" y="159803"/>
              </a:lnTo>
              <a:lnTo>
                <a:pt x="0" y="268057"/>
              </a:lnTo>
            </a:path>
          </a:pathLst>
        </a:custGeom>
        <a:noFill/>
        <a:ln w="25400" cap="flat" cmpd="sng" algn="ctr">
          <a:solidFill>
            <a:srgbClr val="5E719A"/>
          </a:solidFill>
          <a:prstDash val="solid"/>
        </a:ln>
        <a:effectLst/>
      </dsp:spPr>
      <dsp:style>
        <a:lnRef idx="2">
          <a:scrgbClr r="0" g="0" b="0"/>
        </a:lnRef>
        <a:fillRef idx="0">
          <a:scrgbClr r="0" g="0" b="0"/>
        </a:fillRef>
        <a:effectRef idx="0">
          <a:scrgbClr r="0" g="0" b="0"/>
        </a:effectRef>
        <a:fontRef idx="minor"/>
      </dsp:style>
    </dsp:sp>
    <dsp:sp modelId="{3990336C-C33B-F649-9C2A-20CE64666ADC}">
      <dsp:nvSpPr>
        <dsp:cNvPr id="0" name=""/>
        <dsp:cNvSpPr/>
      </dsp:nvSpPr>
      <dsp:spPr>
        <a:xfrm>
          <a:off x="1236102" y="448911"/>
          <a:ext cx="896071" cy="463946"/>
        </a:xfrm>
        <a:prstGeom prst="rect">
          <a:avLst/>
        </a:prstGeom>
        <a:solidFill>
          <a:srgbClr val="5E71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65468" numCol="1" spcCol="1270" anchor="ctr" anchorCtr="0">
          <a:noAutofit/>
        </a:bodyPr>
        <a:lstStyle/>
        <a:p>
          <a:pPr marL="0" lvl="0" indent="0" algn="ctr" defTabSz="622300">
            <a:lnSpc>
              <a:spcPct val="90000"/>
            </a:lnSpc>
            <a:spcBef>
              <a:spcPct val="0"/>
            </a:spcBef>
            <a:spcAft>
              <a:spcPct val="35000"/>
            </a:spcAft>
            <a:buNone/>
          </a:pPr>
          <a:r>
            <a:rPr lang="sv-SE" sz="1400" b="0" i="0" kern="1200" noProof="0" dirty="0">
              <a:latin typeface="Calibri"/>
              <a:cs typeface="Calibri"/>
            </a:rPr>
            <a:t>Stroke</a:t>
          </a:r>
        </a:p>
      </dsp:txBody>
      <dsp:txXfrm>
        <a:off x="1236102" y="448911"/>
        <a:ext cx="896071" cy="463946"/>
      </dsp:txXfrm>
    </dsp:sp>
    <dsp:sp modelId="{2E27D292-4A08-5D49-8B59-A410EB30B4AC}">
      <dsp:nvSpPr>
        <dsp:cNvPr id="0" name=""/>
        <dsp:cNvSpPr/>
      </dsp:nvSpPr>
      <dsp:spPr>
        <a:xfrm>
          <a:off x="1449679" y="772921"/>
          <a:ext cx="806464" cy="15464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US" sz="1000" kern="1200" dirty="0"/>
        </a:p>
      </dsp:txBody>
      <dsp:txXfrm>
        <a:off x="1449679" y="772921"/>
        <a:ext cx="806464" cy="154648"/>
      </dsp:txXfrm>
    </dsp:sp>
    <dsp:sp modelId="{E4292C61-4579-8642-9BD0-0F7C52F6E238}">
      <dsp:nvSpPr>
        <dsp:cNvPr id="0" name=""/>
        <dsp:cNvSpPr/>
      </dsp:nvSpPr>
      <dsp:spPr>
        <a:xfrm>
          <a:off x="33915" y="1180915"/>
          <a:ext cx="896071" cy="463946"/>
        </a:xfrm>
        <a:prstGeom prst="rect">
          <a:avLst/>
        </a:prstGeom>
        <a:solidFill>
          <a:srgbClr val="5E71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65468" numCol="1" spcCol="1270" anchor="ctr" anchorCtr="0">
          <a:noAutofit/>
        </a:bodyPr>
        <a:lstStyle/>
        <a:p>
          <a:pPr marL="0" lvl="0" indent="0" algn="ctr" defTabSz="622300">
            <a:lnSpc>
              <a:spcPct val="90000"/>
            </a:lnSpc>
            <a:spcBef>
              <a:spcPct val="0"/>
            </a:spcBef>
            <a:spcAft>
              <a:spcPct val="35000"/>
            </a:spcAft>
            <a:buNone/>
          </a:pPr>
          <a:r>
            <a:rPr lang="sv-SE" sz="1400" b="0" i="0" kern="1200" noProof="0" dirty="0">
              <a:latin typeface="Calibri"/>
              <a:cs typeface="Calibri"/>
            </a:rPr>
            <a:t>Infarkt</a:t>
          </a:r>
        </a:p>
      </dsp:txBody>
      <dsp:txXfrm>
        <a:off x="33915" y="1180915"/>
        <a:ext cx="896071" cy="463946"/>
      </dsp:txXfrm>
    </dsp:sp>
    <dsp:sp modelId="{6962E633-3424-604B-B37C-BB0F9D693F07}">
      <dsp:nvSpPr>
        <dsp:cNvPr id="0" name=""/>
        <dsp:cNvSpPr/>
      </dsp:nvSpPr>
      <dsp:spPr>
        <a:xfrm>
          <a:off x="213129" y="1541762"/>
          <a:ext cx="806464" cy="154648"/>
        </a:xfrm>
        <a:prstGeom prst="rect">
          <a:avLst/>
        </a:prstGeom>
        <a:solidFill>
          <a:schemeClr val="lt1">
            <a:alpha val="90000"/>
            <a:hueOff val="0"/>
            <a:satOff val="0"/>
            <a:lumOff val="0"/>
            <a:alphaOff val="0"/>
          </a:schemeClr>
        </a:solidFill>
        <a:ln w="25400" cap="flat" cmpd="sng" algn="ctr">
          <a:solidFill>
            <a:srgbClr val="5E719A"/>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en-US" sz="1600" kern="1200" dirty="0"/>
            <a:t>85 %</a:t>
          </a:r>
        </a:p>
      </dsp:txBody>
      <dsp:txXfrm>
        <a:off x="213129" y="1541762"/>
        <a:ext cx="806464" cy="154648"/>
      </dsp:txXfrm>
    </dsp:sp>
    <dsp:sp modelId="{586EA2CD-BC7D-DB44-A914-D48642D29F0F}">
      <dsp:nvSpPr>
        <dsp:cNvPr id="0" name=""/>
        <dsp:cNvSpPr/>
      </dsp:nvSpPr>
      <dsp:spPr>
        <a:xfrm>
          <a:off x="1236102" y="1180915"/>
          <a:ext cx="896071" cy="463946"/>
        </a:xfrm>
        <a:prstGeom prst="rect">
          <a:avLst/>
        </a:prstGeom>
        <a:solidFill>
          <a:srgbClr val="5E71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65468" numCol="1" spcCol="1270" anchor="ctr" anchorCtr="0">
          <a:noAutofit/>
        </a:bodyPr>
        <a:lstStyle/>
        <a:p>
          <a:pPr marL="0" lvl="0" indent="0" algn="ctr" defTabSz="622300">
            <a:lnSpc>
              <a:spcPct val="90000"/>
            </a:lnSpc>
            <a:spcBef>
              <a:spcPct val="0"/>
            </a:spcBef>
            <a:spcAft>
              <a:spcPct val="35000"/>
            </a:spcAft>
            <a:buNone/>
          </a:pPr>
          <a:r>
            <a:rPr lang="sv-SE" sz="1400" b="0" i="0" kern="1200" noProof="0" dirty="0">
              <a:latin typeface="Calibri"/>
              <a:cs typeface="Calibri"/>
            </a:rPr>
            <a:t>ICH</a:t>
          </a:r>
        </a:p>
      </dsp:txBody>
      <dsp:txXfrm>
        <a:off x="1236102" y="1180915"/>
        <a:ext cx="896071" cy="463946"/>
      </dsp:txXfrm>
    </dsp:sp>
    <dsp:sp modelId="{0417093D-C60A-4245-8E60-552D438D2F5B}">
      <dsp:nvSpPr>
        <dsp:cNvPr id="0" name=""/>
        <dsp:cNvSpPr/>
      </dsp:nvSpPr>
      <dsp:spPr>
        <a:xfrm>
          <a:off x="1415316" y="1541762"/>
          <a:ext cx="806464" cy="154648"/>
        </a:xfrm>
        <a:prstGeom prst="rect">
          <a:avLst/>
        </a:prstGeom>
        <a:solidFill>
          <a:schemeClr val="lt1">
            <a:alpha val="90000"/>
            <a:hueOff val="0"/>
            <a:satOff val="0"/>
            <a:lumOff val="0"/>
            <a:alphaOff val="0"/>
          </a:schemeClr>
        </a:solidFill>
        <a:ln w="25400" cap="flat" cmpd="sng" algn="ctr">
          <a:solidFill>
            <a:srgbClr val="5E719A"/>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panose="020B0604020202020204"/>
              <a:ea typeface="+mn-ea"/>
              <a:cs typeface="+mn-cs"/>
            </a:rPr>
            <a:t>10 </a:t>
          </a:r>
          <a:r>
            <a:rPr lang="en-US" sz="1600" kern="1200" dirty="0"/>
            <a:t>%</a:t>
          </a:r>
        </a:p>
      </dsp:txBody>
      <dsp:txXfrm>
        <a:off x="1415316" y="1541762"/>
        <a:ext cx="806464" cy="154648"/>
      </dsp:txXfrm>
    </dsp:sp>
    <dsp:sp modelId="{94D8C626-C2C8-3B4A-A463-F48EB9838864}">
      <dsp:nvSpPr>
        <dsp:cNvPr id="0" name=""/>
        <dsp:cNvSpPr/>
      </dsp:nvSpPr>
      <dsp:spPr>
        <a:xfrm>
          <a:off x="2438288" y="1180915"/>
          <a:ext cx="896071" cy="463946"/>
        </a:xfrm>
        <a:prstGeom prst="rect">
          <a:avLst/>
        </a:prstGeom>
        <a:solidFill>
          <a:srgbClr val="5E71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65468" numCol="1" spcCol="1270" anchor="ctr" anchorCtr="0">
          <a:noAutofit/>
        </a:bodyPr>
        <a:lstStyle/>
        <a:p>
          <a:pPr marL="0" lvl="0" indent="0" algn="ctr" defTabSz="622300">
            <a:lnSpc>
              <a:spcPct val="90000"/>
            </a:lnSpc>
            <a:spcBef>
              <a:spcPct val="0"/>
            </a:spcBef>
            <a:spcAft>
              <a:spcPct val="35000"/>
            </a:spcAft>
            <a:buNone/>
          </a:pPr>
          <a:r>
            <a:rPr lang="sv-SE" sz="1400" b="0" i="0" kern="1200" noProof="0" dirty="0">
              <a:latin typeface="Calibri"/>
              <a:cs typeface="Calibri"/>
            </a:rPr>
            <a:t>SAH</a:t>
          </a:r>
        </a:p>
      </dsp:txBody>
      <dsp:txXfrm>
        <a:off x="2438288" y="1180915"/>
        <a:ext cx="896071" cy="463946"/>
      </dsp:txXfrm>
    </dsp:sp>
    <dsp:sp modelId="{2EF70CF6-7A40-9742-88B0-7864741BA462}">
      <dsp:nvSpPr>
        <dsp:cNvPr id="0" name=""/>
        <dsp:cNvSpPr/>
      </dsp:nvSpPr>
      <dsp:spPr>
        <a:xfrm>
          <a:off x="2651418" y="1514675"/>
          <a:ext cx="806464" cy="154648"/>
        </a:xfrm>
        <a:prstGeom prst="rect">
          <a:avLst/>
        </a:prstGeom>
        <a:solidFill>
          <a:schemeClr val="lt1">
            <a:alpha val="90000"/>
            <a:hueOff val="0"/>
            <a:satOff val="0"/>
            <a:lumOff val="0"/>
            <a:alphaOff val="0"/>
          </a:schemeClr>
        </a:solidFill>
        <a:ln w="25400" cap="flat" cmpd="sng" algn="ctr">
          <a:solidFill>
            <a:srgbClr val="5E719A"/>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5 %</a:t>
          </a:r>
        </a:p>
      </dsp:txBody>
      <dsp:txXfrm>
        <a:off x="2651418" y="1514675"/>
        <a:ext cx="806464" cy="154648"/>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3E41600-4DB7-414D-9D6B-76FB043880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a:extLst>
              <a:ext uri="{FF2B5EF4-FFF2-40B4-BE49-F238E27FC236}">
                <a16:creationId xmlns:a16="http://schemas.microsoft.com/office/drawing/2014/main" id="{67E8E276-D241-40EC-863D-4A2E22AD095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024F187-942C-4AEB-8EAE-3E7E7B5D628F}" type="datetimeFigureOut">
              <a:rPr lang="sv-SE"/>
              <a:pPr>
                <a:defRPr/>
              </a:pPr>
              <a:t>2020-10-06</a:t>
            </a:fld>
            <a:endParaRPr lang="sv-SE" dirty="0"/>
          </a:p>
        </p:txBody>
      </p:sp>
      <p:sp>
        <p:nvSpPr>
          <p:cNvPr id="4" name="Platshållare för bildobjekt 3">
            <a:extLst>
              <a:ext uri="{FF2B5EF4-FFF2-40B4-BE49-F238E27FC236}">
                <a16:creationId xmlns:a16="http://schemas.microsoft.com/office/drawing/2014/main" id="{2F1B8F55-B7C9-4744-91D0-3F3567A7F8A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sv-SE" noProof="0" dirty="0"/>
          </a:p>
        </p:txBody>
      </p:sp>
      <p:sp>
        <p:nvSpPr>
          <p:cNvPr id="5" name="Platshållare för anteckningar 4">
            <a:extLst>
              <a:ext uri="{FF2B5EF4-FFF2-40B4-BE49-F238E27FC236}">
                <a16:creationId xmlns:a16="http://schemas.microsoft.com/office/drawing/2014/main" id="{B501E5A9-E484-4E01-A99E-A50FDB15164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1EE0698A-1263-4443-9D8E-E8477D5D373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a:extLst>
              <a:ext uri="{FF2B5EF4-FFF2-40B4-BE49-F238E27FC236}">
                <a16:creationId xmlns:a16="http://schemas.microsoft.com/office/drawing/2014/main" id="{558ADFA5-6C50-4948-BDA7-91717C39668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5485A71-A969-467F-805C-18940E191A8D}" type="slidenum">
              <a:rPr lang="sv-SE" altLang="sv-SE"/>
              <a:pPr>
                <a:defRPr/>
              </a:pPr>
              <a:t>‹#›</a:t>
            </a:fld>
            <a:endParaRPr lang="sv-SE" altLang="sv-S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4A40E10-8F47-4BFE-BE4B-771D6FC5C0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75FE2-F35B-443C-8D34-DC60E4C958E9}" type="slidenum">
              <a:rPr lang="sv-SE" altLang="sv-SE" smtClean="0"/>
              <a:pPr/>
              <a:t>3</a:t>
            </a:fld>
            <a:endParaRPr lang="sv-SE" altLang="sv-SE"/>
          </a:p>
        </p:txBody>
      </p:sp>
      <p:sp>
        <p:nvSpPr>
          <p:cNvPr id="9219" name="Rectangle 2">
            <a:extLst>
              <a:ext uri="{FF2B5EF4-FFF2-40B4-BE49-F238E27FC236}">
                <a16:creationId xmlns:a16="http://schemas.microsoft.com/office/drawing/2014/main" id="{6089D726-7C4A-4E4F-AEF3-3998CCD697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26591466-6A01-45A9-B2D3-1E91DBE7A9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tshållare för bildobjekt 1">
            <a:extLst>
              <a:ext uri="{FF2B5EF4-FFF2-40B4-BE49-F238E27FC236}">
                <a16:creationId xmlns:a16="http://schemas.microsoft.com/office/drawing/2014/main" id="{9AEE74F3-005A-403B-8ABA-676D4D3BCE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latshållare för anteckningar 2">
            <a:extLst>
              <a:ext uri="{FF2B5EF4-FFF2-40B4-BE49-F238E27FC236}">
                <a16:creationId xmlns:a16="http://schemas.microsoft.com/office/drawing/2014/main" id="{54DB42DF-4A85-4FC0-B5A1-94BED1BE33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92164" name="Platshållare för bildnummer 3">
            <a:extLst>
              <a:ext uri="{FF2B5EF4-FFF2-40B4-BE49-F238E27FC236}">
                <a16:creationId xmlns:a16="http://schemas.microsoft.com/office/drawing/2014/main" id="{A309EB85-2A07-423D-84B2-D428E566FA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8D8BAD-08D9-49B8-B24A-DBF3E2B7B363}" type="slidenum">
              <a:rPr lang="sv-SE" altLang="sv-SE" smtClean="0"/>
              <a:pPr/>
              <a:t>75</a:t>
            </a:fld>
            <a:endParaRPr lang="sv-SE" alt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latshållare för bildobjekt 1">
            <a:extLst>
              <a:ext uri="{FF2B5EF4-FFF2-40B4-BE49-F238E27FC236}">
                <a16:creationId xmlns:a16="http://schemas.microsoft.com/office/drawing/2014/main" id="{DC2B929A-6A48-4B16-B797-587C7F31AD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Platshållare för anteckningar 2">
            <a:extLst>
              <a:ext uri="{FF2B5EF4-FFF2-40B4-BE49-F238E27FC236}">
                <a16:creationId xmlns:a16="http://schemas.microsoft.com/office/drawing/2014/main" id="{0D929786-2140-431C-B19B-F7AB34D3B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De målnivårer som funnits med hela tidsperioden och de som är mest använda i förbättringsarbeten och nedladdiningar</a:t>
            </a:r>
          </a:p>
        </p:txBody>
      </p:sp>
      <p:sp>
        <p:nvSpPr>
          <p:cNvPr id="100356" name="Platshållare för bildnummer 3">
            <a:extLst>
              <a:ext uri="{FF2B5EF4-FFF2-40B4-BE49-F238E27FC236}">
                <a16:creationId xmlns:a16="http://schemas.microsoft.com/office/drawing/2014/main" id="{E8D116A2-2D8B-4DDF-9F1B-0EDCA0FCC6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057630-30A9-4249-BEC9-E46BFEA42AD6}" type="slidenum">
              <a:rPr lang="sv-SE" altLang="sv-SE" smtClean="0"/>
              <a:pPr/>
              <a:t>82</a:t>
            </a:fld>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932ADD9-91B1-4B92-9A56-2A81D34EAF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F36C4D-15D1-4305-B7D5-DD78D578C8A5}" type="slidenum">
              <a:rPr lang="sv-SE" altLang="sv-SE" smtClean="0"/>
              <a:pPr/>
              <a:t>4</a:t>
            </a:fld>
            <a:endParaRPr lang="sv-SE" altLang="sv-SE"/>
          </a:p>
        </p:txBody>
      </p:sp>
      <p:sp>
        <p:nvSpPr>
          <p:cNvPr id="11267" name="Rectangle 2">
            <a:extLst>
              <a:ext uri="{FF2B5EF4-FFF2-40B4-BE49-F238E27FC236}">
                <a16:creationId xmlns:a16="http://schemas.microsoft.com/office/drawing/2014/main" id="{E95499A3-F6DB-4741-87E9-2E3689423E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a:extLst>
              <a:ext uri="{FF2B5EF4-FFF2-40B4-BE49-F238E27FC236}">
                <a16:creationId xmlns:a16="http://schemas.microsoft.com/office/drawing/2014/main" id="{1329B45A-3DF1-455D-91E4-5B7E9C9DC7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a:extLst>
              <a:ext uri="{FF2B5EF4-FFF2-40B4-BE49-F238E27FC236}">
                <a16:creationId xmlns:a16="http://schemas.microsoft.com/office/drawing/2014/main" id="{CD76F1C5-7893-45BB-8961-2FD9B72A1F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Platshållare för anteckningar 2">
            <a:extLst>
              <a:ext uri="{FF2B5EF4-FFF2-40B4-BE49-F238E27FC236}">
                <a16:creationId xmlns:a16="http://schemas.microsoft.com/office/drawing/2014/main" id="{6198EA2D-23F3-4B33-9302-D4DF7DDDC6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23556" name="Platshållare för bildnummer 3">
            <a:extLst>
              <a:ext uri="{FF2B5EF4-FFF2-40B4-BE49-F238E27FC236}">
                <a16:creationId xmlns:a16="http://schemas.microsoft.com/office/drawing/2014/main" id="{0E971CB6-8AA7-4C20-8330-2CD9FBEAAA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1D9A70-1584-48FD-972B-6C10C4034717}" type="slidenum">
              <a:rPr lang="sv-SE" altLang="sv-SE" smtClean="0"/>
              <a:pPr/>
              <a:t>15</a:t>
            </a:fld>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AA2C259-C828-4E2F-A2F6-92C5350017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641AAA94-FFD6-49CA-8EA9-7CC5662AA4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Assistance provided to survivors by informal caregivers</a:t>
            </a:r>
          </a:p>
        </p:txBody>
      </p:sp>
      <p:sp>
        <p:nvSpPr>
          <p:cNvPr id="4" name="Slide Number Placeholder 3">
            <a:extLst>
              <a:ext uri="{FF2B5EF4-FFF2-40B4-BE49-F238E27FC236}">
                <a16:creationId xmlns:a16="http://schemas.microsoft.com/office/drawing/2014/main" id="{F3C38865-DA14-461F-970B-C6A9E8607464}"/>
              </a:ext>
            </a:extLst>
          </p:cNvPr>
          <p:cNvSpPr>
            <a:spLocks noGrp="1"/>
          </p:cNvSpPr>
          <p:nvPr>
            <p:ph type="sldNum" sz="quarter" idx="5"/>
          </p:nvPr>
        </p:nvSpPr>
        <p:spPr/>
        <p:txBody>
          <a:bodyPr/>
          <a:lstStyle/>
          <a:p>
            <a:pPr defTabSz="914400" eaLnBrk="1" fontAlgn="auto" hangingPunct="1">
              <a:spcBef>
                <a:spcPts val="0"/>
              </a:spcBef>
              <a:spcAft>
                <a:spcPts val="0"/>
              </a:spcAft>
              <a:defRPr/>
            </a:pPr>
            <a:fld id="{49782ED9-CC5D-45D8-81D3-4C6E85DE5941}" type="slidenum">
              <a:rPr lang="sv-SE" smtClean="0">
                <a:solidFill>
                  <a:prstClr val="black"/>
                </a:solidFill>
                <a:latin typeface="Calibri" panose="020F0502020204030204"/>
                <a:cs typeface="+mn-cs"/>
              </a:rPr>
              <a:pPr defTabSz="914400" eaLnBrk="1" fontAlgn="auto" hangingPunct="1">
                <a:spcBef>
                  <a:spcPts val="0"/>
                </a:spcBef>
                <a:spcAft>
                  <a:spcPts val="0"/>
                </a:spcAft>
                <a:defRPr/>
              </a:pPr>
              <a:t>38</a:t>
            </a:fld>
            <a:endParaRPr lang="sv-SE" dirty="0">
              <a:solidFill>
                <a:prstClr val="black"/>
              </a:solidFill>
              <a:latin typeface="Calibri" panose="020F0502020204030204"/>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0380A90-5D45-4E90-8C44-201FA5FFAF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C0AD4F6-E327-4383-8068-031FA44DF9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Poor psychological well-being in caregivers. Using a score from 1 to 100 where the cut-off for poor well-being is under 60. </a:t>
            </a:r>
          </a:p>
        </p:txBody>
      </p:sp>
      <p:sp>
        <p:nvSpPr>
          <p:cNvPr id="4" name="Slide Number Placeholder 3">
            <a:extLst>
              <a:ext uri="{FF2B5EF4-FFF2-40B4-BE49-F238E27FC236}">
                <a16:creationId xmlns:a16="http://schemas.microsoft.com/office/drawing/2014/main" id="{E96246F3-F380-4900-9651-267DA393DA98}"/>
              </a:ext>
            </a:extLst>
          </p:cNvPr>
          <p:cNvSpPr>
            <a:spLocks noGrp="1"/>
          </p:cNvSpPr>
          <p:nvPr>
            <p:ph type="sldNum" sz="quarter" idx="5"/>
          </p:nvPr>
        </p:nvSpPr>
        <p:spPr/>
        <p:txBody>
          <a:bodyPr/>
          <a:lstStyle/>
          <a:p>
            <a:pPr defTabSz="914400" eaLnBrk="1" fontAlgn="auto" hangingPunct="1">
              <a:spcBef>
                <a:spcPts val="0"/>
              </a:spcBef>
              <a:spcAft>
                <a:spcPts val="0"/>
              </a:spcAft>
              <a:defRPr/>
            </a:pPr>
            <a:fld id="{27DDB471-C62C-4159-AD85-47CB70E6B059}" type="slidenum">
              <a:rPr lang="sv-SE" smtClean="0">
                <a:solidFill>
                  <a:prstClr val="black"/>
                </a:solidFill>
                <a:latin typeface="Calibri" panose="020F0502020204030204"/>
                <a:cs typeface="+mn-cs"/>
              </a:rPr>
              <a:pPr defTabSz="914400" eaLnBrk="1" fontAlgn="auto" hangingPunct="1">
                <a:spcBef>
                  <a:spcPts val="0"/>
                </a:spcBef>
                <a:spcAft>
                  <a:spcPts val="0"/>
                </a:spcAft>
                <a:defRPr/>
              </a:pPr>
              <a:t>39</a:t>
            </a:fld>
            <a:endParaRPr lang="sv-SE" dirty="0">
              <a:solidFill>
                <a:prstClr val="black"/>
              </a:solidFill>
              <a:latin typeface="Calibri" panose="020F0502020204030204"/>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tshållare för bildobjekt 1">
            <a:extLst>
              <a:ext uri="{FF2B5EF4-FFF2-40B4-BE49-F238E27FC236}">
                <a16:creationId xmlns:a16="http://schemas.microsoft.com/office/drawing/2014/main" id="{700046C7-EF42-4D65-8E20-97034BBD2C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Platshållare för anteckningar 2">
            <a:extLst>
              <a:ext uri="{FF2B5EF4-FFF2-40B4-BE49-F238E27FC236}">
                <a16:creationId xmlns:a16="http://schemas.microsoft.com/office/drawing/2014/main" id="{D45BCE6D-ECAA-442C-B310-5D458C21D3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Få registrerade.</a:t>
            </a:r>
          </a:p>
        </p:txBody>
      </p:sp>
      <p:sp>
        <p:nvSpPr>
          <p:cNvPr id="78852" name="Platshållare för bildnummer 3">
            <a:extLst>
              <a:ext uri="{FF2B5EF4-FFF2-40B4-BE49-F238E27FC236}">
                <a16:creationId xmlns:a16="http://schemas.microsoft.com/office/drawing/2014/main" id="{928ABA94-BAAA-4EB8-B6CD-FFE2FC22F4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75BFCC-F842-414E-8DB5-F6D9943C5AFE}" type="slidenum">
              <a:rPr lang="sv-SE" altLang="sv-SE" smtClean="0"/>
              <a:pPr/>
              <a:t>66</a:t>
            </a:fld>
            <a:endParaRPr lang="sv-SE"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tshållare för bildobjekt 1">
            <a:extLst>
              <a:ext uri="{FF2B5EF4-FFF2-40B4-BE49-F238E27FC236}">
                <a16:creationId xmlns:a16="http://schemas.microsoft.com/office/drawing/2014/main" id="{14144218-ABDA-443E-BCAC-BDA253A977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Platshållare för anteckningar 2">
            <a:extLst>
              <a:ext uri="{FF2B5EF4-FFF2-40B4-BE49-F238E27FC236}">
                <a16:creationId xmlns:a16="http://schemas.microsoft.com/office/drawing/2014/main" id="{C93E4188-5234-4B1C-8D8F-FEDE22A545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sv-SE" altLang="sv-SE"/>
              <a:t>192 registrerade 200921</a:t>
            </a:r>
          </a:p>
          <a:p>
            <a:pPr marL="171450" indent="-171450">
              <a:buFontTx/>
              <a:buChar char="•"/>
            </a:pPr>
            <a:r>
              <a:rPr lang="sv-SE" altLang="sv-SE"/>
              <a:t>Formulären ses över inför 2021, övriga sjukhus behöver ej svara på alla frågor. </a:t>
            </a:r>
          </a:p>
        </p:txBody>
      </p:sp>
      <p:sp>
        <p:nvSpPr>
          <p:cNvPr id="81924" name="Platshållare för bildnummer 3">
            <a:extLst>
              <a:ext uri="{FF2B5EF4-FFF2-40B4-BE49-F238E27FC236}">
                <a16:creationId xmlns:a16="http://schemas.microsoft.com/office/drawing/2014/main" id="{AD399E6D-7CD1-42C7-9DF3-0F0C7C615F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26C949-1AE0-4FAC-83F9-97699125D0F5}" type="slidenum">
              <a:rPr lang="sv-SE" altLang="sv-SE" smtClean="0"/>
              <a:pPr/>
              <a:t>68</a:t>
            </a:fld>
            <a:endParaRPr lang="sv-SE" alt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tshållare för bildobjekt 1">
            <a:extLst>
              <a:ext uri="{FF2B5EF4-FFF2-40B4-BE49-F238E27FC236}">
                <a16:creationId xmlns:a16="http://schemas.microsoft.com/office/drawing/2014/main" id="{A46652F4-7E2E-4351-9855-88EB117FB3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Platshållare för anteckningar 2">
            <a:extLst>
              <a:ext uri="{FF2B5EF4-FFF2-40B4-BE49-F238E27FC236}">
                <a16:creationId xmlns:a16="http://schemas.microsoft.com/office/drawing/2014/main" id="{2B364E54-401A-4DB9-B7A2-0D41605246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200921 = 192 reg</a:t>
            </a:r>
          </a:p>
          <a:p>
            <a:r>
              <a:rPr lang="sv-SE" altLang="sv-SE"/>
              <a:t>129 på SAH sjukhus, 63 på övriga</a:t>
            </a:r>
          </a:p>
        </p:txBody>
      </p:sp>
      <p:sp>
        <p:nvSpPr>
          <p:cNvPr id="83972" name="Platshållare för bildnummer 3">
            <a:extLst>
              <a:ext uri="{FF2B5EF4-FFF2-40B4-BE49-F238E27FC236}">
                <a16:creationId xmlns:a16="http://schemas.microsoft.com/office/drawing/2014/main" id="{5A02F8BD-02EB-4D41-AE16-0941B88AA0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FAC9B9-37A5-433A-8A49-FB4F958E5576}" type="slidenum">
              <a:rPr lang="sv-SE" altLang="sv-SE" smtClean="0"/>
              <a:pPr/>
              <a:t>69</a:t>
            </a:fld>
            <a:endParaRPr lang="sv-SE" alt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tshållare för bildobjekt 1">
            <a:extLst>
              <a:ext uri="{FF2B5EF4-FFF2-40B4-BE49-F238E27FC236}">
                <a16:creationId xmlns:a16="http://schemas.microsoft.com/office/drawing/2014/main" id="{AA3B8EBB-ADEF-4134-BE4D-C6D9419F17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Platshållare för anteckningar 2">
            <a:extLst>
              <a:ext uri="{FF2B5EF4-FFF2-40B4-BE49-F238E27FC236}">
                <a16:creationId xmlns:a16="http://schemas.microsoft.com/office/drawing/2014/main" id="{C23F10F6-C009-4329-B9FC-C466E1AD1B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Teresa Ullberg, Medicine Doktor, Specialistläkare neurologi Skånes Universitetssjukhus</a:t>
            </a:r>
          </a:p>
          <a:p>
            <a:r>
              <a:rPr lang="sv-SE" altLang="sv-SE"/>
              <a:t>Erika Keller; Sjuksköterska Strokekoordinator, TIMING support Akademiska sjukhuset</a:t>
            </a:r>
          </a:p>
          <a:p>
            <a:r>
              <a:rPr lang="sv-SE" altLang="sv-SE"/>
              <a:t>Annika Berglund; Samordnare Stroketriagering/Sjuksköterska, Ordförande i det regionala Strokerådet Stockholm-Gotland. Karolinska universitetssjukhuset Solna</a:t>
            </a:r>
          </a:p>
          <a:p>
            <a:endParaRPr lang="sv-SE" altLang="sv-SE"/>
          </a:p>
        </p:txBody>
      </p:sp>
      <p:sp>
        <p:nvSpPr>
          <p:cNvPr id="86020" name="Platshållare för bildnummer 3">
            <a:extLst>
              <a:ext uri="{FF2B5EF4-FFF2-40B4-BE49-F238E27FC236}">
                <a16:creationId xmlns:a16="http://schemas.microsoft.com/office/drawing/2014/main" id="{52710CC5-2524-4549-B0AC-20B878DFDB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B4A58F-E6EF-46A4-9E26-AB15CCBD11E3}" type="slidenum">
              <a:rPr lang="sv-SE" altLang="sv-SE" smtClean="0"/>
              <a:pPr/>
              <a:t>70</a:t>
            </a:fld>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96F2C5AF-3E77-4FBF-A77C-2F4E0374D3CD}"/>
              </a:ext>
            </a:extLst>
          </p:cNvPr>
          <p:cNvSpPr>
            <a:spLocks noChangeArrowheads="1"/>
          </p:cNvSpPr>
          <p:nvPr userDrawn="1"/>
        </p:nvSpPr>
        <p:spPr bwMode="auto">
          <a:xfrm>
            <a:off x="495300" y="1577975"/>
            <a:ext cx="8229600" cy="58578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sv-SE" altLang="sv-SE" sz="3200" dirty="0">
                <a:solidFill>
                  <a:srgbClr val="B50B1B"/>
                </a:solidFill>
                <a:latin typeface="Calibri" panose="020F0502020204030204" pitchFamily="34" charset="0"/>
              </a:rPr>
              <a:t>The Swedish Stroke Register </a:t>
            </a:r>
          </a:p>
        </p:txBody>
      </p:sp>
      <p:sp>
        <p:nvSpPr>
          <p:cNvPr id="2" name="Rubrik 1"/>
          <p:cNvSpPr>
            <a:spLocks noGrp="1"/>
          </p:cNvSpPr>
          <p:nvPr>
            <p:ph type="title"/>
          </p:nvPr>
        </p:nvSpPr>
        <p:spPr>
          <a:xfrm>
            <a:off x="457200" y="809492"/>
            <a:ext cx="8229600" cy="1353806"/>
          </a:xfrm>
        </p:spPr>
        <p:txBody>
          <a:bodyPr>
            <a:normAutofit/>
          </a:bodyPr>
          <a:lstStyle>
            <a:lvl1pPr>
              <a:defRPr sz="6000">
                <a:solidFill>
                  <a:srgbClr val="B50B1B"/>
                </a:solidFill>
              </a:defRPr>
            </a:lvl1pPr>
          </a:lstStyle>
          <a:p>
            <a:r>
              <a:rPr lang="sv-SE" dirty="0"/>
              <a:t>Klicka här för att ändra format</a:t>
            </a:r>
          </a:p>
        </p:txBody>
      </p:sp>
    </p:spTree>
    <p:extLst>
      <p:ext uri="{BB962C8B-B14F-4D97-AF65-F5344CB8AC3E}">
        <p14:creationId xmlns:p14="http://schemas.microsoft.com/office/powerpoint/2010/main" val="425568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7461"/>
            <a:ext cx="7772400" cy="1470025"/>
          </a:xfrm>
        </p:spPr>
        <p:txBody>
          <a:bodyPr/>
          <a:lstStyle>
            <a:lvl1pPr>
              <a:defRPr>
                <a:solidFill>
                  <a:srgbClr val="B50B1B"/>
                </a:solidFill>
              </a:defRPr>
            </a:lvl1pPr>
          </a:lstStyle>
          <a:p>
            <a:r>
              <a:rPr lang="sv-SE"/>
              <a:t>Klicka här för att ändra format</a:t>
            </a:r>
            <a:endParaRPr lang="sv-SE" dirty="0"/>
          </a:p>
        </p:txBody>
      </p:sp>
      <p:sp>
        <p:nvSpPr>
          <p:cNvPr id="3" name="Underrubrik 2"/>
          <p:cNvSpPr>
            <a:spLocks noGrp="1"/>
          </p:cNvSpPr>
          <p:nvPr>
            <p:ph type="subTitle" idx="1"/>
          </p:nvPr>
        </p:nvSpPr>
        <p:spPr>
          <a:xfrm>
            <a:off x="685800" y="1923236"/>
            <a:ext cx="7772400" cy="3128542"/>
          </a:xfrm>
          <a:effectLst/>
        </p:spPr>
        <p:txBody>
          <a:bodyPr/>
          <a:lstStyle>
            <a:lvl1pPr marL="457200" indent="-457200" algn="l">
              <a:buFont typeface="Arial"/>
              <a:buChar char="•"/>
              <a:defRPr sz="2800">
                <a:solidFill>
                  <a:srgbClr val="0000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303988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941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8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76793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1AC16C2-3B66-4A41-AC0C-8E5A3FDA80E2}"/>
              </a:ext>
            </a:extLst>
          </p:cNvPr>
          <p:cNvSpPr>
            <a:spLocks noGrp="1"/>
          </p:cNvSpPr>
          <p:nvPr>
            <p:ph type="dt" sz="half" idx="10"/>
          </p:nvPr>
        </p:nvSpPr>
        <p:spPr>
          <a:xfrm>
            <a:off x="0" y="0"/>
            <a:ext cx="0" cy="0"/>
          </a:xfrm>
        </p:spPr>
        <p:txBody>
          <a:bodyPr/>
          <a:lstStyle>
            <a:lvl1pPr>
              <a:defRPr/>
            </a:lvl1pPr>
          </a:lstStyle>
          <a:p>
            <a:pPr>
              <a:defRPr/>
            </a:pPr>
            <a:fld id="{7AD7F18B-7C16-4DEF-A298-5F01A9CCD084}" type="datetimeFigureOut">
              <a:rPr lang="sv-SE"/>
              <a:pPr>
                <a:defRPr/>
              </a:pPr>
              <a:t>2020-10-06</a:t>
            </a:fld>
            <a:endParaRPr lang="sv-SE" dirty="0"/>
          </a:p>
        </p:txBody>
      </p:sp>
      <p:sp>
        <p:nvSpPr>
          <p:cNvPr id="5" name="Platshållare för sidfot 4">
            <a:extLst>
              <a:ext uri="{FF2B5EF4-FFF2-40B4-BE49-F238E27FC236}">
                <a16:creationId xmlns:a16="http://schemas.microsoft.com/office/drawing/2014/main" id="{EC2EEC41-F976-4D5F-A14F-85408C9C4DA2}"/>
              </a:ext>
            </a:extLst>
          </p:cNvPr>
          <p:cNvSpPr>
            <a:spLocks noGrp="1"/>
          </p:cNvSpPr>
          <p:nvPr>
            <p:ph type="ftr" sz="quarter" idx="11"/>
          </p:nvPr>
        </p:nvSpPr>
        <p:spPr>
          <a:xfrm>
            <a:off x="0" y="0"/>
            <a:ext cx="0" cy="0"/>
          </a:xfrm>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7AC714A-9C7E-4F1C-A034-D049209E9A72}"/>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a:defRPr/>
            </a:pPr>
            <a:fld id="{3DE12B7A-D4B8-43A4-9DF2-A54E4CB6C8D9}" type="slidenum">
              <a:rPr lang="sv-SE" altLang="sv-SE"/>
              <a:pPr>
                <a:defRPr/>
              </a:pPr>
              <a:t>‹#›</a:t>
            </a:fld>
            <a:endParaRPr lang="sv-SE" altLang="sv-SE" dirty="0"/>
          </a:p>
        </p:txBody>
      </p:sp>
    </p:spTree>
    <p:extLst>
      <p:ext uri="{BB962C8B-B14F-4D97-AF65-F5344CB8AC3E}">
        <p14:creationId xmlns:p14="http://schemas.microsoft.com/office/powerpoint/2010/main" val="403757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a:extLst>
              <a:ext uri="{FF2B5EF4-FFF2-40B4-BE49-F238E27FC236}">
                <a16:creationId xmlns:a16="http://schemas.microsoft.com/office/drawing/2014/main" id="{61B03CFD-AFA4-413F-A3B4-FE1A74F31CF2}"/>
              </a:ext>
            </a:extLst>
          </p:cNvPr>
          <p:cNvSpPr>
            <a:spLocks noGrp="1"/>
          </p:cNvSpPr>
          <p:nvPr>
            <p:ph type="dt" sz="half" idx="10"/>
          </p:nvPr>
        </p:nvSpPr>
        <p:spPr>
          <a:xfrm>
            <a:off x="0" y="0"/>
            <a:ext cx="0" cy="0"/>
          </a:xfrm>
        </p:spPr>
        <p:txBody>
          <a:bodyPr/>
          <a:lstStyle>
            <a:lvl1pPr>
              <a:defRPr/>
            </a:lvl1pPr>
          </a:lstStyle>
          <a:p>
            <a:pPr>
              <a:defRPr/>
            </a:pPr>
            <a:fld id="{FAF56119-16F8-4342-B0B7-CE482E60F890}" type="datetimeFigureOut">
              <a:rPr lang="sv-SE"/>
              <a:pPr>
                <a:defRPr/>
              </a:pPr>
              <a:t>2020-10-06</a:t>
            </a:fld>
            <a:endParaRPr lang="sv-SE" dirty="0"/>
          </a:p>
        </p:txBody>
      </p:sp>
      <p:sp>
        <p:nvSpPr>
          <p:cNvPr id="5" name="Footer Placeholder 4">
            <a:extLst>
              <a:ext uri="{FF2B5EF4-FFF2-40B4-BE49-F238E27FC236}">
                <a16:creationId xmlns:a16="http://schemas.microsoft.com/office/drawing/2014/main" id="{0E692B58-6EDB-4F70-A4CC-90D2FFCF69BA}"/>
              </a:ext>
            </a:extLst>
          </p:cNvPr>
          <p:cNvSpPr>
            <a:spLocks noGrp="1"/>
          </p:cNvSpPr>
          <p:nvPr>
            <p:ph type="ftr" sz="quarter" idx="11"/>
          </p:nvPr>
        </p:nvSpPr>
        <p:spPr>
          <a:xfrm>
            <a:off x="0" y="0"/>
            <a:ext cx="0" cy="0"/>
          </a:xfrm>
        </p:spPr>
        <p:txBody>
          <a:bodyPr/>
          <a:lstStyle>
            <a:lvl1pPr>
              <a:defRPr/>
            </a:lvl1pPr>
          </a:lstStyle>
          <a:p>
            <a:pPr>
              <a:defRPr/>
            </a:pPr>
            <a:endParaRPr lang="sv-SE"/>
          </a:p>
        </p:txBody>
      </p:sp>
      <p:sp>
        <p:nvSpPr>
          <p:cNvPr id="6" name="Slide Number Placeholder 5">
            <a:extLst>
              <a:ext uri="{FF2B5EF4-FFF2-40B4-BE49-F238E27FC236}">
                <a16:creationId xmlns:a16="http://schemas.microsoft.com/office/drawing/2014/main" id="{51A590F7-31C8-43B9-8014-516BE5B775D2}"/>
              </a:ext>
            </a:extLst>
          </p:cNvPr>
          <p:cNvSpPr>
            <a:spLocks noGrp="1"/>
          </p:cNvSpPr>
          <p:nvPr>
            <p:ph type="sldNum" sz="quarter" idx="12"/>
          </p:nvPr>
        </p:nvSpPr>
        <p:spPr>
          <a:xfrm>
            <a:off x="0" y="0"/>
            <a:ext cx="0" cy="0"/>
          </a:xfrm>
        </p:spPr>
        <p:txBody>
          <a:bodyPr/>
          <a:lstStyle>
            <a:lvl1pPr>
              <a:defRPr/>
            </a:lvl1pPr>
          </a:lstStyle>
          <a:p>
            <a:pPr>
              <a:defRPr/>
            </a:pPr>
            <a:fld id="{4EEE13C8-0B71-4622-A416-159087361651}" type="slidenum">
              <a:rPr lang="sv-SE"/>
              <a:pPr>
                <a:defRPr/>
              </a:pPr>
              <a:t>‹#›</a:t>
            </a:fld>
            <a:endParaRPr lang="sv-SE" dirty="0"/>
          </a:p>
        </p:txBody>
      </p:sp>
    </p:spTree>
    <p:extLst>
      <p:ext uri="{BB962C8B-B14F-4D97-AF65-F5344CB8AC3E}">
        <p14:creationId xmlns:p14="http://schemas.microsoft.com/office/powerpoint/2010/main" val="184911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AD4">
            <a:alpha val="23137"/>
          </a:srgbClr>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88A5F593-EE5D-4937-8054-9F825D470EA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3" name="Platshållare för text 2">
            <a:extLst>
              <a:ext uri="{FF2B5EF4-FFF2-40B4-BE49-F238E27FC236}">
                <a16:creationId xmlns:a16="http://schemas.microsoft.com/office/drawing/2014/main" id="{69200CD7-E9E3-4EAB-980C-F9833FE62285}"/>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28" name="Bildobjekt 15">
            <a:extLst>
              <a:ext uri="{FF2B5EF4-FFF2-40B4-BE49-F238E27FC236}">
                <a16:creationId xmlns:a16="http://schemas.microsoft.com/office/drawing/2014/main" id="{190F4DE6-7C1F-44FC-BC08-268039AC745D}"/>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45413" y="6167438"/>
            <a:ext cx="1366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4C738622-2690-46F7-AE97-96559EAA5F12}"/>
              </a:ext>
            </a:extLst>
          </p:cNvPr>
          <p:cNvSpPr txBox="1"/>
          <p:nvPr/>
        </p:nvSpPr>
        <p:spPr>
          <a:xfrm>
            <a:off x="0" y="6489700"/>
            <a:ext cx="7535863" cy="368300"/>
          </a:xfrm>
          <a:prstGeom prst="rect">
            <a:avLst/>
          </a:prstGeom>
          <a:solidFill>
            <a:schemeClr val="accent3"/>
          </a:solidFill>
        </p:spPr>
        <p:txBody>
          <a:bodyPr>
            <a:spAutoFit/>
          </a:bodyPr>
          <a:lstStyle/>
          <a:p>
            <a:pPr eaLnBrk="1" fontAlgn="auto" hangingPunct="1">
              <a:spcBef>
                <a:spcPts val="0"/>
              </a:spcBef>
              <a:spcAft>
                <a:spcPts val="0"/>
              </a:spcAft>
              <a:defRPr/>
            </a:pPr>
            <a:endParaRPr lang="sv-SE" dirty="0">
              <a:latin typeface="+mn-lt"/>
              <a:cs typeface="+mn-cs"/>
            </a:endParaRPr>
          </a:p>
        </p:txBody>
      </p:sp>
    </p:spTree>
  </p:cSld>
  <p:clrMap bg1="lt1" tx1="dk1" bg2="lt2" tx2="dk2" accent1="accent1" accent2="accent2" accent3="accent3" accent4="accent4" accent5="accent5" accent6="accent6" hlink="hlink" folHlink="folHlink"/>
  <p:sldLayoutIdLst>
    <p:sldLayoutId id="2147483882" r:id="rId1"/>
    <p:sldLayoutId id="2147483878" r:id="rId2"/>
    <p:sldLayoutId id="2147483879" r:id="rId3"/>
    <p:sldLayoutId id="2147483880" r:id="rId4"/>
    <p:sldLayoutId id="2147483881" r:id="rId5"/>
    <p:sldLayoutId id="2147483883" r:id="rId6"/>
    <p:sldLayoutId id="2147483884" r:id="rId7"/>
  </p:sldLayoutIdLst>
  <p:txStyles>
    <p:titleStyle>
      <a:lvl1pPr algn="ctr" defTabSz="457200" rtl="0" eaLnBrk="0" fontAlgn="base" hangingPunct="0">
        <a:spcBef>
          <a:spcPct val="0"/>
        </a:spcBef>
        <a:spcAft>
          <a:spcPct val="0"/>
        </a:spcAft>
        <a:defRPr sz="4400" kern="1200">
          <a:solidFill>
            <a:srgbClr val="B50B1B"/>
          </a:solidFill>
          <a:latin typeface="+mj-lt"/>
          <a:ea typeface="+mj-ea"/>
          <a:cs typeface="+mj-cs"/>
        </a:defRPr>
      </a:lvl1pPr>
      <a:lvl2pPr algn="ctr" defTabSz="457200" rtl="0" eaLnBrk="0" fontAlgn="base" hangingPunct="0">
        <a:spcBef>
          <a:spcPct val="0"/>
        </a:spcBef>
        <a:spcAft>
          <a:spcPct val="0"/>
        </a:spcAft>
        <a:defRPr sz="4400">
          <a:solidFill>
            <a:srgbClr val="B50B1B"/>
          </a:solidFill>
          <a:latin typeface="Calibri" panose="020F0502020204030204" pitchFamily="34" charset="0"/>
        </a:defRPr>
      </a:lvl2pPr>
      <a:lvl3pPr algn="ctr" defTabSz="457200" rtl="0" eaLnBrk="0" fontAlgn="base" hangingPunct="0">
        <a:spcBef>
          <a:spcPct val="0"/>
        </a:spcBef>
        <a:spcAft>
          <a:spcPct val="0"/>
        </a:spcAft>
        <a:defRPr sz="4400">
          <a:solidFill>
            <a:srgbClr val="B50B1B"/>
          </a:solidFill>
          <a:latin typeface="Calibri" panose="020F0502020204030204" pitchFamily="34" charset="0"/>
        </a:defRPr>
      </a:lvl3pPr>
      <a:lvl4pPr algn="ctr" defTabSz="457200" rtl="0" eaLnBrk="0" fontAlgn="base" hangingPunct="0">
        <a:spcBef>
          <a:spcPct val="0"/>
        </a:spcBef>
        <a:spcAft>
          <a:spcPct val="0"/>
        </a:spcAft>
        <a:defRPr sz="4400">
          <a:solidFill>
            <a:srgbClr val="B50B1B"/>
          </a:solidFill>
          <a:latin typeface="Calibri" panose="020F0502020204030204" pitchFamily="34" charset="0"/>
        </a:defRPr>
      </a:lvl4pPr>
      <a:lvl5pPr algn="ctr" defTabSz="457200" rtl="0" eaLnBrk="0" fontAlgn="base" hangingPunct="0">
        <a:spcBef>
          <a:spcPct val="0"/>
        </a:spcBef>
        <a:spcAft>
          <a:spcPct val="0"/>
        </a:spcAft>
        <a:defRPr sz="4400">
          <a:solidFill>
            <a:srgbClr val="B50B1B"/>
          </a:solidFill>
          <a:latin typeface="Calibri" panose="020F0502020204030204" pitchFamily="34" charset="0"/>
        </a:defRPr>
      </a:lvl5pPr>
      <a:lvl6pPr marL="457200" algn="ctr" defTabSz="457200" rtl="0" fontAlgn="base">
        <a:spcBef>
          <a:spcPct val="0"/>
        </a:spcBef>
        <a:spcAft>
          <a:spcPct val="0"/>
        </a:spcAft>
        <a:defRPr sz="4400">
          <a:solidFill>
            <a:srgbClr val="B50B1B"/>
          </a:solidFill>
          <a:latin typeface="Calibri" panose="020F0502020204030204" pitchFamily="34" charset="0"/>
        </a:defRPr>
      </a:lvl6pPr>
      <a:lvl7pPr marL="914400" algn="ctr" defTabSz="457200" rtl="0" fontAlgn="base">
        <a:spcBef>
          <a:spcPct val="0"/>
        </a:spcBef>
        <a:spcAft>
          <a:spcPct val="0"/>
        </a:spcAft>
        <a:defRPr sz="4400">
          <a:solidFill>
            <a:srgbClr val="B50B1B"/>
          </a:solidFill>
          <a:latin typeface="Calibri" panose="020F0502020204030204" pitchFamily="34" charset="0"/>
        </a:defRPr>
      </a:lvl7pPr>
      <a:lvl8pPr marL="1371600" algn="ctr" defTabSz="457200" rtl="0" fontAlgn="base">
        <a:spcBef>
          <a:spcPct val="0"/>
        </a:spcBef>
        <a:spcAft>
          <a:spcPct val="0"/>
        </a:spcAft>
        <a:defRPr sz="4400">
          <a:solidFill>
            <a:srgbClr val="B50B1B"/>
          </a:solidFill>
          <a:latin typeface="Calibri" panose="020F0502020204030204" pitchFamily="34" charset="0"/>
        </a:defRPr>
      </a:lvl8pPr>
      <a:lvl9pPr marL="1828800" algn="ctr" defTabSz="457200" rtl="0" fontAlgn="base">
        <a:spcBef>
          <a:spcPct val="0"/>
        </a:spcBef>
        <a:spcAft>
          <a:spcPct val="0"/>
        </a:spcAft>
        <a:defRPr sz="4400">
          <a:solidFill>
            <a:srgbClr val="B50B1B"/>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ln>
            <a:solidFill>
              <a:srgbClr val="000090"/>
            </a:solidFill>
          </a:ln>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hyperlink" Target="http://umu.diva-portal.org/smash/record.jsf?pid=diva2%3A1411292&amp;dswid=251" TargetMode="External"/><Relationship Id="rId2" Type="http://schemas.openxmlformats.org/officeDocument/2006/relationships/image" Target="../media/image46.jpe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8.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barnriksstroke.se/"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s://www.evas-registret.org/"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www.riksstroke.org/sve/riksstroke-registreringsplattform/webbinariu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a:extLst>
              <a:ext uri="{FF2B5EF4-FFF2-40B4-BE49-F238E27FC236}">
                <a16:creationId xmlns:a16="http://schemas.microsoft.com/office/drawing/2014/main" id="{1E3F7ADE-7920-4A17-BCB4-AD91BA8E11EA}"/>
              </a:ext>
            </a:extLst>
          </p:cNvPr>
          <p:cNvSpPr>
            <a:spLocks noGrp="1"/>
          </p:cNvSpPr>
          <p:nvPr>
            <p:ph type="ctrTitle"/>
          </p:nvPr>
        </p:nvSpPr>
        <p:spPr>
          <a:xfrm>
            <a:off x="685800" y="1892425"/>
            <a:ext cx="7772400" cy="1384176"/>
          </a:xfrm>
        </p:spPr>
        <p:txBody>
          <a:bodyPr/>
          <a:lstStyle/>
          <a:p>
            <a:pPr>
              <a:spcBef>
                <a:spcPts val="864"/>
              </a:spcBef>
              <a:spcAft>
                <a:spcPts val="0"/>
              </a:spcAft>
              <a:defRPr/>
            </a:pPr>
            <a:r>
              <a:rPr lang="sv-SE" sz="3600" dirty="0">
                <a:ln w="9525" cap="flat" cmpd="sng" algn="ctr">
                  <a:solidFill>
                    <a:srgbClr val="000090"/>
                  </a:solidFill>
                  <a:prstDash val="solid"/>
                  <a:round/>
                </a:ln>
                <a:solidFill>
                  <a:srgbClr val="00006D"/>
                </a:solidFill>
                <a:ea typeface="+mn-ea"/>
                <a:cs typeface="+mn-cs"/>
              </a:rPr>
              <a:t>Välkomna till Riksstrokes användardag 23 september 2020</a:t>
            </a:r>
            <a:endParaRPr lang="sv-SE" sz="3600" dirty="0"/>
          </a:p>
          <a:p>
            <a:pPr>
              <a:defRPr/>
            </a:pPr>
            <a:endParaRPr lang="sv-SE" altLang="sv-SE" sz="4000" dirty="0">
              <a:solidFill>
                <a:schemeClr val="accent1"/>
              </a:solidFill>
            </a:endParaRPr>
          </a:p>
        </p:txBody>
      </p:sp>
      <p:sp>
        <p:nvSpPr>
          <p:cNvPr id="3" name="Underrubrik 2">
            <a:extLst>
              <a:ext uri="{FF2B5EF4-FFF2-40B4-BE49-F238E27FC236}">
                <a16:creationId xmlns:a16="http://schemas.microsoft.com/office/drawing/2014/main" id="{CFE12327-2B1A-4F5A-9DA3-F7F6DB2E3E1D}"/>
              </a:ext>
            </a:extLst>
          </p:cNvPr>
          <p:cNvSpPr>
            <a:spLocks noGrp="1"/>
          </p:cNvSpPr>
          <p:nvPr>
            <p:ph type="subTitle" idx="1"/>
          </p:nvPr>
        </p:nvSpPr>
        <p:spPr>
          <a:xfrm>
            <a:off x="609600" y="3276601"/>
            <a:ext cx="7772400" cy="3056466"/>
          </a:xfrm>
        </p:spPr>
        <p:txBody>
          <a:bodyPr>
            <a:normAutofit lnSpcReduction="10000"/>
          </a:bodyPr>
          <a:lstStyle/>
          <a:p>
            <a:pPr marL="0" indent="0">
              <a:buFont typeface="Arial"/>
              <a:buNone/>
              <a:defRPr/>
            </a:pPr>
            <a:r>
              <a:rPr lang="sv-SE" altLang="sv-SE" dirty="0"/>
              <a:t>Praktisk information:</a:t>
            </a:r>
          </a:p>
          <a:p>
            <a:pPr marL="914400" lvl="1" indent="-457200" algn="l">
              <a:buFont typeface="Wingdings" panose="05000000000000000000" pitchFamily="2" charset="2"/>
              <a:buChar char="Ø"/>
              <a:defRPr/>
            </a:pPr>
            <a:r>
              <a:rPr lang="sv-SE" dirty="0"/>
              <a:t>Ställ dina frågor i chatten</a:t>
            </a:r>
          </a:p>
          <a:p>
            <a:pPr marL="914400" lvl="1" indent="-457200" algn="l">
              <a:buFont typeface="Wingdings" panose="05000000000000000000" pitchFamily="2" charset="2"/>
              <a:buChar char="Ø"/>
              <a:defRPr/>
            </a:pPr>
            <a:r>
              <a:rPr lang="sv-SE" dirty="0"/>
              <a:t>Paus 15 min ca 13.50 </a:t>
            </a:r>
          </a:p>
          <a:p>
            <a:pPr marL="914400" lvl="1" indent="-457200" algn="l">
              <a:buFont typeface="Wingdings" panose="05000000000000000000" pitchFamily="2" charset="2"/>
              <a:buChar char="Ø"/>
              <a:defRPr/>
            </a:pPr>
            <a:r>
              <a:rPr lang="sv-SE" dirty="0"/>
              <a:t>Möteslänkarna har ni fått vi e-post </a:t>
            </a:r>
          </a:p>
          <a:p>
            <a:pPr marL="914400" lvl="1" indent="-457200" algn="l">
              <a:buFont typeface="Wingdings" panose="05000000000000000000" pitchFamily="2" charset="2"/>
              <a:buChar char="Ø"/>
              <a:defRPr/>
            </a:pPr>
            <a:r>
              <a:rPr lang="sv-SE" dirty="0"/>
              <a:t>Länk 1 till mötet före paus 12.30 – 13.50</a:t>
            </a:r>
          </a:p>
          <a:p>
            <a:pPr marL="914400" lvl="1" indent="-457200" algn="l">
              <a:buFont typeface="Wingdings" panose="05000000000000000000" pitchFamily="2" charset="2"/>
              <a:buChar char="Ø"/>
              <a:defRPr/>
            </a:pPr>
            <a:r>
              <a:rPr lang="sv-SE" dirty="0"/>
              <a:t>Länk 2 efter paus 14.05 – 15.00</a:t>
            </a:r>
          </a:p>
          <a:p>
            <a:pPr>
              <a:defRPr/>
            </a:pPr>
            <a:endParaRPr lang="sv-SE" dirty="0"/>
          </a:p>
        </p:txBody>
      </p:sp>
      <p:pic>
        <p:nvPicPr>
          <p:cNvPr id="6148" name="Bildobjekt 1">
            <a:extLst>
              <a:ext uri="{FF2B5EF4-FFF2-40B4-BE49-F238E27FC236}">
                <a16:creationId xmlns:a16="http://schemas.microsoft.com/office/drawing/2014/main" id="{F9906AEC-E274-48FB-B9F5-1A3CE02414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1788" y="46038"/>
            <a:ext cx="31400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ruta 1">
            <a:extLst>
              <a:ext uri="{FF2B5EF4-FFF2-40B4-BE49-F238E27FC236}">
                <a16:creationId xmlns:a16="http://schemas.microsoft.com/office/drawing/2014/main" id="{83C69A5C-4083-4D10-89D7-D5F4D5215801}"/>
              </a:ext>
            </a:extLst>
          </p:cNvPr>
          <p:cNvSpPr txBox="1">
            <a:spLocks noChangeArrowheads="1"/>
          </p:cNvSpPr>
          <p:nvPr/>
        </p:nvSpPr>
        <p:spPr bwMode="auto">
          <a:xfrm>
            <a:off x="1189038" y="2700338"/>
            <a:ext cx="45450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latin typeface="Arial" panose="020B0604020202020204" pitchFamily="34" charset="0"/>
              </a:rPr>
              <a:t>Långtids-EKG vid ischemisk stroke </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79 % minst 24 timmar på sjukhuset</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Ytterligare 7 % planerat efter utskrivningen</a:t>
            </a:r>
          </a:p>
        </p:txBody>
      </p:sp>
      <p:sp>
        <p:nvSpPr>
          <p:cNvPr id="17411" name="textruta 2">
            <a:extLst>
              <a:ext uri="{FF2B5EF4-FFF2-40B4-BE49-F238E27FC236}">
                <a16:creationId xmlns:a16="http://schemas.microsoft.com/office/drawing/2014/main" id="{87F086DB-FE73-451B-B10F-756569195ED6}"/>
              </a:ext>
            </a:extLst>
          </p:cNvPr>
          <p:cNvSpPr txBox="1">
            <a:spLocks noChangeArrowheads="1"/>
          </p:cNvSpPr>
          <p:nvPr/>
        </p:nvSpPr>
        <p:spPr bwMode="auto">
          <a:xfrm>
            <a:off x="6546850" y="4371975"/>
            <a:ext cx="2108200" cy="369888"/>
          </a:xfrm>
          <a:prstGeom prst="rect">
            <a:avLst/>
          </a:prstGeom>
          <a:noFill/>
          <a:ln w="412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En hög andel totalt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ruta 2">
            <a:extLst>
              <a:ext uri="{FF2B5EF4-FFF2-40B4-BE49-F238E27FC236}">
                <a16:creationId xmlns:a16="http://schemas.microsoft.com/office/drawing/2014/main" id="{E03F2782-CDD2-471B-A6EA-95BA5436807C}"/>
              </a:ext>
            </a:extLst>
          </p:cNvPr>
          <p:cNvSpPr txBox="1">
            <a:spLocks noChangeArrowheads="1"/>
          </p:cNvSpPr>
          <p:nvPr/>
        </p:nvSpPr>
        <p:spPr bwMode="auto">
          <a:xfrm>
            <a:off x="1657350" y="1085850"/>
            <a:ext cx="31670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solidFill>
                  <a:srgbClr val="800000"/>
                </a:solidFill>
                <a:latin typeface="Arial" panose="020B0604020202020204" pitchFamily="34" charset="0"/>
              </a:rPr>
              <a:t>Reperfusions-behandling</a:t>
            </a:r>
          </a:p>
        </p:txBody>
      </p:sp>
      <p:sp>
        <p:nvSpPr>
          <p:cNvPr id="18435" name="textruta 6">
            <a:extLst>
              <a:ext uri="{FF2B5EF4-FFF2-40B4-BE49-F238E27FC236}">
                <a16:creationId xmlns:a16="http://schemas.microsoft.com/office/drawing/2014/main" id="{BB184FA3-3B00-4073-A237-5B88C65FC293}"/>
              </a:ext>
            </a:extLst>
          </p:cNvPr>
          <p:cNvSpPr txBox="1">
            <a:spLocks noChangeArrowheads="1"/>
          </p:cNvSpPr>
          <p:nvPr/>
        </p:nvSpPr>
        <p:spPr bwMode="auto">
          <a:xfrm>
            <a:off x="7038975" y="2600325"/>
            <a:ext cx="17891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002060"/>
                </a:solidFill>
                <a:latin typeface="Arial" panose="020B0604020202020204" pitchFamily="34" charset="0"/>
              </a:rPr>
              <a:t>17 % totalt</a:t>
            </a:r>
          </a:p>
          <a:p>
            <a:pPr>
              <a:spcBef>
                <a:spcPct val="0"/>
              </a:spcBef>
              <a:buFontTx/>
              <a:buNone/>
            </a:pPr>
            <a:endParaRPr lang="sv-SE" altLang="sv-SE" sz="1800">
              <a:solidFill>
                <a:srgbClr val="002060"/>
              </a:solidFill>
              <a:latin typeface="Arial" panose="020B0604020202020204" pitchFamily="34" charset="0"/>
            </a:endParaRPr>
          </a:p>
          <a:p>
            <a:pPr>
              <a:spcBef>
                <a:spcPct val="0"/>
              </a:spcBef>
              <a:buFontTx/>
              <a:buNone/>
            </a:pPr>
            <a:r>
              <a:rPr lang="sv-SE" altLang="sv-SE" sz="1800">
                <a:solidFill>
                  <a:srgbClr val="002060"/>
                </a:solidFill>
                <a:latin typeface="Arial" panose="020B0604020202020204" pitchFamily="34" charset="0"/>
              </a:rPr>
              <a:t>6 % behandlades med trombektomi</a:t>
            </a:r>
          </a:p>
        </p:txBody>
      </p:sp>
      <p:pic>
        <p:nvPicPr>
          <p:cNvPr id="18436" name="Bildobjekt 3">
            <a:extLst>
              <a:ext uri="{FF2B5EF4-FFF2-40B4-BE49-F238E27FC236}">
                <a16:creationId xmlns:a16="http://schemas.microsoft.com/office/drawing/2014/main" id="{389ECF2F-32B6-4ED2-981A-6814D3A6016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2838" y="1911350"/>
            <a:ext cx="54387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CEBBA8C6-7A5B-4B2D-946A-25A6A645DE77}"/>
              </a:ext>
            </a:extLst>
          </p:cNvPr>
          <p:cNvSpPr/>
          <p:nvPr/>
        </p:nvSpPr>
        <p:spPr>
          <a:xfrm>
            <a:off x="6815138" y="2325688"/>
            <a:ext cx="2012950" cy="2046287"/>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ruta 2">
            <a:extLst>
              <a:ext uri="{FF2B5EF4-FFF2-40B4-BE49-F238E27FC236}">
                <a16:creationId xmlns:a16="http://schemas.microsoft.com/office/drawing/2014/main" id="{52073584-33E4-4F3C-8F73-48FBCDC9D978}"/>
              </a:ext>
            </a:extLst>
          </p:cNvPr>
          <p:cNvSpPr txBox="1">
            <a:spLocks noChangeArrowheads="1"/>
          </p:cNvSpPr>
          <p:nvPr/>
        </p:nvSpPr>
        <p:spPr bwMode="auto">
          <a:xfrm>
            <a:off x="1300163" y="1425575"/>
            <a:ext cx="444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Trombektomi – stora regionala variationer</a:t>
            </a:r>
          </a:p>
        </p:txBody>
      </p:sp>
      <p:sp>
        <p:nvSpPr>
          <p:cNvPr id="19459" name="textruta 3">
            <a:extLst>
              <a:ext uri="{FF2B5EF4-FFF2-40B4-BE49-F238E27FC236}">
                <a16:creationId xmlns:a16="http://schemas.microsoft.com/office/drawing/2014/main" id="{B4C586B3-7D88-4DA2-9F9A-33D564CA352B}"/>
              </a:ext>
            </a:extLst>
          </p:cNvPr>
          <p:cNvSpPr txBox="1">
            <a:spLocks noChangeArrowheads="1"/>
          </p:cNvSpPr>
          <p:nvPr/>
        </p:nvSpPr>
        <p:spPr bwMode="auto">
          <a:xfrm>
            <a:off x="4487863" y="5259388"/>
            <a:ext cx="3552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Samarbete Riksstroke och EVAS</a:t>
            </a:r>
          </a:p>
        </p:txBody>
      </p:sp>
      <p:pic>
        <p:nvPicPr>
          <p:cNvPr id="19460" name="Bildobjekt 4">
            <a:extLst>
              <a:ext uri="{FF2B5EF4-FFF2-40B4-BE49-F238E27FC236}">
                <a16:creationId xmlns:a16="http://schemas.microsoft.com/office/drawing/2014/main" id="{F9DFE079-66D3-41AF-B187-D34BDCBCD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675" y="2217738"/>
            <a:ext cx="7386638"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A04BE267-0CB9-4D01-9954-147710659C22}"/>
              </a:ext>
            </a:extLst>
          </p:cNvPr>
          <p:cNvSpPr/>
          <p:nvPr/>
        </p:nvSpPr>
        <p:spPr>
          <a:xfrm>
            <a:off x="4211638" y="2619375"/>
            <a:ext cx="749300" cy="1989138"/>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ruta 2">
            <a:extLst>
              <a:ext uri="{FF2B5EF4-FFF2-40B4-BE49-F238E27FC236}">
                <a16:creationId xmlns:a16="http://schemas.microsoft.com/office/drawing/2014/main" id="{E9A77FD4-B388-4FD3-A38B-6CA6291A4EE7}"/>
              </a:ext>
            </a:extLst>
          </p:cNvPr>
          <p:cNvSpPr txBox="1">
            <a:spLocks noChangeArrowheads="1"/>
          </p:cNvSpPr>
          <p:nvPr/>
        </p:nvSpPr>
        <p:spPr bwMode="auto">
          <a:xfrm>
            <a:off x="4902200" y="1428750"/>
            <a:ext cx="2170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latin typeface="Arial" panose="020B0604020202020204" pitchFamily="34" charset="0"/>
              </a:rPr>
              <a:t>Dörr-till-nål tider </a:t>
            </a:r>
          </a:p>
        </p:txBody>
      </p:sp>
      <p:sp>
        <p:nvSpPr>
          <p:cNvPr id="20483" name="textruta 3">
            <a:extLst>
              <a:ext uri="{FF2B5EF4-FFF2-40B4-BE49-F238E27FC236}">
                <a16:creationId xmlns:a16="http://schemas.microsoft.com/office/drawing/2014/main" id="{5DD8446C-63D2-4A75-B8D0-2183864F7E37}"/>
              </a:ext>
            </a:extLst>
          </p:cNvPr>
          <p:cNvSpPr txBox="1">
            <a:spLocks noChangeArrowheads="1"/>
          </p:cNvSpPr>
          <p:nvPr/>
        </p:nvSpPr>
        <p:spPr bwMode="auto">
          <a:xfrm>
            <a:off x="4778375" y="2682875"/>
            <a:ext cx="444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Fortfarande stort utrymme till förbättringar</a:t>
            </a:r>
          </a:p>
        </p:txBody>
      </p:sp>
      <p:pic>
        <p:nvPicPr>
          <p:cNvPr id="20484" name="Bildobjekt 4">
            <a:extLst>
              <a:ext uri="{FF2B5EF4-FFF2-40B4-BE49-F238E27FC236}">
                <a16:creationId xmlns:a16="http://schemas.microsoft.com/office/drawing/2014/main" id="{CFFCBB38-B21A-47FC-AEB3-20FA1A4674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975" y="857250"/>
            <a:ext cx="39052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ruta 3">
            <a:extLst>
              <a:ext uri="{FF2B5EF4-FFF2-40B4-BE49-F238E27FC236}">
                <a16:creationId xmlns:a16="http://schemas.microsoft.com/office/drawing/2014/main" id="{6A86890C-F2AB-4306-A4CB-11249F824952}"/>
              </a:ext>
            </a:extLst>
          </p:cNvPr>
          <p:cNvSpPr txBox="1">
            <a:spLocks noChangeArrowheads="1"/>
          </p:cNvSpPr>
          <p:nvPr/>
        </p:nvSpPr>
        <p:spPr bwMode="auto">
          <a:xfrm>
            <a:off x="712788" y="844550"/>
            <a:ext cx="826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800000"/>
                </a:solidFill>
                <a:latin typeface="Arial" panose="020B0604020202020204" pitchFamily="34" charset="0"/>
              </a:rPr>
              <a:t>Andelen ischemiska stroke med förmaksflimmer som antikoagulantiabehandlas</a:t>
            </a:r>
          </a:p>
        </p:txBody>
      </p:sp>
      <p:pic>
        <p:nvPicPr>
          <p:cNvPr id="21507" name="Bildobjekt 2">
            <a:extLst>
              <a:ext uri="{FF2B5EF4-FFF2-40B4-BE49-F238E27FC236}">
                <a16:creationId xmlns:a16="http://schemas.microsoft.com/office/drawing/2014/main" id="{B16D161F-F36F-4B31-8715-650E4BF29C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7350" y="1609725"/>
            <a:ext cx="58293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ruta 4">
            <a:extLst>
              <a:ext uri="{FF2B5EF4-FFF2-40B4-BE49-F238E27FC236}">
                <a16:creationId xmlns:a16="http://schemas.microsoft.com/office/drawing/2014/main" id="{845417C8-1C84-4F0A-A17E-619CC6AE2237}"/>
              </a:ext>
            </a:extLst>
          </p:cNvPr>
          <p:cNvSpPr txBox="1">
            <a:spLocks noChangeArrowheads="1"/>
          </p:cNvSpPr>
          <p:nvPr/>
        </p:nvSpPr>
        <p:spPr bwMode="auto">
          <a:xfrm>
            <a:off x="7297738" y="2582863"/>
            <a:ext cx="1774825" cy="646112"/>
          </a:xfrm>
          <a:prstGeom prst="rect">
            <a:avLst/>
          </a:prstGeom>
          <a:noFill/>
          <a:ln w="412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En mycket hög </a:t>
            </a:r>
          </a:p>
          <a:p>
            <a:pPr>
              <a:spcBef>
                <a:spcPct val="0"/>
              </a:spcBef>
              <a:buFontTx/>
              <a:buNone/>
            </a:pPr>
            <a:r>
              <a:rPr lang="sv-SE" altLang="sv-SE" sz="1800">
                <a:latin typeface="Arial" panose="020B0604020202020204" pitchFamily="34" charset="0"/>
              </a:rPr>
              <a:t>andel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ruta 2">
            <a:extLst>
              <a:ext uri="{FF2B5EF4-FFF2-40B4-BE49-F238E27FC236}">
                <a16:creationId xmlns:a16="http://schemas.microsoft.com/office/drawing/2014/main" id="{D9FB3FD9-08BC-40FC-9682-5609887DCE8C}"/>
              </a:ext>
            </a:extLst>
          </p:cNvPr>
          <p:cNvSpPr txBox="1">
            <a:spLocks noChangeArrowheads="1"/>
          </p:cNvSpPr>
          <p:nvPr/>
        </p:nvSpPr>
        <p:spPr bwMode="auto">
          <a:xfrm>
            <a:off x="1069975" y="1157288"/>
            <a:ext cx="518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Uppföljning vid 3 månader (79 % uppföljda 2019)</a:t>
            </a:r>
          </a:p>
        </p:txBody>
      </p:sp>
      <p:cxnSp>
        <p:nvCxnSpPr>
          <p:cNvPr id="4" name="Rak 3">
            <a:extLst>
              <a:ext uri="{FF2B5EF4-FFF2-40B4-BE49-F238E27FC236}">
                <a16:creationId xmlns:a16="http://schemas.microsoft.com/office/drawing/2014/main" id="{3620017A-DC00-4C20-8760-5ECC38370BB7}"/>
              </a:ext>
            </a:extLst>
          </p:cNvPr>
          <p:cNvCxnSpPr/>
          <p:nvPr/>
        </p:nvCxnSpPr>
        <p:spPr>
          <a:xfrm flipH="1" flipV="1">
            <a:off x="587375" y="1970088"/>
            <a:ext cx="17463" cy="24828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2532" name="textruta 4">
            <a:extLst>
              <a:ext uri="{FF2B5EF4-FFF2-40B4-BE49-F238E27FC236}">
                <a16:creationId xmlns:a16="http://schemas.microsoft.com/office/drawing/2014/main" id="{6F006832-C5AE-4CA1-AC49-E5A45895E8DE}"/>
              </a:ext>
            </a:extLst>
          </p:cNvPr>
          <p:cNvSpPr txBox="1">
            <a:spLocks noChangeArrowheads="1"/>
          </p:cNvSpPr>
          <p:nvPr/>
        </p:nvSpPr>
        <p:spPr bwMode="auto">
          <a:xfrm>
            <a:off x="7242175" y="3532188"/>
            <a:ext cx="1827213" cy="20320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Från 22 % </a:t>
            </a:r>
          </a:p>
          <a:p>
            <a:pPr>
              <a:spcBef>
                <a:spcPct val="0"/>
              </a:spcBef>
              <a:buFontTx/>
              <a:buNone/>
            </a:pPr>
            <a:r>
              <a:rPr lang="sv-SE" altLang="sv-SE" sz="1800">
                <a:latin typeface="Arial" panose="020B0604020202020204" pitchFamily="34" charset="0"/>
              </a:rPr>
              <a:t>till 16 % på</a:t>
            </a:r>
          </a:p>
          <a:p>
            <a:pPr>
              <a:spcBef>
                <a:spcPct val="0"/>
              </a:spcBef>
              <a:buFontTx/>
              <a:buNone/>
            </a:pPr>
            <a:r>
              <a:rPr lang="sv-SE" altLang="sv-SE" sz="1800">
                <a:latin typeface="Arial" panose="020B0604020202020204" pitchFamily="34" charset="0"/>
              </a:rPr>
              <a:t>10 år!</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Prognosen efter</a:t>
            </a:r>
          </a:p>
          <a:p>
            <a:pPr>
              <a:spcBef>
                <a:spcPct val="0"/>
              </a:spcBef>
              <a:buFontTx/>
              <a:buNone/>
            </a:pPr>
            <a:r>
              <a:rPr lang="sv-SE" altLang="sv-SE" sz="1800">
                <a:latin typeface="Arial" panose="020B0604020202020204" pitchFamily="34" charset="0"/>
              </a:rPr>
              <a:t>stroke blir</a:t>
            </a:r>
          </a:p>
          <a:p>
            <a:pPr>
              <a:spcBef>
                <a:spcPct val="0"/>
              </a:spcBef>
              <a:buFontTx/>
              <a:buNone/>
            </a:pPr>
            <a:r>
              <a:rPr lang="sv-SE" altLang="sv-SE" sz="1800">
                <a:latin typeface="Arial" panose="020B0604020202020204" pitchFamily="34" charset="0"/>
              </a:rPr>
              <a:t>bättre</a:t>
            </a:r>
          </a:p>
        </p:txBody>
      </p:sp>
      <p:pic>
        <p:nvPicPr>
          <p:cNvPr id="22533" name="Bildobjekt 6">
            <a:extLst>
              <a:ext uri="{FF2B5EF4-FFF2-40B4-BE49-F238E27FC236}">
                <a16:creationId xmlns:a16="http://schemas.microsoft.com/office/drawing/2014/main" id="{9CAAD62C-A122-4A08-AB20-A25C39BA1F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5388" y="1581150"/>
            <a:ext cx="5553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Bildobjekt 2">
            <a:extLst>
              <a:ext uri="{FF2B5EF4-FFF2-40B4-BE49-F238E27FC236}">
                <a16:creationId xmlns:a16="http://schemas.microsoft.com/office/drawing/2014/main" id="{AC2D65D0-2B23-49E0-B01E-3FB3432123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 y="2455863"/>
            <a:ext cx="90297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0BA224B5-D68A-4DF9-8686-FCA7D0EFD2F1}"/>
              </a:ext>
            </a:extLst>
          </p:cNvPr>
          <p:cNvSpPr/>
          <p:nvPr/>
        </p:nvSpPr>
        <p:spPr>
          <a:xfrm>
            <a:off x="57150" y="3697288"/>
            <a:ext cx="6232525" cy="430212"/>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Bildobjekt 2">
            <a:extLst>
              <a:ext uri="{FF2B5EF4-FFF2-40B4-BE49-F238E27FC236}">
                <a16:creationId xmlns:a16="http://schemas.microsoft.com/office/drawing/2014/main" id="{C143A1FC-0DBB-44AE-BBD6-6C19F54EEC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62125"/>
            <a:ext cx="83693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76133B54-9FB1-4E49-AE4A-2F9240CE6F3C}"/>
              </a:ext>
            </a:extLst>
          </p:cNvPr>
          <p:cNvSpPr/>
          <p:nvPr/>
        </p:nvSpPr>
        <p:spPr>
          <a:xfrm>
            <a:off x="171450" y="4383088"/>
            <a:ext cx="4125913" cy="430212"/>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Bildobjekt 2">
            <a:extLst>
              <a:ext uri="{FF2B5EF4-FFF2-40B4-BE49-F238E27FC236}">
                <a16:creationId xmlns:a16="http://schemas.microsoft.com/office/drawing/2014/main" id="{D536AFD4-BCB2-40D7-9E22-A8DF70D35B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038" y="2051050"/>
            <a:ext cx="8389937"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E9206DEC-02E8-429F-99E7-82B423E0F1E5}"/>
              </a:ext>
            </a:extLst>
          </p:cNvPr>
          <p:cNvSpPr/>
          <p:nvPr/>
        </p:nvSpPr>
        <p:spPr>
          <a:xfrm>
            <a:off x="300038" y="3557588"/>
            <a:ext cx="8207375" cy="944562"/>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6628" name="textruta 4">
            <a:extLst>
              <a:ext uri="{FF2B5EF4-FFF2-40B4-BE49-F238E27FC236}">
                <a16:creationId xmlns:a16="http://schemas.microsoft.com/office/drawing/2014/main" id="{ED956474-F6EE-4024-98C8-9EAB9A432893}"/>
              </a:ext>
            </a:extLst>
          </p:cNvPr>
          <p:cNvSpPr txBox="1">
            <a:spLocks noChangeArrowheads="1"/>
          </p:cNvSpPr>
          <p:nvPr/>
        </p:nvSpPr>
        <p:spPr bwMode="auto">
          <a:xfrm>
            <a:off x="7051675" y="4918075"/>
            <a:ext cx="1774825" cy="646113"/>
          </a:xfrm>
          <a:prstGeom prst="rect">
            <a:avLst/>
          </a:prstGeom>
          <a:noFill/>
          <a:ln w="412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En mycket hög </a:t>
            </a:r>
          </a:p>
          <a:p>
            <a:pPr>
              <a:spcBef>
                <a:spcPct val="0"/>
              </a:spcBef>
              <a:buFontTx/>
              <a:buNone/>
            </a:pPr>
            <a:r>
              <a:rPr lang="sv-SE" altLang="sv-SE" sz="1800">
                <a:latin typeface="Arial" panose="020B0604020202020204" pitchFamily="34" charset="0"/>
              </a:rPr>
              <a:t>andel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Bildobjekt 2">
            <a:extLst>
              <a:ext uri="{FF2B5EF4-FFF2-40B4-BE49-F238E27FC236}">
                <a16:creationId xmlns:a16="http://schemas.microsoft.com/office/drawing/2014/main" id="{14F430EB-6261-44C9-B597-E259F017CD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063" y="2141538"/>
            <a:ext cx="80264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B2489AAE-0730-4F9A-B01E-D31BB5DB2F56}"/>
              </a:ext>
            </a:extLst>
          </p:cNvPr>
          <p:cNvSpPr/>
          <p:nvPr/>
        </p:nvSpPr>
        <p:spPr>
          <a:xfrm>
            <a:off x="6203950" y="2486025"/>
            <a:ext cx="1628775" cy="334963"/>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7652" name="textruta 4">
            <a:extLst>
              <a:ext uri="{FF2B5EF4-FFF2-40B4-BE49-F238E27FC236}">
                <a16:creationId xmlns:a16="http://schemas.microsoft.com/office/drawing/2014/main" id="{628BBE74-CF97-437D-850F-F09AC13DA125}"/>
              </a:ext>
            </a:extLst>
          </p:cNvPr>
          <p:cNvSpPr txBox="1">
            <a:spLocks noChangeArrowheads="1"/>
          </p:cNvSpPr>
          <p:nvPr/>
        </p:nvSpPr>
        <p:spPr bwMode="auto">
          <a:xfrm>
            <a:off x="7018338" y="1517650"/>
            <a:ext cx="1774825" cy="646113"/>
          </a:xfrm>
          <a:prstGeom prst="rect">
            <a:avLst/>
          </a:prstGeom>
          <a:noFill/>
          <a:ln w="412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En mycket hög </a:t>
            </a:r>
          </a:p>
          <a:p>
            <a:pPr>
              <a:spcBef>
                <a:spcPct val="0"/>
              </a:spcBef>
              <a:buFontTx/>
              <a:buNone/>
            </a:pPr>
            <a:r>
              <a:rPr lang="sv-SE" altLang="sv-SE" sz="1800">
                <a:latin typeface="Arial" panose="020B0604020202020204" pitchFamily="34" charset="0"/>
              </a:rPr>
              <a:t>andel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DC52F-86A3-481C-B719-AFCC9DB3E7F0}"/>
              </a:ext>
            </a:extLst>
          </p:cNvPr>
          <p:cNvSpPr>
            <a:spLocks noGrp="1"/>
          </p:cNvSpPr>
          <p:nvPr>
            <p:ph type="ctrTitle"/>
          </p:nvPr>
        </p:nvSpPr>
        <p:spPr>
          <a:xfrm>
            <a:off x="125413" y="166688"/>
            <a:ext cx="8332787" cy="731837"/>
          </a:xfrm>
        </p:spPr>
        <p:txBody>
          <a:bodyPr/>
          <a:lstStyle/>
          <a:p>
            <a:pPr algn="l">
              <a:buFont typeface="Arial" panose="020B0604020202020204" pitchFamily="34" charset="0"/>
              <a:buNone/>
              <a:defRPr/>
            </a:pPr>
            <a:r>
              <a:rPr lang="sv-SE" sz="2800" dirty="0">
                <a:latin typeface="+mn-lt"/>
              </a:rPr>
              <a:t>Dagens program</a:t>
            </a:r>
          </a:p>
        </p:txBody>
      </p:sp>
      <p:sp>
        <p:nvSpPr>
          <p:cNvPr id="3" name="Underrubrik 2">
            <a:extLst>
              <a:ext uri="{FF2B5EF4-FFF2-40B4-BE49-F238E27FC236}">
                <a16:creationId xmlns:a16="http://schemas.microsoft.com/office/drawing/2014/main" id="{72E87A2C-9AEC-4B64-BEF2-99C4B9351E86}"/>
              </a:ext>
            </a:extLst>
          </p:cNvPr>
          <p:cNvSpPr>
            <a:spLocks noGrp="1"/>
          </p:cNvSpPr>
          <p:nvPr>
            <p:ph type="subTitle" idx="1"/>
          </p:nvPr>
        </p:nvSpPr>
        <p:spPr/>
        <p:txBody>
          <a:bodyPr/>
          <a:lstStyle/>
          <a:p>
            <a:pPr indent="0">
              <a:buFont typeface="+mj-lt"/>
              <a:buNone/>
              <a:defRPr/>
            </a:pPr>
            <a:endParaRPr lang="sv-SE" dirty="0">
              <a:solidFill>
                <a:schemeClr val="tx1"/>
              </a:solidFill>
              <a:ea typeface="Calibri" panose="020F0502020204030204" pitchFamily="34" charset="0"/>
              <a:cs typeface="Times New Roman" panose="02020603050405020304" pitchFamily="18" charset="0"/>
            </a:endParaRPr>
          </a:p>
          <a:p>
            <a:pPr lvl="1" algn="l">
              <a:buFont typeface="+mj-lt"/>
              <a:buNone/>
              <a:defRPr/>
            </a:pPr>
            <a:endParaRPr lang="sv-SE" dirty="0">
              <a:solidFill>
                <a:schemeClr val="tx1"/>
              </a:solidFill>
              <a:ea typeface="Calibri" panose="020F0502020204030204" pitchFamily="34" charset="0"/>
              <a:cs typeface="Times New Roman" panose="02020603050405020304" pitchFamily="18" charset="0"/>
            </a:endParaRPr>
          </a:p>
        </p:txBody>
      </p:sp>
      <p:pic>
        <p:nvPicPr>
          <p:cNvPr id="7172" name="Bildobjekt 4">
            <a:extLst>
              <a:ext uri="{FF2B5EF4-FFF2-40B4-BE49-F238E27FC236}">
                <a16:creationId xmlns:a16="http://schemas.microsoft.com/office/drawing/2014/main" id="{3544ABBB-F96F-4FE6-9230-35081CA0C29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413" y="898525"/>
            <a:ext cx="88931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ruta 1">
            <a:extLst>
              <a:ext uri="{FF2B5EF4-FFF2-40B4-BE49-F238E27FC236}">
                <a16:creationId xmlns:a16="http://schemas.microsoft.com/office/drawing/2014/main" id="{7F7714E1-0C33-47AB-99C6-488F6E06B835}"/>
              </a:ext>
            </a:extLst>
          </p:cNvPr>
          <p:cNvSpPr txBox="1">
            <a:spLocks noChangeArrowheads="1"/>
          </p:cNvSpPr>
          <p:nvPr/>
        </p:nvSpPr>
        <p:spPr bwMode="auto">
          <a:xfrm>
            <a:off x="428625" y="2025650"/>
            <a:ext cx="86217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400">
                <a:latin typeface="Arial" panose="020B0604020202020204" pitchFamily="34" charset="0"/>
              </a:rPr>
              <a:t>2019: mycket gick åt rätt håll med förbättrad vård, behandling </a:t>
            </a:r>
          </a:p>
          <a:p>
            <a:pPr>
              <a:spcBef>
                <a:spcPct val="0"/>
              </a:spcBef>
              <a:buFontTx/>
              <a:buNone/>
            </a:pPr>
            <a:r>
              <a:rPr lang="sv-SE" altLang="sv-SE" sz="2400">
                <a:latin typeface="Arial" panose="020B0604020202020204" pitchFamily="34" charset="0"/>
              </a:rPr>
              <a:t>och prognos</a:t>
            </a:r>
          </a:p>
          <a:p>
            <a:pPr>
              <a:spcBef>
                <a:spcPct val="0"/>
              </a:spcBef>
              <a:buFontTx/>
              <a:buNone/>
            </a:pPr>
            <a:endParaRPr lang="sv-SE" altLang="sv-SE" sz="2400">
              <a:latin typeface="Arial" panose="020B0604020202020204" pitchFamily="34" charset="0"/>
            </a:endParaRPr>
          </a:p>
          <a:p>
            <a:pPr>
              <a:spcBef>
                <a:spcPct val="0"/>
              </a:spcBef>
              <a:buFontTx/>
              <a:buNone/>
            </a:pPr>
            <a:r>
              <a:rPr lang="sv-SE" altLang="sv-SE" sz="2400">
                <a:latin typeface="Arial" panose="020B0604020202020204" pitchFamily="34" charset="0"/>
              </a:rPr>
              <a:t>2020: ett mycket annorlunda år – även för registret</a:t>
            </a:r>
          </a:p>
          <a:p>
            <a:pPr>
              <a:spcBef>
                <a:spcPct val="0"/>
              </a:spcBef>
              <a:buFontTx/>
              <a:buNone/>
            </a:pPr>
            <a:endParaRPr lang="sv-SE" altLang="sv-SE" sz="2400">
              <a:latin typeface="Arial" panose="020B0604020202020204" pitchFamily="34" charset="0"/>
            </a:endParaRPr>
          </a:p>
          <a:p>
            <a:pPr>
              <a:spcBef>
                <a:spcPct val="0"/>
              </a:spcBef>
              <a:buFontTx/>
              <a:buNone/>
            </a:pPr>
            <a:r>
              <a:rPr lang="sv-SE" altLang="sv-SE" sz="2400">
                <a:latin typeface="Arial" panose="020B0604020202020204" pitchFamily="34" charset="0"/>
              </a:rPr>
              <a:t>När vården är hotad behövs kvalitetsregister som allra mest</a:t>
            </a:r>
          </a:p>
          <a:p>
            <a:pPr>
              <a:spcBef>
                <a:spcPct val="0"/>
              </a:spcBef>
              <a:buFontTx/>
              <a:buNone/>
            </a:pPr>
            <a:endParaRPr lang="sv-SE" altLang="sv-SE" sz="2400">
              <a:latin typeface="Arial" panose="020B0604020202020204" pitchFamily="34" charset="0"/>
            </a:endParaRPr>
          </a:p>
          <a:p>
            <a:pPr>
              <a:spcBef>
                <a:spcPct val="0"/>
              </a:spcBef>
              <a:buFontTx/>
              <a:buNone/>
            </a:pPr>
            <a:r>
              <a:rPr lang="sv-SE" altLang="sv-SE" sz="2400">
                <a:latin typeface="Arial" panose="020B0604020202020204" pitchFamily="34" charset="0"/>
              </a:rPr>
              <a:t>Mitt viktigaste råd idag: fortsätt registrera nu även om det</a:t>
            </a:r>
          </a:p>
          <a:p>
            <a:pPr>
              <a:spcBef>
                <a:spcPct val="0"/>
              </a:spcBef>
              <a:buFontTx/>
              <a:buNone/>
            </a:pPr>
            <a:r>
              <a:rPr lang="sv-SE" altLang="sv-SE" sz="2400">
                <a:latin typeface="Arial" panose="020B0604020202020204" pitchFamily="34" charset="0"/>
              </a:rPr>
              <a:t>är en kämpig tid</a:t>
            </a:r>
          </a:p>
        </p:txBody>
      </p:sp>
      <p:sp>
        <p:nvSpPr>
          <p:cNvPr id="3" name="Rektangel 2">
            <a:extLst>
              <a:ext uri="{FF2B5EF4-FFF2-40B4-BE49-F238E27FC236}">
                <a16:creationId xmlns:a16="http://schemas.microsoft.com/office/drawing/2014/main" id="{B571B526-05DB-4B18-A9FF-1541E5F08A3F}"/>
              </a:ext>
            </a:extLst>
          </p:cNvPr>
          <p:cNvSpPr/>
          <p:nvPr/>
        </p:nvSpPr>
        <p:spPr>
          <a:xfrm>
            <a:off x="258763" y="4618038"/>
            <a:ext cx="8080375" cy="922337"/>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Bildobjekt 3">
            <a:extLst>
              <a:ext uri="{FF2B5EF4-FFF2-40B4-BE49-F238E27FC236}">
                <a16:creationId xmlns:a16="http://schemas.microsoft.com/office/drawing/2014/main" id="{2B202A58-DDB3-42C9-9B4B-30A1CF49EB7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7400" y="254000"/>
            <a:ext cx="5808663" cy="57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ruta 4">
            <a:extLst>
              <a:ext uri="{FF2B5EF4-FFF2-40B4-BE49-F238E27FC236}">
                <a16:creationId xmlns:a16="http://schemas.microsoft.com/office/drawing/2014/main" id="{287EA6A9-FEA6-49AD-B3CE-F16C35ED32E7}"/>
              </a:ext>
            </a:extLst>
          </p:cNvPr>
          <p:cNvSpPr txBox="1">
            <a:spLocks noChangeArrowheads="1"/>
          </p:cNvSpPr>
          <p:nvPr/>
        </p:nvSpPr>
        <p:spPr bwMode="auto">
          <a:xfrm>
            <a:off x="6596063" y="1400175"/>
            <a:ext cx="24923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Färre registrerade </a:t>
            </a:r>
          </a:p>
          <a:p>
            <a:pPr>
              <a:spcBef>
                <a:spcPct val="0"/>
              </a:spcBef>
              <a:buFontTx/>
              <a:buNone/>
            </a:pPr>
            <a:r>
              <a:rPr lang="sv-SE" altLang="sv-SE" sz="1800">
                <a:latin typeface="Arial" panose="020B0604020202020204" pitchFamily="34" charset="0"/>
              </a:rPr>
              <a:t>patienter i Riksstroke</a:t>
            </a:r>
          </a:p>
          <a:p>
            <a:pPr>
              <a:spcBef>
                <a:spcPct val="0"/>
              </a:spcBef>
              <a:buFontTx/>
              <a:buNone/>
            </a:pPr>
            <a:r>
              <a:rPr lang="sv-SE" altLang="sv-SE" sz="1800">
                <a:latin typeface="Arial" panose="020B0604020202020204" pitchFamily="34" charset="0"/>
              </a:rPr>
              <a:t>under pandemien</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Färre insjuknanden?</a:t>
            </a:r>
          </a:p>
          <a:p>
            <a:pPr>
              <a:spcBef>
                <a:spcPct val="0"/>
              </a:spcBef>
              <a:buFontTx/>
              <a:buNone/>
            </a:pPr>
            <a:r>
              <a:rPr lang="sv-SE" altLang="sv-SE" sz="1800">
                <a:latin typeface="Arial" panose="020B0604020202020204" pitchFamily="34" charset="0"/>
              </a:rPr>
              <a:t>Söker ej akut?</a:t>
            </a:r>
          </a:p>
          <a:p>
            <a:pPr>
              <a:spcBef>
                <a:spcPct val="0"/>
              </a:spcBef>
              <a:buFontTx/>
              <a:buNone/>
            </a:pPr>
            <a:r>
              <a:rPr lang="sv-SE" altLang="sv-SE" sz="1800">
                <a:latin typeface="Arial" panose="020B0604020202020204" pitchFamily="34" charset="0"/>
              </a:rPr>
              <a:t>Ej till sjukhus från </a:t>
            </a:r>
          </a:p>
          <a:p>
            <a:pPr>
              <a:spcBef>
                <a:spcPct val="0"/>
              </a:spcBef>
              <a:buFontTx/>
              <a:buNone/>
            </a:pPr>
            <a:r>
              <a:rPr lang="sv-SE" altLang="sv-SE" sz="1800">
                <a:latin typeface="Arial" panose="020B0604020202020204" pitchFamily="34" charset="0"/>
              </a:rPr>
              <a:t>  särskilda boenden?</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Fördröjd registrering?</a:t>
            </a:r>
          </a:p>
          <a:p>
            <a:pPr>
              <a:spcBef>
                <a:spcPct val="0"/>
              </a:spcBef>
              <a:buFontTx/>
              <a:buNone/>
            </a:pPr>
            <a:r>
              <a:rPr lang="sv-SE" altLang="sv-SE" sz="1800">
                <a:latin typeface="Arial" panose="020B0604020202020204" pitchFamily="34" charset="0"/>
              </a:rPr>
              <a:t>Sämre täckningsgrad?</a:t>
            </a:r>
          </a:p>
        </p:txBody>
      </p:sp>
      <p:sp>
        <p:nvSpPr>
          <p:cNvPr id="29700" name="textruta 5">
            <a:extLst>
              <a:ext uri="{FF2B5EF4-FFF2-40B4-BE49-F238E27FC236}">
                <a16:creationId xmlns:a16="http://schemas.microsoft.com/office/drawing/2014/main" id="{96AA0E4E-42DC-4AC0-9004-481BD515F004}"/>
              </a:ext>
            </a:extLst>
          </p:cNvPr>
          <p:cNvSpPr txBox="1">
            <a:spLocks noChangeArrowheads="1"/>
          </p:cNvSpPr>
          <p:nvPr/>
        </p:nvSpPr>
        <p:spPr bwMode="auto">
          <a:xfrm>
            <a:off x="6596063" y="5360988"/>
            <a:ext cx="2646362" cy="923925"/>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Cirka 200 patienter med</a:t>
            </a:r>
          </a:p>
          <a:p>
            <a:pPr>
              <a:spcBef>
                <a:spcPct val="0"/>
              </a:spcBef>
              <a:buFontTx/>
              <a:buNone/>
            </a:pPr>
            <a:r>
              <a:rPr lang="sv-SE" altLang="sv-SE" sz="1800">
                <a:latin typeface="Arial" panose="020B0604020202020204" pitchFamily="34" charset="0"/>
              </a:rPr>
              <a:t>pågående eller genom-</a:t>
            </a:r>
          </a:p>
          <a:p>
            <a:pPr>
              <a:spcBef>
                <a:spcPct val="0"/>
              </a:spcBef>
              <a:buFontTx/>
              <a:buNone/>
            </a:pPr>
            <a:r>
              <a:rPr lang="sv-SE" altLang="sv-SE" sz="1800">
                <a:latin typeface="Arial" panose="020B0604020202020204" pitchFamily="34" charset="0"/>
              </a:rPr>
              <a:t>gången Covid 19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Bildobjekt 3">
            <a:extLst>
              <a:ext uri="{FF2B5EF4-FFF2-40B4-BE49-F238E27FC236}">
                <a16:creationId xmlns:a16="http://schemas.microsoft.com/office/drawing/2014/main" id="{8EB3131C-6EF2-469B-9FB3-76D341835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763" y="312738"/>
            <a:ext cx="5945187" cy="599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ruta 4">
            <a:extLst>
              <a:ext uri="{FF2B5EF4-FFF2-40B4-BE49-F238E27FC236}">
                <a16:creationId xmlns:a16="http://schemas.microsoft.com/office/drawing/2014/main" id="{C37C1498-3465-4D8E-9E20-EA8A4E5FECF2}"/>
              </a:ext>
            </a:extLst>
          </p:cNvPr>
          <p:cNvSpPr txBox="1">
            <a:spLocks noChangeArrowheads="1"/>
          </p:cNvSpPr>
          <p:nvPr/>
        </p:nvSpPr>
        <p:spPr bwMode="auto">
          <a:xfrm>
            <a:off x="7094538" y="833438"/>
            <a:ext cx="176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Åldersfördelning</a:t>
            </a:r>
          </a:p>
          <a:p>
            <a:pPr>
              <a:spcBef>
                <a:spcPct val="0"/>
              </a:spcBef>
              <a:buFontTx/>
              <a:buNone/>
            </a:pPr>
            <a:r>
              <a:rPr lang="sv-SE" altLang="sv-SE" sz="1800">
                <a:latin typeface="Arial" panose="020B0604020202020204" pitchFamily="34" charset="0"/>
              </a:rPr>
              <a:t>lika 2020 jämfört</a:t>
            </a:r>
          </a:p>
          <a:p>
            <a:pPr>
              <a:spcBef>
                <a:spcPct val="0"/>
              </a:spcBef>
              <a:buFontTx/>
              <a:buNone/>
            </a:pPr>
            <a:r>
              <a:rPr lang="sv-SE" altLang="sv-SE" sz="1800">
                <a:latin typeface="Arial" panose="020B0604020202020204" pitchFamily="34" charset="0"/>
              </a:rPr>
              <a:t>med 2019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195C9D-C693-4115-9F99-B652C62BC8A8}"/>
              </a:ext>
            </a:extLst>
          </p:cNvPr>
          <p:cNvSpPr>
            <a:spLocks noGrp="1"/>
          </p:cNvSpPr>
          <p:nvPr>
            <p:ph type="ctrTitle"/>
          </p:nvPr>
        </p:nvSpPr>
        <p:spPr>
          <a:xfrm>
            <a:off x="106363" y="106363"/>
            <a:ext cx="8351837" cy="976312"/>
          </a:xfrm>
        </p:spPr>
        <p:txBody>
          <a:bodyPr/>
          <a:lstStyle/>
          <a:p>
            <a:pPr algn="l">
              <a:defRPr/>
            </a:pPr>
            <a:r>
              <a:rPr lang="sv-SE" sz="2800" dirty="0">
                <a:latin typeface="+mn-lt"/>
              </a:rPr>
              <a:t>Dagens program</a:t>
            </a:r>
          </a:p>
        </p:txBody>
      </p:sp>
      <p:sp>
        <p:nvSpPr>
          <p:cNvPr id="6" name="Underrubrik 5">
            <a:extLst>
              <a:ext uri="{FF2B5EF4-FFF2-40B4-BE49-F238E27FC236}">
                <a16:creationId xmlns:a16="http://schemas.microsoft.com/office/drawing/2014/main" id="{A71CF73E-1B4F-4998-AAC8-A5DDF3C155CE}"/>
              </a:ext>
            </a:extLst>
          </p:cNvPr>
          <p:cNvSpPr>
            <a:spLocks noGrp="1"/>
          </p:cNvSpPr>
          <p:nvPr>
            <p:ph type="subTitle" idx="1"/>
          </p:nvPr>
        </p:nvSpPr>
        <p:spPr>
          <a:xfrm>
            <a:off x="228600" y="8366125"/>
            <a:ext cx="7772400" cy="1684338"/>
          </a:xfrm>
        </p:spPr>
        <p:txBody>
          <a:bodyPr/>
          <a:lstStyle/>
          <a:p>
            <a:pPr>
              <a:defRPr/>
            </a:pPr>
            <a:endParaRPr lang="sv-SE" dirty="0"/>
          </a:p>
        </p:txBody>
      </p:sp>
      <p:pic>
        <p:nvPicPr>
          <p:cNvPr id="31748" name="Bildobjekt 7">
            <a:extLst>
              <a:ext uri="{FF2B5EF4-FFF2-40B4-BE49-F238E27FC236}">
                <a16:creationId xmlns:a16="http://schemas.microsoft.com/office/drawing/2014/main" id="{40595534-3BC4-4CF9-86DC-2638A86928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413" y="858838"/>
            <a:ext cx="88931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derrubrik 2">
            <a:extLst>
              <a:ext uri="{FF2B5EF4-FFF2-40B4-BE49-F238E27FC236}">
                <a16:creationId xmlns:a16="http://schemas.microsoft.com/office/drawing/2014/main" id="{7753F427-40C7-4A4B-A41C-CCC50978F2FD}"/>
              </a:ext>
            </a:extLst>
          </p:cNvPr>
          <p:cNvSpPr txBox="1">
            <a:spLocks/>
          </p:cNvSpPr>
          <p:nvPr/>
        </p:nvSpPr>
        <p:spPr bwMode="auto">
          <a:xfrm>
            <a:off x="1695450" y="3294063"/>
            <a:ext cx="57531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600"/>
              </a:spcBef>
              <a:spcAft>
                <a:spcPts val="450"/>
              </a:spcAft>
              <a:buFont typeface="Arial" panose="020B0604020202020204" pitchFamily="34" charset="0"/>
              <a:buNone/>
            </a:pPr>
            <a:r>
              <a:rPr lang="sv-SE" altLang="sv-SE" sz="2400">
                <a:solidFill>
                  <a:srgbClr val="0D0D93"/>
                </a:solidFill>
              </a:rPr>
              <a:t>En registerbaserad randomiserad klinisk studie i samarbete med </a:t>
            </a:r>
            <a:br>
              <a:rPr lang="sv-SE" altLang="sv-SE" sz="2400">
                <a:solidFill>
                  <a:srgbClr val="0D0D93"/>
                </a:solidFill>
              </a:rPr>
            </a:br>
            <a:r>
              <a:rPr lang="sv-SE" altLang="sv-SE" sz="2400">
                <a:solidFill>
                  <a:srgbClr val="0D0D93"/>
                </a:solidFill>
              </a:rPr>
              <a:t>Uppsala kliniska forskningscentrum (UCR)</a:t>
            </a:r>
          </a:p>
        </p:txBody>
      </p:sp>
      <p:pic>
        <p:nvPicPr>
          <p:cNvPr id="32771" name="Bildobjekt 3">
            <a:extLst>
              <a:ext uri="{FF2B5EF4-FFF2-40B4-BE49-F238E27FC236}">
                <a16:creationId xmlns:a16="http://schemas.microsoft.com/office/drawing/2014/main" id="{6FF38C28-85CF-4475-96F5-F2F2D685ACA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6125" y="1949450"/>
            <a:ext cx="51117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72866618-2900-418B-A40A-A5C368ABCEA7}"/>
              </a:ext>
            </a:extLst>
          </p:cNvPr>
          <p:cNvSpPr txBox="1"/>
          <p:nvPr/>
        </p:nvSpPr>
        <p:spPr>
          <a:xfrm>
            <a:off x="3370263" y="5807075"/>
            <a:ext cx="2403475" cy="369888"/>
          </a:xfrm>
          <a:prstGeom prst="rect">
            <a:avLst/>
          </a:prstGeom>
          <a:noFill/>
        </p:spPr>
        <p:txBody>
          <a:bodyPr wrap="none">
            <a:spAutoFit/>
          </a:bodyPr>
          <a:lstStyle/>
          <a:p>
            <a:pPr defTabSz="685800" eaLnBrk="1" fontAlgn="auto" hangingPunct="1">
              <a:spcBef>
                <a:spcPts val="0"/>
              </a:spcBef>
              <a:spcAft>
                <a:spcPts val="0"/>
              </a:spcAft>
              <a:defRPr/>
            </a:pPr>
            <a:r>
              <a:rPr lang="sv-SE" dirty="0">
                <a:solidFill>
                  <a:srgbClr val="00007A"/>
                </a:solidFill>
                <a:latin typeface="Arial"/>
                <a:cs typeface="+mn-cs"/>
              </a:rPr>
              <a:t>www.timingstudien.se</a:t>
            </a:r>
          </a:p>
        </p:txBody>
      </p:sp>
      <p:sp>
        <p:nvSpPr>
          <p:cNvPr id="6" name="textruta 5">
            <a:extLst>
              <a:ext uri="{FF2B5EF4-FFF2-40B4-BE49-F238E27FC236}">
                <a16:creationId xmlns:a16="http://schemas.microsoft.com/office/drawing/2014/main" id="{1DD9AD44-5D16-4B89-A22D-D8665D3C1AB7}"/>
              </a:ext>
            </a:extLst>
          </p:cNvPr>
          <p:cNvSpPr txBox="1"/>
          <p:nvPr/>
        </p:nvSpPr>
        <p:spPr>
          <a:xfrm>
            <a:off x="2589213" y="5137150"/>
            <a:ext cx="3965575" cy="506413"/>
          </a:xfrm>
          <a:prstGeom prst="rect">
            <a:avLst/>
          </a:prstGeom>
          <a:noFill/>
        </p:spPr>
        <p:txBody>
          <a:bodyPr wrap="none">
            <a:spAutoFit/>
          </a:bodyPr>
          <a:lstStyle/>
          <a:p>
            <a:pPr algn="ctr" defTabSz="685800" eaLnBrk="1" fontAlgn="auto" hangingPunct="1">
              <a:spcBef>
                <a:spcPts val="0"/>
              </a:spcBef>
              <a:spcAft>
                <a:spcPts val="0"/>
              </a:spcAft>
              <a:defRPr/>
            </a:pPr>
            <a:r>
              <a:rPr lang="sv-SE" sz="1350" dirty="0">
                <a:solidFill>
                  <a:srgbClr val="676767">
                    <a:lumMod val="75000"/>
                  </a:srgbClr>
                </a:solidFill>
                <a:latin typeface="Arial"/>
                <a:cs typeface="+mn-cs"/>
              </a:rPr>
              <a:t>Finansieras av Klinisk behandlingsforskningsfond</a:t>
            </a:r>
          </a:p>
          <a:p>
            <a:pPr algn="ctr" defTabSz="685800" eaLnBrk="1" fontAlgn="auto" hangingPunct="1">
              <a:spcBef>
                <a:spcPts val="0"/>
              </a:spcBef>
              <a:spcAft>
                <a:spcPts val="0"/>
              </a:spcAft>
              <a:defRPr/>
            </a:pPr>
            <a:r>
              <a:rPr lang="sv-SE" sz="1350" dirty="0">
                <a:solidFill>
                  <a:srgbClr val="676767">
                    <a:lumMod val="75000"/>
                  </a:srgbClr>
                </a:solidFill>
                <a:latin typeface="Arial"/>
                <a:cs typeface="+mn-cs"/>
              </a:rPr>
              <a:t>via Vetenskapsrådet &amp; Sveriges regioner</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a:extLst>
              <a:ext uri="{FF2B5EF4-FFF2-40B4-BE49-F238E27FC236}">
                <a16:creationId xmlns:a16="http://schemas.microsoft.com/office/drawing/2014/main" id="{8A4F3A2B-C468-4F9A-AA2A-EAC2D0925F92}"/>
              </a:ext>
            </a:extLst>
          </p:cNvPr>
          <p:cNvSpPr>
            <a:spLocks noGrp="1"/>
          </p:cNvSpPr>
          <p:nvPr>
            <p:ph type="title"/>
          </p:nvPr>
        </p:nvSpPr>
        <p:spPr/>
        <p:txBody>
          <a:bodyPr/>
          <a:lstStyle/>
          <a:p>
            <a:r>
              <a:rPr lang="sv-SE" altLang="sv-SE" sz="3200"/>
              <a:t>Antikoagulantiabehandling vid utskrivning efter ischemisk stroke och förmaksflimmer</a:t>
            </a:r>
          </a:p>
        </p:txBody>
      </p:sp>
      <p:pic>
        <p:nvPicPr>
          <p:cNvPr id="33795" name="Platshållare för innehåll 5">
            <a:extLst>
              <a:ext uri="{FF2B5EF4-FFF2-40B4-BE49-F238E27FC236}">
                <a16:creationId xmlns:a16="http://schemas.microsoft.com/office/drawing/2014/main" id="{6D56CAA7-7AC6-4C84-B8D7-594AAD174894}"/>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890713"/>
            <a:ext cx="8229600" cy="3944937"/>
          </a:xfrm>
          <a:solidFill>
            <a:srgbClr val="E4E3E2"/>
          </a:solidFill>
        </p:spPr>
      </p:pic>
      <p:sp>
        <p:nvSpPr>
          <p:cNvPr id="5" name="textruta 4">
            <a:extLst>
              <a:ext uri="{FF2B5EF4-FFF2-40B4-BE49-F238E27FC236}">
                <a16:creationId xmlns:a16="http://schemas.microsoft.com/office/drawing/2014/main" id="{2214560C-576D-4650-AF00-DFE568E5D4D4}"/>
              </a:ext>
            </a:extLst>
          </p:cNvPr>
          <p:cNvSpPr txBox="1"/>
          <p:nvPr/>
        </p:nvSpPr>
        <p:spPr>
          <a:xfrm>
            <a:off x="150813" y="6542088"/>
            <a:ext cx="1935162" cy="276225"/>
          </a:xfrm>
          <a:prstGeom prst="rect">
            <a:avLst/>
          </a:prstGeom>
          <a:noFill/>
        </p:spPr>
        <p:txBody>
          <a:bodyPr wrap="none">
            <a:spAutoFit/>
          </a:bodyPr>
          <a:lstStyle/>
          <a:p>
            <a:pPr defTabSz="685800" eaLnBrk="1" fontAlgn="auto" hangingPunct="1">
              <a:spcBef>
                <a:spcPts val="0"/>
              </a:spcBef>
              <a:spcAft>
                <a:spcPts val="0"/>
              </a:spcAft>
              <a:defRPr/>
            </a:pPr>
            <a:r>
              <a:rPr lang="en-GB" sz="1200" dirty="0">
                <a:solidFill>
                  <a:schemeClr val="bg1"/>
                </a:solidFill>
                <a:latin typeface="Calibri"/>
                <a:cs typeface="+mn-cs"/>
              </a:rPr>
              <a:t>Riksstrokes Årsrapport 2019</a:t>
            </a:r>
          </a:p>
        </p:txBody>
      </p:sp>
      <p:sp>
        <p:nvSpPr>
          <p:cNvPr id="3" name="textruta 2">
            <a:extLst>
              <a:ext uri="{FF2B5EF4-FFF2-40B4-BE49-F238E27FC236}">
                <a16:creationId xmlns:a16="http://schemas.microsoft.com/office/drawing/2014/main" id="{3211FCF4-5043-4E98-BBE0-D28E39922E61}"/>
              </a:ext>
            </a:extLst>
          </p:cNvPr>
          <p:cNvSpPr txBox="1"/>
          <p:nvPr/>
        </p:nvSpPr>
        <p:spPr>
          <a:xfrm>
            <a:off x="6827838" y="4652963"/>
            <a:ext cx="1633537" cy="300037"/>
          </a:xfrm>
          <a:prstGeom prst="rect">
            <a:avLst/>
          </a:prstGeom>
          <a:noFill/>
        </p:spPr>
        <p:txBody>
          <a:bodyPr wrap="none">
            <a:spAutoFit/>
          </a:bodyPr>
          <a:lstStyle/>
          <a:p>
            <a:pPr defTabSz="685800" eaLnBrk="1" fontAlgn="auto" hangingPunct="1">
              <a:spcBef>
                <a:spcPts val="0"/>
              </a:spcBef>
              <a:spcAft>
                <a:spcPts val="0"/>
              </a:spcAft>
              <a:defRPr/>
            </a:pPr>
            <a:r>
              <a:rPr lang="en-US" sz="1350" dirty="0">
                <a:solidFill>
                  <a:prstClr val="black">
                    <a:lumMod val="75000"/>
                    <a:lumOff val="25000"/>
                  </a:prstClr>
                </a:solidFill>
                <a:latin typeface="Calibri"/>
                <a:cs typeface="+mn-cs"/>
              </a:rPr>
              <a:t>Vårdtid (median): 7d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ubrik 3">
            <a:extLst>
              <a:ext uri="{FF2B5EF4-FFF2-40B4-BE49-F238E27FC236}">
                <a16:creationId xmlns:a16="http://schemas.microsoft.com/office/drawing/2014/main" id="{14ACC9F5-1CEF-4F42-8D02-233EE5FE99A7}"/>
              </a:ext>
            </a:extLst>
          </p:cNvPr>
          <p:cNvSpPr>
            <a:spLocks noGrp="1"/>
          </p:cNvSpPr>
          <p:nvPr>
            <p:ph type="title"/>
          </p:nvPr>
        </p:nvSpPr>
        <p:spPr/>
        <p:txBody>
          <a:bodyPr/>
          <a:lstStyle/>
          <a:p>
            <a:r>
              <a:rPr lang="sv-SE" altLang="sv-SE" sz="3200"/>
              <a:t>Akut</a:t>
            </a:r>
            <a:r>
              <a:rPr lang="sv-SE" altLang="sv-SE" sz="2700">
                <a:solidFill>
                  <a:srgbClr val="04043C"/>
                </a:solidFill>
              </a:rPr>
              <a:t> </a:t>
            </a:r>
            <a:r>
              <a:rPr lang="sv-SE" altLang="sv-SE" sz="3200"/>
              <a:t>ischemisk stroke &amp; förmaksflimmer</a:t>
            </a:r>
          </a:p>
        </p:txBody>
      </p:sp>
      <p:sp>
        <p:nvSpPr>
          <p:cNvPr id="5" name="Platshållare för innehåll 4">
            <a:extLst>
              <a:ext uri="{FF2B5EF4-FFF2-40B4-BE49-F238E27FC236}">
                <a16:creationId xmlns:a16="http://schemas.microsoft.com/office/drawing/2014/main" id="{AAA6BD47-CC58-4453-B6B0-BA8D4412605A}"/>
              </a:ext>
            </a:extLst>
          </p:cNvPr>
          <p:cNvSpPr>
            <a:spLocks noGrp="1"/>
          </p:cNvSpPr>
          <p:nvPr>
            <p:ph idx="1"/>
          </p:nvPr>
        </p:nvSpPr>
        <p:spPr/>
        <p:txBody>
          <a:bodyPr/>
          <a:lstStyle/>
          <a:p>
            <a:pPr marL="323850" indent="-257175">
              <a:spcBef>
                <a:spcPts val="0"/>
              </a:spcBef>
              <a:defRPr/>
            </a:pPr>
            <a:r>
              <a:rPr lang="sv-SE" sz="2250" dirty="0"/>
              <a:t>Optimal tidpunkt för (åter-)insättning av peroral </a:t>
            </a:r>
            <a:br>
              <a:rPr lang="sv-SE" sz="2250" dirty="0"/>
            </a:br>
            <a:r>
              <a:rPr lang="sv-SE" sz="2250" dirty="0"/>
              <a:t>antikoagulantia är </a:t>
            </a:r>
            <a:r>
              <a:rPr lang="sv-SE" sz="2250" b="1" dirty="0"/>
              <a:t>inte känd</a:t>
            </a:r>
            <a:endParaRPr lang="sv-SE" sz="2250" dirty="0"/>
          </a:p>
          <a:p>
            <a:pPr marL="626745" lvl="2" indent="-285750">
              <a:spcBef>
                <a:spcPts val="0"/>
              </a:spcBef>
              <a:buFont typeface="Calibri" panose="020F0502020204030204" pitchFamily="34" charset="0"/>
              <a:buChar char="-"/>
              <a:defRPr/>
            </a:pPr>
            <a:r>
              <a:rPr lang="sv-SE" sz="1800" dirty="0"/>
              <a:t>oavsett storlek av infarkten</a:t>
            </a:r>
          </a:p>
          <a:p>
            <a:pPr marL="323850" indent="-257175">
              <a:spcBef>
                <a:spcPts val="0"/>
              </a:spcBef>
              <a:defRPr/>
            </a:pPr>
            <a:endParaRPr lang="sv-SE" sz="2400" dirty="0"/>
          </a:p>
          <a:p>
            <a:pPr marL="409575">
              <a:spcBef>
                <a:spcPts val="0"/>
              </a:spcBef>
              <a:buFont typeface="Calibri" panose="020F0502020204030204" pitchFamily="34" charset="0"/>
              <a:buChar char="-"/>
              <a:defRPr/>
            </a:pPr>
            <a:r>
              <a:rPr lang="sv-SE" sz="2250" dirty="0"/>
              <a:t>Det finns många uppfattningar</a:t>
            </a:r>
            <a:br>
              <a:rPr lang="sv-SE" sz="2250" dirty="0"/>
            </a:br>
            <a:r>
              <a:rPr lang="sv-SE" sz="2250" dirty="0"/>
              <a:t>- </a:t>
            </a:r>
            <a:r>
              <a:rPr lang="sv-SE" sz="2250" dirty="0">
                <a:solidFill>
                  <a:srgbClr val="04043C"/>
                </a:solidFill>
              </a:rPr>
              <a:t>men evidens fr RCT saknas!</a:t>
            </a:r>
          </a:p>
          <a:p>
            <a:pPr marL="969645" lvl="3" indent="-285750">
              <a:spcBef>
                <a:spcPts val="0"/>
              </a:spcBef>
              <a:buFont typeface="Calibri" panose="020F0502020204030204" pitchFamily="34" charset="0"/>
              <a:buChar char="-"/>
              <a:tabLst>
                <a:tab pos="540544" algn="l"/>
              </a:tabLst>
              <a:defRPr/>
            </a:pPr>
            <a:r>
              <a:rPr lang="sv-SE" sz="1800" dirty="0"/>
              <a:t>pågående RCTs:</a:t>
            </a:r>
            <a:br>
              <a:rPr lang="sv-SE" sz="1800" dirty="0"/>
            </a:br>
            <a:r>
              <a:rPr lang="sv-SE" sz="600" dirty="0">
                <a:solidFill>
                  <a:schemeClr val="bg1"/>
                </a:solidFill>
              </a:rPr>
              <a:t>o</a:t>
            </a:r>
            <a:br>
              <a:rPr lang="sv-SE" sz="1800" dirty="0"/>
            </a:br>
            <a:r>
              <a:rPr lang="sv-SE" sz="1800" dirty="0">
                <a:solidFill>
                  <a:srgbClr val="0A0A5B"/>
                </a:solidFill>
              </a:rPr>
              <a:t>TIMING</a:t>
            </a:r>
            <a:br>
              <a:rPr lang="sv-SE" sz="1800" dirty="0">
                <a:solidFill>
                  <a:srgbClr val="0A0A5B"/>
                </a:solidFill>
              </a:rPr>
            </a:br>
            <a:r>
              <a:rPr lang="sv-SE" sz="1800" dirty="0">
                <a:solidFill>
                  <a:srgbClr val="0A0A5B"/>
                </a:solidFill>
              </a:rPr>
              <a:t>OPTIMAS</a:t>
            </a:r>
            <a:br>
              <a:rPr lang="sv-SE" sz="1800" dirty="0">
                <a:solidFill>
                  <a:srgbClr val="0A0A5B"/>
                </a:solidFill>
              </a:rPr>
            </a:br>
            <a:r>
              <a:rPr lang="sv-SE" sz="1800" dirty="0">
                <a:solidFill>
                  <a:srgbClr val="0A0A5B"/>
                </a:solidFill>
              </a:rPr>
              <a:t>ELAN</a:t>
            </a:r>
            <a:endParaRPr lang="sv-SE" sz="2400" dirty="0">
              <a:solidFill>
                <a:srgbClr val="0A0A5B"/>
              </a:solidFill>
            </a:endParaRPr>
          </a:p>
          <a:p>
            <a:pPr>
              <a:defRPr/>
            </a:pPr>
            <a:endParaRPr lang="sv-SE" sz="2400" dirty="0"/>
          </a:p>
        </p:txBody>
      </p:sp>
      <p:pic>
        <p:nvPicPr>
          <p:cNvPr id="34820" name="Bildobjekt 2">
            <a:extLst>
              <a:ext uri="{FF2B5EF4-FFF2-40B4-BE49-F238E27FC236}">
                <a16:creationId xmlns:a16="http://schemas.microsoft.com/office/drawing/2014/main" id="{58035413-6FDA-4B77-8A41-0BADA9D856A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4938" y="3106738"/>
            <a:ext cx="35544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ubrik 1">
            <a:extLst>
              <a:ext uri="{FF2B5EF4-FFF2-40B4-BE49-F238E27FC236}">
                <a16:creationId xmlns:a16="http://schemas.microsoft.com/office/drawing/2014/main" id="{15574AF1-BC56-460A-BDC5-6823B2E6F2EF}"/>
              </a:ext>
            </a:extLst>
          </p:cNvPr>
          <p:cNvSpPr>
            <a:spLocks noGrp="1"/>
          </p:cNvSpPr>
          <p:nvPr>
            <p:ph type="title"/>
          </p:nvPr>
        </p:nvSpPr>
        <p:spPr/>
        <p:txBody>
          <a:bodyPr/>
          <a:lstStyle/>
          <a:p>
            <a:r>
              <a:rPr lang="sv-SE" altLang="sv-SE" sz="3200"/>
              <a:t>TIMING </a:t>
            </a:r>
            <a:br>
              <a:rPr lang="sv-SE" altLang="sv-SE" sz="3200"/>
            </a:br>
            <a:r>
              <a:rPr lang="sv-SE" altLang="sv-SE" sz="3200"/>
              <a:t>-vid akut ischemisk stroke och förmaksflimmer</a:t>
            </a:r>
          </a:p>
        </p:txBody>
      </p:sp>
      <p:sp>
        <p:nvSpPr>
          <p:cNvPr id="3" name="Platshållare för innehåll 2">
            <a:extLst>
              <a:ext uri="{FF2B5EF4-FFF2-40B4-BE49-F238E27FC236}">
                <a16:creationId xmlns:a16="http://schemas.microsoft.com/office/drawing/2014/main" id="{A36092B6-BEBD-4942-ACAE-7B799540618A}"/>
              </a:ext>
            </a:extLst>
          </p:cNvPr>
          <p:cNvSpPr>
            <a:spLocks noGrp="1"/>
          </p:cNvSpPr>
          <p:nvPr>
            <p:ph idx="1"/>
          </p:nvPr>
        </p:nvSpPr>
        <p:spPr/>
        <p:txBody>
          <a:bodyPr/>
          <a:lstStyle/>
          <a:p>
            <a:pPr>
              <a:lnSpc>
                <a:spcPct val="110000"/>
              </a:lnSpc>
              <a:spcBef>
                <a:spcPts val="1200"/>
              </a:spcBef>
              <a:defRPr/>
            </a:pPr>
            <a:r>
              <a:rPr lang="sv-SE" sz="2400" dirty="0"/>
              <a:t>Randomisering inom 72 tim från debut av akut ischemisk stroke till </a:t>
            </a:r>
            <a:r>
              <a:rPr lang="sv-SE" sz="2400" u="sng" dirty="0"/>
              <a:t>tidig (≤4 d)</a:t>
            </a:r>
            <a:r>
              <a:rPr lang="sv-SE" sz="2400" dirty="0">
                <a:solidFill>
                  <a:srgbClr val="2266A4"/>
                </a:solidFill>
              </a:rPr>
              <a:t> </a:t>
            </a:r>
            <a:r>
              <a:rPr lang="sv-SE" sz="2400" dirty="0"/>
              <a:t>eller</a:t>
            </a:r>
            <a:r>
              <a:rPr lang="sv-SE" sz="2400" dirty="0">
                <a:solidFill>
                  <a:srgbClr val="2266A4"/>
                </a:solidFill>
              </a:rPr>
              <a:t> </a:t>
            </a:r>
            <a:r>
              <a:rPr lang="sv-SE" sz="2400" u="sng" dirty="0"/>
              <a:t>fördröjd (≥5-10 d)</a:t>
            </a:r>
            <a:r>
              <a:rPr lang="sv-SE" sz="2400" dirty="0"/>
              <a:t> start av NOAK </a:t>
            </a:r>
          </a:p>
          <a:p>
            <a:pPr>
              <a:lnSpc>
                <a:spcPct val="110000"/>
              </a:lnSpc>
              <a:spcBef>
                <a:spcPts val="1200"/>
              </a:spcBef>
              <a:defRPr/>
            </a:pPr>
            <a:r>
              <a:rPr lang="sv-SE" sz="2400" dirty="0"/>
              <a:t>Vilken NOAK väljs av behandlande läkare</a:t>
            </a:r>
          </a:p>
          <a:p>
            <a:pPr>
              <a:lnSpc>
                <a:spcPct val="110000"/>
              </a:lnSpc>
              <a:spcBef>
                <a:spcPts val="1200"/>
              </a:spcBef>
              <a:defRPr/>
            </a:pPr>
            <a:r>
              <a:rPr lang="sv-SE" sz="2400" dirty="0"/>
              <a:t>Uppföljning via Riksstroke</a:t>
            </a:r>
          </a:p>
          <a:p>
            <a:pPr>
              <a:defRPr/>
            </a:pPr>
            <a:endParaRPr lang="sv-SE"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ubrik 1">
            <a:extLst>
              <a:ext uri="{FF2B5EF4-FFF2-40B4-BE49-F238E27FC236}">
                <a16:creationId xmlns:a16="http://schemas.microsoft.com/office/drawing/2014/main" id="{A83FF129-70CD-4EA5-B5D7-B899B8C83292}"/>
              </a:ext>
            </a:extLst>
          </p:cNvPr>
          <p:cNvSpPr>
            <a:spLocks noGrp="1"/>
          </p:cNvSpPr>
          <p:nvPr>
            <p:ph type="title"/>
          </p:nvPr>
        </p:nvSpPr>
        <p:spPr/>
        <p:txBody>
          <a:bodyPr/>
          <a:lstStyle/>
          <a:p>
            <a:r>
              <a:rPr lang="sv-SE" altLang="sv-SE" sz="3600"/>
              <a:t>Patient</a:t>
            </a:r>
            <a:r>
              <a:rPr lang="sv-SE" altLang="sv-SE" sz="3600">
                <a:solidFill>
                  <a:srgbClr val="2266A4"/>
                </a:solidFill>
              </a:rPr>
              <a:t> </a:t>
            </a:r>
            <a:r>
              <a:rPr lang="sv-SE" altLang="sv-SE" sz="3600"/>
              <a:t>lämplig att tillfråga om TIMING</a:t>
            </a:r>
          </a:p>
        </p:txBody>
      </p:sp>
      <p:sp>
        <p:nvSpPr>
          <p:cNvPr id="3" name="Platshållare för innehåll 2">
            <a:extLst>
              <a:ext uri="{FF2B5EF4-FFF2-40B4-BE49-F238E27FC236}">
                <a16:creationId xmlns:a16="http://schemas.microsoft.com/office/drawing/2014/main" id="{23A9D20A-363E-4645-BE63-6EDEDF5B0F31}"/>
              </a:ext>
            </a:extLst>
          </p:cNvPr>
          <p:cNvSpPr>
            <a:spLocks noGrp="1"/>
          </p:cNvSpPr>
          <p:nvPr>
            <p:ph idx="1"/>
          </p:nvPr>
        </p:nvSpPr>
        <p:spPr/>
        <p:txBody>
          <a:bodyPr/>
          <a:lstStyle/>
          <a:p>
            <a:pPr>
              <a:buClr>
                <a:srgbClr val="2266A4"/>
              </a:buClr>
              <a:defRPr/>
            </a:pPr>
            <a:r>
              <a:rPr lang="sv-SE" sz="2400" dirty="0"/>
              <a:t>Akut ischemisk stroke </a:t>
            </a:r>
          </a:p>
          <a:p>
            <a:pPr lvl="1">
              <a:buClr>
                <a:srgbClr val="2266A4"/>
              </a:buClr>
              <a:defRPr/>
            </a:pPr>
            <a:r>
              <a:rPr lang="sv-SE" sz="2000" dirty="0"/>
              <a:t>inom de 3 senaste dagarna</a:t>
            </a:r>
          </a:p>
          <a:p>
            <a:pPr>
              <a:buClr>
                <a:srgbClr val="2266A4"/>
              </a:buClr>
              <a:defRPr/>
            </a:pPr>
            <a:r>
              <a:rPr lang="sv-SE" sz="2400" dirty="0"/>
              <a:t>Förmaksflimmer </a:t>
            </a:r>
          </a:p>
          <a:p>
            <a:pPr lvl="1">
              <a:buClr>
                <a:srgbClr val="2266A4"/>
              </a:buClr>
              <a:defRPr/>
            </a:pPr>
            <a:r>
              <a:rPr lang="sv-SE" sz="2000" dirty="0"/>
              <a:t>tidigare känt/nyupptäckt</a:t>
            </a:r>
          </a:p>
          <a:p>
            <a:pPr lvl="1">
              <a:buClr>
                <a:srgbClr val="2266A4"/>
              </a:buClr>
              <a:defRPr/>
            </a:pPr>
            <a:r>
              <a:rPr lang="sv-SE" sz="2000" dirty="0"/>
              <a:t>paroxysmal/persisterande/kroniskt</a:t>
            </a:r>
          </a:p>
          <a:p>
            <a:pPr>
              <a:buClr>
                <a:srgbClr val="2266A4"/>
              </a:buClr>
              <a:defRPr/>
            </a:pPr>
            <a:r>
              <a:rPr lang="sv-SE" sz="2400" dirty="0"/>
              <a:t>Tillgänglig för behandling med NOAK</a:t>
            </a:r>
          </a:p>
          <a:p>
            <a:pPr lvl="1">
              <a:buClr>
                <a:srgbClr val="2266A4"/>
              </a:buClr>
              <a:defRPr/>
            </a:pPr>
            <a:r>
              <a:rPr lang="sv-SE" sz="2000" dirty="0"/>
              <a:t>inga kontraindikationer </a:t>
            </a:r>
          </a:p>
          <a:p>
            <a:pPr lvl="1">
              <a:buClr>
                <a:srgbClr val="2266A4"/>
              </a:buClr>
              <a:defRPr/>
            </a:pPr>
            <a:r>
              <a:rPr lang="sv-SE" sz="2000" dirty="0"/>
              <a:t>pauserat ev pågående NOAK vid insjuknandet</a:t>
            </a:r>
          </a:p>
          <a:p>
            <a:pPr>
              <a:buClr>
                <a:srgbClr val="2266A4"/>
              </a:buClr>
              <a:defRPr/>
            </a:pPr>
            <a:r>
              <a:rPr lang="sv-SE" sz="2400" dirty="0"/>
              <a:t>Genomgått kontroll-DT efter ev. trombolys/trombektomi</a:t>
            </a:r>
          </a:p>
          <a:p>
            <a:pPr>
              <a:buClr>
                <a:srgbClr val="2266A4"/>
              </a:buClr>
              <a:defRPr/>
            </a:pPr>
            <a:r>
              <a:rPr lang="sv-SE" sz="2400" dirty="0"/>
              <a:t>Beslutskapabel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EB9EFF7-4962-486F-B346-EAF81ED7D41B}"/>
              </a:ext>
            </a:extLst>
          </p:cNvPr>
          <p:cNvSpPr>
            <a:spLocks noGrp="1"/>
          </p:cNvSpPr>
          <p:nvPr>
            <p:ph type="title"/>
          </p:nvPr>
        </p:nvSpPr>
        <p:spPr>
          <a:xfrm>
            <a:off x="4602163" y="1101725"/>
            <a:ext cx="3835400" cy="857250"/>
          </a:xfrm>
        </p:spPr>
        <p:txBody>
          <a:bodyPr>
            <a:normAutofit/>
          </a:bodyPr>
          <a:lstStyle/>
          <a:p>
            <a:pPr>
              <a:defRPr sz="1800" b="0" i="0" u="none" strike="noStrike" kern="1200" spc="0" baseline="0">
                <a:solidFill>
                  <a:prstClr val="black">
                    <a:lumMod val="65000"/>
                    <a:lumOff val="35000"/>
                  </a:prstClr>
                </a:solidFill>
                <a:latin typeface="+mn-lt"/>
                <a:ea typeface="+mn-ea"/>
                <a:cs typeface="+mn-cs"/>
              </a:defRPr>
            </a:pPr>
            <a:r>
              <a:rPr lang="sv-SE" sz="1800" dirty="0">
                <a:solidFill>
                  <a:prstClr val="black">
                    <a:lumMod val="65000"/>
                    <a:lumOff val="35000"/>
                  </a:prstClr>
                </a:solidFill>
                <a:latin typeface="+mn-lt"/>
                <a:ea typeface="+mn-ea"/>
                <a:cs typeface="+mn-cs"/>
              </a:rPr>
              <a:t>Inkluderade per månad &amp; totalt</a:t>
            </a:r>
            <a:br>
              <a:rPr lang="sv-SE" sz="1800" dirty="0">
                <a:solidFill>
                  <a:prstClr val="black">
                    <a:lumMod val="65000"/>
                    <a:lumOff val="35000"/>
                  </a:prstClr>
                </a:solidFill>
                <a:latin typeface="+mn-lt"/>
                <a:ea typeface="+mn-ea"/>
                <a:cs typeface="+mn-cs"/>
              </a:rPr>
            </a:br>
            <a:r>
              <a:rPr lang="sv-SE" sz="1800" dirty="0">
                <a:solidFill>
                  <a:prstClr val="black">
                    <a:lumMod val="65000"/>
                    <a:lumOff val="35000"/>
                  </a:prstClr>
                </a:solidFill>
                <a:latin typeface="+mn-lt"/>
                <a:ea typeface="+mn-ea"/>
                <a:cs typeface="+mn-cs"/>
              </a:rPr>
              <a:t>tom 20/9-20</a:t>
            </a:r>
          </a:p>
        </p:txBody>
      </p:sp>
      <p:graphicFrame>
        <p:nvGraphicFramePr>
          <p:cNvPr id="4" name="Tabell 3">
            <a:extLst>
              <a:ext uri="{FF2B5EF4-FFF2-40B4-BE49-F238E27FC236}">
                <a16:creationId xmlns:a16="http://schemas.microsoft.com/office/drawing/2014/main" id="{31656E52-7D94-42F3-9307-359CB0A0DC77}"/>
              </a:ext>
            </a:extLst>
          </p:cNvPr>
          <p:cNvGraphicFramePr>
            <a:graphicFrameLocks noGrp="1"/>
          </p:cNvGraphicFramePr>
          <p:nvPr/>
        </p:nvGraphicFramePr>
        <p:xfrm>
          <a:off x="630238" y="298450"/>
          <a:ext cx="2967037" cy="6019800"/>
        </p:xfrm>
        <a:graphic>
          <a:graphicData uri="http://schemas.openxmlformats.org/drawingml/2006/table">
            <a:tbl>
              <a:tblPr bandRow="1">
                <a:tableStyleId>{3B4B98B0-60AC-42C2-AFA5-B58CD77FA1E5}</a:tableStyleId>
              </a:tblPr>
              <a:tblGrid>
                <a:gridCol w="2257528">
                  <a:extLst>
                    <a:ext uri="{9D8B030D-6E8A-4147-A177-3AD203B41FA5}">
                      <a16:colId xmlns:a16="http://schemas.microsoft.com/office/drawing/2014/main" val="20000"/>
                    </a:ext>
                  </a:extLst>
                </a:gridCol>
                <a:gridCol w="709509">
                  <a:extLst>
                    <a:ext uri="{9D8B030D-6E8A-4147-A177-3AD203B41FA5}">
                      <a16:colId xmlns:a16="http://schemas.microsoft.com/office/drawing/2014/main" val="20001"/>
                    </a:ext>
                  </a:extLst>
                </a:gridCol>
              </a:tblGrid>
              <a:tr h="431027">
                <a:tc>
                  <a:txBody>
                    <a:bodyPr/>
                    <a:lstStyle/>
                    <a:p>
                      <a:pPr marL="0" algn="l" defTabSz="685800" rtl="0" eaLnBrk="1" fontAlgn="b" latinLnBrk="0" hangingPunct="1"/>
                      <a:r>
                        <a:rPr lang="sv-SE" sz="1400" b="1" i="0" u="none" strike="noStrike" kern="1200" dirty="0">
                          <a:solidFill>
                            <a:srgbClr val="2F75B5"/>
                          </a:solidFill>
                          <a:effectLst/>
                          <a:latin typeface="Calibri" panose="020F0502020204030204" pitchFamily="34" charset="0"/>
                          <a:ea typeface="+mn-ea"/>
                          <a:cs typeface="+mn-cs"/>
                        </a:rPr>
                        <a:t>Sjukhus</a:t>
                      </a:r>
                    </a:p>
                  </a:txBody>
                  <a:tcPr marL="53997" marR="4335" marT="4332" marB="0" anchor="ctr"/>
                </a:tc>
                <a:tc>
                  <a:txBody>
                    <a:bodyPr/>
                    <a:lstStyle/>
                    <a:p>
                      <a:pPr marL="0" algn="ctr" defTabSz="685800" rtl="0" eaLnBrk="1" fontAlgn="b" latinLnBrk="0" hangingPunct="1"/>
                      <a:r>
                        <a:rPr lang="sv-SE" sz="1400" b="1" i="0" u="none" strike="noStrike" kern="1200" dirty="0">
                          <a:solidFill>
                            <a:srgbClr val="2F75B5"/>
                          </a:solidFill>
                          <a:effectLst/>
                          <a:latin typeface="Calibri" panose="020F0502020204030204" pitchFamily="34" charset="0"/>
                          <a:ea typeface="+mn-ea"/>
                          <a:cs typeface="+mn-cs"/>
                        </a:rPr>
                        <a:t>Antal </a:t>
                      </a:r>
                    </a:p>
                    <a:p>
                      <a:pPr marL="0" algn="ctr" defTabSz="685800" rtl="0" eaLnBrk="1" fontAlgn="b" latinLnBrk="0" hangingPunct="1"/>
                      <a:r>
                        <a:rPr lang="sv-SE" sz="1400" b="1" i="0" u="none" strike="noStrike" kern="1200" dirty="0">
                          <a:solidFill>
                            <a:srgbClr val="2F75B5"/>
                          </a:solidFill>
                          <a:effectLst/>
                          <a:latin typeface="Calibri" panose="020F0502020204030204" pitchFamily="34" charset="0"/>
                          <a:ea typeface="+mn-ea"/>
                          <a:cs typeface="+mn-cs"/>
                        </a:rPr>
                        <a:t>pat</a:t>
                      </a:r>
                    </a:p>
                  </a:txBody>
                  <a:tcPr marL="4335" marR="4335" marT="4332" marB="0" anchor="ctr"/>
                </a:tc>
                <a:extLst>
                  <a:ext uri="{0D108BD9-81ED-4DB2-BD59-A6C34878D82A}">
                    <a16:rowId xmlns:a16="http://schemas.microsoft.com/office/drawing/2014/main" val="10000"/>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Varberg</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84</a:t>
                      </a:r>
                    </a:p>
                  </a:txBody>
                  <a:tcPr marL="7143" marR="161991" marT="7136" marB="0" anchor="ctr"/>
                </a:tc>
                <a:extLst>
                  <a:ext uri="{0D108BD9-81ED-4DB2-BD59-A6C34878D82A}">
                    <a16:rowId xmlns:a16="http://schemas.microsoft.com/office/drawing/2014/main" val="10001"/>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Uppsala</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76</a:t>
                      </a:r>
                    </a:p>
                  </a:txBody>
                  <a:tcPr marL="7143" marR="161991" marT="7136" marB="0" anchor="ctr"/>
                </a:tc>
                <a:extLst>
                  <a:ext uri="{0D108BD9-81ED-4DB2-BD59-A6C34878D82A}">
                    <a16:rowId xmlns:a16="http://schemas.microsoft.com/office/drawing/2014/main" val="10002"/>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Sahlgrenska</a:t>
                      </a:r>
                    </a:p>
                  </a:txBody>
                  <a:tcPr marL="80995" marR="7143" marT="7136" marB="0" anchor="b"/>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70</a:t>
                      </a:r>
                    </a:p>
                  </a:txBody>
                  <a:tcPr marL="7143" marR="161991" marT="7136" marB="0" anchor="b"/>
                </a:tc>
                <a:extLst>
                  <a:ext uri="{0D108BD9-81ED-4DB2-BD59-A6C34878D82A}">
                    <a16:rowId xmlns:a16="http://schemas.microsoft.com/office/drawing/2014/main" val="10003"/>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Danderyd</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61</a:t>
                      </a:r>
                    </a:p>
                  </a:txBody>
                  <a:tcPr marL="7143" marR="161991" marT="7136" marB="0" anchor="ctr"/>
                </a:tc>
                <a:extLst>
                  <a:ext uri="{0D108BD9-81ED-4DB2-BD59-A6C34878D82A}">
                    <a16:rowId xmlns:a16="http://schemas.microsoft.com/office/drawing/2014/main" val="10004"/>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SÖS</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50</a:t>
                      </a:r>
                    </a:p>
                  </a:txBody>
                  <a:tcPr marL="7143" marR="161991" marT="7136" marB="0" anchor="ctr"/>
                </a:tc>
                <a:extLst>
                  <a:ext uri="{0D108BD9-81ED-4DB2-BD59-A6C34878D82A}">
                    <a16:rowId xmlns:a16="http://schemas.microsoft.com/office/drawing/2014/main" val="10005"/>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Malmö</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36</a:t>
                      </a:r>
                    </a:p>
                  </a:txBody>
                  <a:tcPr marL="7143" marR="161991" marT="7136" marB="0" anchor="ctr"/>
                </a:tc>
                <a:extLst>
                  <a:ext uri="{0D108BD9-81ED-4DB2-BD59-A6C34878D82A}">
                    <a16:rowId xmlns:a16="http://schemas.microsoft.com/office/drawing/2014/main" val="10006"/>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Sundsvall</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32</a:t>
                      </a:r>
                    </a:p>
                  </a:txBody>
                  <a:tcPr marL="7143" marR="161991" marT="7136" marB="0" anchor="ctr"/>
                </a:tc>
                <a:extLst>
                  <a:ext uri="{0D108BD9-81ED-4DB2-BD59-A6C34878D82A}">
                    <a16:rowId xmlns:a16="http://schemas.microsoft.com/office/drawing/2014/main" val="10007"/>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Alingsås, Skövde</a:t>
                      </a:r>
                    </a:p>
                  </a:txBody>
                  <a:tcPr marL="80995" marR="7143" marT="7136" marB="0" anchor="b"/>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31</a:t>
                      </a:r>
                    </a:p>
                  </a:txBody>
                  <a:tcPr marL="7143" marR="161991" marT="7136" marB="0" anchor="b"/>
                </a:tc>
                <a:extLst>
                  <a:ext uri="{0D108BD9-81ED-4DB2-BD59-A6C34878D82A}">
                    <a16:rowId xmlns:a16="http://schemas.microsoft.com/office/drawing/2014/main" val="10008"/>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Eskilstuna, KS Solna</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29</a:t>
                      </a:r>
                    </a:p>
                  </a:txBody>
                  <a:tcPr marL="7143" marR="161991" marT="7136" marB="0" anchor="ctr"/>
                </a:tc>
                <a:extLst>
                  <a:ext uri="{0D108BD9-81ED-4DB2-BD59-A6C34878D82A}">
                    <a16:rowId xmlns:a16="http://schemas.microsoft.com/office/drawing/2014/main" val="10009"/>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Halmstad</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28</a:t>
                      </a:r>
                    </a:p>
                  </a:txBody>
                  <a:tcPr marL="7143" marR="161991" marT="7136" marB="0" anchor="ctr"/>
                </a:tc>
                <a:extLst>
                  <a:ext uri="{0D108BD9-81ED-4DB2-BD59-A6C34878D82A}">
                    <a16:rowId xmlns:a16="http://schemas.microsoft.com/office/drawing/2014/main" val="10010"/>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Kungälv</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27</a:t>
                      </a:r>
                    </a:p>
                  </a:txBody>
                  <a:tcPr marL="7143" marR="161991" marT="7136" marB="0" anchor="ctr"/>
                </a:tc>
                <a:extLst>
                  <a:ext uri="{0D108BD9-81ED-4DB2-BD59-A6C34878D82A}">
                    <a16:rowId xmlns:a16="http://schemas.microsoft.com/office/drawing/2014/main" val="10011"/>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Falun</a:t>
                      </a:r>
                    </a:p>
                  </a:txBody>
                  <a:tcPr marL="80995" marR="7143" marT="7136" marB="0" anchor="b"/>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22</a:t>
                      </a:r>
                    </a:p>
                  </a:txBody>
                  <a:tcPr marL="7143" marR="161991" marT="7136" marB="0" anchor="b"/>
                </a:tc>
                <a:extLst>
                  <a:ext uri="{0D108BD9-81ED-4DB2-BD59-A6C34878D82A}">
                    <a16:rowId xmlns:a16="http://schemas.microsoft.com/office/drawing/2014/main" val="10012"/>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S:t Göran, Östra</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21</a:t>
                      </a:r>
                    </a:p>
                  </a:txBody>
                  <a:tcPr marL="7143" marR="161991" marT="7136" marB="0" anchor="ctr"/>
                </a:tc>
                <a:extLst>
                  <a:ext uri="{0D108BD9-81ED-4DB2-BD59-A6C34878D82A}">
                    <a16:rowId xmlns:a16="http://schemas.microsoft.com/office/drawing/2014/main" val="10013"/>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KS-Huddinge, Nyköping</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19</a:t>
                      </a:r>
                    </a:p>
                  </a:txBody>
                  <a:tcPr marL="7143" marR="161991" marT="7136" marB="0" anchor="ctr"/>
                </a:tc>
                <a:extLst>
                  <a:ext uri="{0D108BD9-81ED-4DB2-BD59-A6C34878D82A}">
                    <a16:rowId xmlns:a16="http://schemas.microsoft.com/office/drawing/2014/main" val="10014"/>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Motala</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18</a:t>
                      </a:r>
                    </a:p>
                  </a:txBody>
                  <a:tcPr marL="7143" marR="161991" marT="7136" marB="0" anchor="ctr"/>
                </a:tc>
                <a:extLst>
                  <a:ext uri="{0D108BD9-81ED-4DB2-BD59-A6C34878D82A}">
                    <a16:rowId xmlns:a16="http://schemas.microsoft.com/office/drawing/2014/main" val="10015"/>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Helsingborg</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17</a:t>
                      </a:r>
                    </a:p>
                  </a:txBody>
                  <a:tcPr marL="7143" marR="161991" marT="7136" marB="0" anchor="ctr"/>
                </a:tc>
                <a:extLst>
                  <a:ext uri="{0D108BD9-81ED-4DB2-BD59-A6C34878D82A}">
                    <a16:rowId xmlns:a16="http://schemas.microsoft.com/office/drawing/2014/main" val="10016"/>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Mölndal</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15</a:t>
                      </a:r>
                    </a:p>
                  </a:txBody>
                  <a:tcPr marL="7143" marR="161991" marT="7136" marB="0" anchor="ctr"/>
                </a:tc>
                <a:extLst>
                  <a:ext uri="{0D108BD9-81ED-4DB2-BD59-A6C34878D82A}">
                    <a16:rowId xmlns:a16="http://schemas.microsoft.com/office/drawing/2014/main" val="10017"/>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Oskarshamn </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14</a:t>
                      </a:r>
                    </a:p>
                  </a:txBody>
                  <a:tcPr marL="7143" marR="161991" marT="7136" marB="0" anchor="ctr"/>
                </a:tc>
                <a:extLst>
                  <a:ext uri="{0D108BD9-81ED-4DB2-BD59-A6C34878D82A}">
                    <a16:rowId xmlns:a16="http://schemas.microsoft.com/office/drawing/2014/main" val="10018"/>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Västerås</a:t>
                      </a:r>
                    </a:p>
                  </a:txBody>
                  <a:tcPr marL="80995" marR="7143" marT="7136" marB="0" anchor="b"/>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12</a:t>
                      </a:r>
                    </a:p>
                  </a:txBody>
                  <a:tcPr marL="7143" marR="161991" marT="7136" marB="0" anchor="b"/>
                </a:tc>
                <a:extLst>
                  <a:ext uri="{0D108BD9-81ED-4DB2-BD59-A6C34878D82A}">
                    <a16:rowId xmlns:a16="http://schemas.microsoft.com/office/drawing/2014/main" val="10019"/>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Gävle</a:t>
                      </a:r>
                    </a:p>
                  </a:txBody>
                  <a:tcPr marL="80995" marR="7143" marT="7136" marB="0" anchor="b"/>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11</a:t>
                      </a:r>
                    </a:p>
                  </a:txBody>
                  <a:tcPr marL="7143" marR="161991" marT="7136" marB="0" anchor="b"/>
                </a:tc>
                <a:extLst>
                  <a:ext uri="{0D108BD9-81ED-4DB2-BD59-A6C34878D82A}">
                    <a16:rowId xmlns:a16="http://schemas.microsoft.com/office/drawing/2014/main" val="10020"/>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Ryhov</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10</a:t>
                      </a:r>
                    </a:p>
                  </a:txBody>
                  <a:tcPr marL="7143" marR="161991" marT="7136" marB="0" anchor="ctr"/>
                </a:tc>
                <a:extLst>
                  <a:ext uri="{0D108BD9-81ED-4DB2-BD59-A6C34878D82A}">
                    <a16:rowId xmlns:a16="http://schemas.microsoft.com/office/drawing/2014/main" val="10021"/>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Hässleholm, NUS Umeå</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7</a:t>
                      </a:r>
                    </a:p>
                  </a:txBody>
                  <a:tcPr marL="7143" marR="161991" marT="7136" marB="0" anchor="ctr"/>
                </a:tc>
                <a:extLst>
                  <a:ext uri="{0D108BD9-81ED-4DB2-BD59-A6C34878D82A}">
                    <a16:rowId xmlns:a16="http://schemas.microsoft.com/office/drawing/2014/main" val="10022"/>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Kalmar</a:t>
                      </a:r>
                    </a:p>
                  </a:txBody>
                  <a:tcPr marL="80995" marR="7143" marT="7136" marB="0" anchor="b"/>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6</a:t>
                      </a:r>
                    </a:p>
                  </a:txBody>
                  <a:tcPr marL="7143" marR="161991" marT="7136" marB="0" anchor="b"/>
                </a:tc>
                <a:extLst>
                  <a:ext uri="{0D108BD9-81ED-4DB2-BD59-A6C34878D82A}">
                    <a16:rowId xmlns:a16="http://schemas.microsoft.com/office/drawing/2014/main" val="10023"/>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Enköping, Lindesberg</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4</a:t>
                      </a:r>
                    </a:p>
                  </a:txBody>
                  <a:tcPr marL="7143" marR="161991" marT="7136" marB="0" anchor="ctr"/>
                </a:tc>
                <a:extLst>
                  <a:ext uri="{0D108BD9-81ED-4DB2-BD59-A6C34878D82A}">
                    <a16:rowId xmlns:a16="http://schemas.microsoft.com/office/drawing/2014/main" val="10024"/>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Hudiksvall</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3</a:t>
                      </a:r>
                    </a:p>
                  </a:txBody>
                  <a:tcPr marL="7143" marR="161991" marT="7136" marB="0" anchor="ctr"/>
                </a:tc>
                <a:extLst>
                  <a:ext uri="{0D108BD9-81ED-4DB2-BD59-A6C34878D82A}">
                    <a16:rowId xmlns:a16="http://schemas.microsoft.com/office/drawing/2014/main" val="10025"/>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Kiruna, Köping</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2</a:t>
                      </a:r>
                    </a:p>
                  </a:txBody>
                  <a:tcPr marL="7143" marR="161991" marT="7136" marB="0" anchor="ctr"/>
                </a:tc>
                <a:extLst>
                  <a:ext uri="{0D108BD9-81ED-4DB2-BD59-A6C34878D82A}">
                    <a16:rowId xmlns:a16="http://schemas.microsoft.com/office/drawing/2014/main" val="10026"/>
                  </a:ext>
                </a:extLst>
              </a:tr>
              <a:tr h="252431">
                <a:tc>
                  <a:txBody>
                    <a:bodyPr/>
                    <a:lstStyle/>
                    <a:p>
                      <a:pPr marL="0" algn="l" defTabSz="685800" rtl="0" eaLnBrk="1" fontAlgn="b" latinLnBrk="0" hangingPunct="1"/>
                      <a:r>
                        <a:rPr lang="sv-SE" sz="1300" b="1" i="0" u="none" strike="noStrike" kern="1200" dirty="0">
                          <a:solidFill>
                            <a:srgbClr val="2F75B5"/>
                          </a:solidFill>
                          <a:effectLst/>
                          <a:latin typeface="Calibri" panose="020F0502020204030204" pitchFamily="34" charset="0"/>
                          <a:ea typeface="+mn-ea"/>
                          <a:cs typeface="+mn-cs"/>
                        </a:rPr>
                        <a:t>Antal sjukhus: 34</a:t>
                      </a:r>
                    </a:p>
                  </a:txBody>
                  <a:tcPr marL="53997" marR="4335" marT="4332" marB="0" anchor="b"/>
                </a:tc>
                <a:tc>
                  <a:txBody>
                    <a:bodyPr/>
                    <a:lstStyle/>
                    <a:p>
                      <a:pPr marL="0" algn="r" defTabSz="685800" rtl="0" eaLnBrk="1" fontAlgn="b" latinLnBrk="0" hangingPunct="1"/>
                      <a:r>
                        <a:rPr lang="sv-SE" sz="1300" b="1" i="0" u="none" strike="noStrike" kern="1200" dirty="0">
                          <a:solidFill>
                            <a:srgbClr val="2F75B5"/>
                          </a:solidFill>
                          <a:effectLst/>
                          <a:latin typeface="Calibri" panose="020F0502020204030204" pitchFamily="34" charset="0"/>
                          <a:ea typeface="+mn-ea"/>
                          <a:cs typeface="+mn-cs"/>
                        </a:rPr>
                        <a:t>822</a:t>
                      </a:r>
                    </a:p>
                  </a:txBody>
                  <a:tcPr marL="4335" marR="134993" marT="4332" marB="0" anchor="b"/>
                </a:tc>
                <a:extLst>
                  <a:ext uri="{0D108BD9-81ED-4DB2-BD59-A6C34878D82A}">
                    <a16:rowId xmlns:a16="http://schemas.microsoft.com/office/drawing/2014/main" val="10027"/>
                  </a:ext>
                </a:extLst>
              </a:tr>
            </a:tbl>
          </a:graphicData>
        </a:graphic>
      </p:graphicFrame>
      <p:graphicFrame>
        <p:nvGraphicFramePr>
          <p:cNvPr id="37950" name="Diagram 7">
            <a:extLst>
              <a:ext uri="{FF2B5EF4-FFF2-40B4-BE49-F238E27FC236}">
                <a16:creationId xmlns:a16="http://schemas.microsoft.com/office/drawing/2014/main" id="{43C7CB28-DBC5-443F-8799-F59E32510182}"/>
              </a:ext>
            </a:extLst>
          </p:cNvPr>
          <p:cNvGraphicFramePr>
            <a:graphicFrameLocks/>
          </p:cNvGraphicFramePr>
          <p:nvPr/>
        </p:nvGraphicFramePr>
        <p:xfrm>
          <a:off x="4105275" y="2017713"/>
          <a:ext cx="4830763" cy="2922587"/>
        </p:xfrm>
        <a:graphic>
          <a:graphicData uri="http://schemas.openxmlformats.org/presentationml/2006/ole">
            <mc:AlternateContent xmlns:mc="http://schemas.openxmlformats.org/markup-compatibility/2006">
              <mc:Choice xmlns:v="urn:schemas-microsoft-com:vml" Requires="v">
                <p:oleObj spid="_x0000_s37953" name="Diagram" r:id="rId3" imgW="4462659" imgH="2658086" progId="Excel.Chart.8">
                  <p:embed/>
                </p:oleObj>
              </mc:Choice>
              <mc:Fallback>
                <p:oleObj name="Diagram" r:id="rId3" imgW="4462659" imgH="2658086" progId="Excel.Chart.8">
                  <p:embed/>
                  <p:pic>
                    <p:nvPicPr>
                      <p:cNvPr id="0" name="Diagram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275" y="2017713"/>
                        <a:ext cx="4830763"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51300483-9C5B-417C-97B3-6F509CA9B69D}"/>
              </a:ext>
            </a:extLst>
          </p:cNvPr>
          <p:cNvSpPr txBox="1">
            <a:spLocks noChangeArrowheads="1"/>
          </p:cNvSpPr>
          <p:nvPr/>
        </p:nvSpPr>
        <p:spPr bwMode="auto">
          <a:xfrm>
            <a:off x="2127250" y="3162300"/>
            <a:ext cx="488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v-SE" altLang="sv-SE" sz="2400">
                <a:solidFill>
                  <a:srgbClr val="006600"/>
                </a:solidFill>
                <a:latin typeface="Arial" panose="020B0604020202020204" pitchFamily="34" charset="0"/>
              </a:rPr>
              <a:t>Senaste resultaten från Riksstroke</a:t>
            </a:r>
          </a:p>
          <a:p>
            <a:pPr algn="ctr">
              <a:spcBef>
                <a:spcPct val="0"/>
              </a:spcBef>
              <a:buFontTx/>
              <a:buNone/>
            </a:pPr>
            <a:endParaRPr lang="sv-SE" altLang="sv-SE" sz="2400">
              <a:solidFill>
                <a:srgbClr val="006600"/>
              </a:solidFill>
              <a:latin typeface="Arial" panose="020B0604020202020204" pitchFamily="34" charset="0"/>
            </a:endParaRPr>
          </a:p>
          <a:p>
            <a:pPr algn="ctr">
              <a:spcBef>
                <a:spcPct val="0"/>
              </a:spcBef>
              <a:buFontTx/>
              <a:buNone/>
            </a:pPr>
            <a:r>
              <a:rPr lang="sv-SE" altLang="sv-SE" sz="2400">
                <a:solidFill>
                  <a:srgbClr val="006600"/>
                </a:solidFill>
                <a:latin typeface="Arial" panose="020B0604020202020204" pitchFamily="34" charset="0"/>
              </a:rPr>
              <a:t>Bo Norrving</a:t>
            </a:r>
          </a:p>
        </p:txBody>
      </p:sp>
      <p:pic>
        <p:nvPicPr>
          <p:cNvPr id="8195" name="Bildobjekt 4" descr="logo_riksstroke.png">
            <a:extLst>
              <a:ext uri="{FF2B5EF4-FFF2-40B4-BE49-F238E27FC236}">
                <a16:creationId xmlns:a16="http://schemas.microsoft.com/office/drawing/2014/main" id="{05E106A0-D7BE-4E9C-95A0-9796CB2CBE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095375"/>
            <a:ext cx="21717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ubrik 1">
            <a:extLst>
              <a:ext uri="{FF2B5EF4-FFF2-40B4-BE49-F238E27FC236}">
                <a16:creationId xmlns:a16="http://schemas.microsoft.com/office/drawing/2014/main" id="{09675BB4-2E1F-4F48-80E7-4F00A6ABC34E}"/>
              </a:ext>
            </a:extLst>
          </p:cNvPr>
          <p:cNvSpPr>
            <a:spLocks noGrp="1"/>
          </p:cNvSpPr>
          <p:nvPr>
            <p:ph type="title"/>
          </p:nvPr>
        </p:nvSpPr>
        <p:spPr/>
        <p:txBody>
          <a:bodyPr/>
          <a:lstStyle/>
          <a:p>
            <a:r>
              <a:rPr lang="sv-SE" altLang="sv-SE" sz="3200"/>
              <a:t>Andra studier med samma frågeställning, </a:t>
            </a:r>
            <a:br>
              <a:rPr lang="sv-SE" altLang="sv-SE" sz="3200"/>
            </a:br>
            <a:r>
              <a:rPr lang="sv-SE" altLang="sv-SE" sz="3200"/>
              <a:t>TIMING har syskon!</a:t>
            </a:r>
          </a:p>
        </p:txBody>
      </p:sp>
      <p:sp>
        <p:nvSpPr>
          <p:cNvPr id="3" name="Platshållare för innehåll 2">
            <a:extLst>
              <a:ext uri="{FF2B5EF4-FFF2-40B4-BE49-F238E27FC236}">
                <a16:creationId xmlns:a16="http://schemas.microsoft.com/office/drawing/2014/main" id="{104A0521-AC7C-4399-AD13-AB6A5C78361E}"/>
              </a:ext>
            </a:extLst>
          </p:cNvPr>
          <p:cNvSpPr>
            <a:spLocks noGrp="1"/>
          </p:cNvSpPr>
          <p:nvPr>
            <p:ph idx="1"/>
          </p:nvPr>
        </p:nvSpPr>
        <p:spPr/>
        <p:txBody>
          <a:bodyPr>
            <a:normAutofit fontScale="92500" lnSpcReduction="10000"/>
          </a:bodyPr>
          <a:lstStyle/>
          <a:p>
            <a:pPr marL="0" indent="0">
              <a:buFont typeface="Arial" panose="020B0604020202020204" pitchFamily="34" charset="0"/>
              <a:buNone/>
              <a:defRPr/>
            </a:pPr>
            <a:r>
              <a:rPr lang="sv-SE" sz="2800" dirty="0"/>
              <a:t>OPTIMAS</a:t>
            </a:r>
          </a:p>
          <a:p>
            <a:pPr marL="0" indent="0">
              <a:buFont typeface="Arial" panose="020B0604020202020204" pitchFamily="34" charset="0"/>
              <a:buNone/>
              <a:defRPr/>
            </a:pPr>
            <a:r>
              <a:rPr lang="en-GB" sz="2400" b="1" dirty="0"/>
              <a:t>OP</a:t>
            </a:r>
            <a:r>
              <a:rPr lang="en-GB" sz="2400" dirty="0"/>
              <a:t>timal</a:t>
            </a:r>
            <a:r>
              <a:rPr lang="en-GB" sz="2400" b="1" dirty="0"/>
              <a:t> TIM</a:t>
            </a:r>
            <a:r>
              <a:rPr lang="en-GB" sz="2400" dirty="0"/>
              <a:t>ing</a:t>
            </a:r>
            <a:r>
              <a:rPr lang="en-GB" sz="2400" b="1" dirty="0"/>
              <a:t> </a:t>
            </a:r>
            <a:r>
              <a:rPr lang="en-GB" sz="2400" dirty="0"/>
              <a:t>of</a:t>
            </a:r>
            <a:r>
              <a:rPr lang="en-GB" sz="2400" b="1" dirty="0"/>
              <a:t> A</a:t>
            </a:r>
            <a:r>
              <a:rPr lang="en-GB" sz="2400" dirty="0"/>
              <a:t>nticoagulation</a:t>
            </a:r>
            <a:r>
              <a:rPr lang="en-GB" sz="2400" b="1" dirty="0"/>
              <a:t> </a:t>
            </a:r>
            <a:r>
              <a:rPr lang="en-GB" sz="2400" dirty="0"/>
              <a:t>after</a:t>
            </a:r>
            <a:r>
              <a:rPr lang="en-GB" sz="2400" b="1" dirty="0"/>
              <a:t> </a:t>
            </a:r>
            <a:r>
              <a:rPr lang="en-GB" sz="2400" dirty="0"/>
              <a:t>AF-associated</a:t>
            </a:r>
            <a:r>
              <a:rPr lang="en-GB" sz="2400" b="1" dirty="0"/>
              <a:t> </a:t>
            </a:r>
            <a:r>
              <a:rPr lang="en-GB" sz="2400" dirty="0"/>
              <a:t>acute ischaemic</a:t>
            </a:r>
            <a:r>
              <a:rPr lang="en-GB" sz="2400" b="1" dirty="0"/>
              <a:t> S</a:t>
            </a:r>
            <a:r>
              <a:rPr lang="en-GB" sz="2400" dirty="0"/>
              <a:t>troke: a phase 3 randomised  controlled trial</a:t>
            </a:r>
          </a:p>
          <a:p>
            <a:pPr marL="0" indent="0">
              <a:buFont typeface="Arial" panose="020B0604020202020204" pitchFamily="34" charset="0"/>
              <a:buNone/>
              <a:defRPr/>
            </a:pPr>
            <a:endParaRPr lang="en-GB" sz="2400" dirty="0"/>
          </a:p>
          <a:p>
            <a:pPr marL="0" indent="0">
              <a:spcBef>
                <a:spcPts val="0"/>
              </a:spcBef>
              <a:buFont typeface="Arial" panose="020B0604020202020204" pitchFamily="34" charset="0"/>
              <a:buNone/>
              <a:defRPr/>
            </a:pPr>
            <a:r>
              <a:rPr lang="en-GB" sz="2400" dirty="0"/>
              <a:t>DOAC ≤4</a:t>
            </a:r>
            <a:r>
              <a:rPr lang="sv-SE" sz="2400" dirty="0"/>
              <a:t> dagar vs 7-14 dagar</a:t>
            </a:r>
          </a:p>
          <a:p>
            <a:pPr marL="0" indent="0">
              <a:spcBef>
                <a:spcPts val="0"/>
              </a:spcBef>
              <a:buFont typeface="Arial" panose="020B0604020202020204" pitchFamily="34" charset="0"/>
              <a:buNone/>
              <a:defRPr/>
            </a:pPr>
            <a:endParaRPr lang="sv-SE" sz="2400" dirty="0"/>
          </a:p>
          <a:p>
            <a:pPr marL="0" indent="0">
              <a:spcBef>
                <a:spcPts val="0"/>
              </a:spcBef>
              <a:buFont typeface="Arial" panose="020B0604020202020204" pitchFamily="34" charset="0"/>
              <a:buNone/>
              <a:defRPr/>
            </a:pPr>
            <a:r>
              <a:rPr lang="sv-SE" sz="2400" dirty="0"/>
              <a:t>452 inkluderade av 3478 patienter (augusti-20)</a:t>
            </a:r>
          </a:p>
          <a:p>
            <a:pPr marL="0" indent="0">
              <a:spcBef>
                <a:spcPts val="0"/>
              </a:spcBef>
              <a:buFont typeface="Arial" panose="020B0604020202020204" pitchFamily="34" charset="0"/>
              <a:buNone/>
              <a:defRPr/>
            </a:pPr>
            <a:endParaRPr lang="sv-SE" sz="2400" dirty="0"/>
          </a:p>
          <a:p>
            <a:pPr marL="0" indent="0">
              <a:spcBef>
                <a:spcPts val="0"/>
              </a:spcBef>
              <a:buFont typeface="Arial" panose="020B0604020202020204" pitchFamily="34" charset="0"/>
              <a:buNone/>
              <a:defRPr/>
            </a:pPr>
            <a:r>
              <a:rPr lang="sv-SE" sz="2400" dirty="0"/>
              <a:t>PI: David Werring, University College, London</a:t>
            </a:r>
          </a:p>
          <a:p>
            <a:pPr marL="0" indent="0">
              <a:spcBef>
                <a:spcPts val="0"/>
              </a:spcBef>
              <a:buFont typeface="Arial" panose="020B0604020202020204" pitchFamily="34" charset="0"/>
              <a:buNone/>
              <a:defRPr/>
            </a:pPr>
            <a:endParaRPr lang="sv-SE" sz="2400" dirty="0"/>
          </a:p>
          <a:p>
            <a:pPr marL="0" indent="0">
              <a:spcBef>
                <a:spcPts val="0"/>
              </a:spcBef>
              <a:buFont typeface="Arial" panose="020B0604020202020204" pitchFamily="34" charset="0"/>
              <a:buNone/>
              <a:defRPr/>
            </a:pPr>
            <a:r>
              <a:rPr lang="sv-SE" sz="2400" dirty="0"/>
              <a:t>Styrgrupp: C Doré, H Cohen (UCL), S Engelter (Basel), G Lip (Birmingham), </a:t>
            </a:r>
            <a:r>
              <a:rPr lang="sv-SE" sz="2400" b="1" dirty="0"/>
              <a:t>B Norrving</a:t>
            </a:r>
            <a:r>
              <a:rPr lang="sv-SE" sz="2400" dirty="0"/>
              <a:t> (Lund), N Sprigg (Nottingham), R Veltkamp (London)</a:t>
            </a:r>
          </a:p>
          <a:p>
            <a:pPr marL="0" indent="0">
              <a:buFont typeface="Arial" panose="020B0604020202020204" pitchFamily="34" charset="0"/>
              <a:buNone/>
              <a:defRPr/>
            </a:pPr>
            <a:endParaRPr lang="sv-SE" sz="2400" dirty="0"/>
          </a:p>
          <a:p>
            <a:pPr marL="0" indent="0">
              <a:buFont typeface="Arial" panose="020B0604020202020204" pitchFamily="34" charset="0"/>
              <a:buNone/>
              <a:defRPr/>
            </a:pPr>
            <a:endParaRPr lang="sv-SE" dirty="0"/>
          </a:p>
          <a:p>
            <a:pPr marL="0" indent="0">
              <a:buFont typeface="Arial" panose="020B0604020202020204" pitchFamily="34" charset="0"/>
              <a:buNone/>
              <a:defRPr/>
            </a:pPr>
            <a:endParaRPr lang="sv-SE" dirty="0"/>
          </a:p>
          <a:p>
            <a:pPr>
              <a:defRPr/>
            </a:pPr>
            <a:endParaRPr lang="sv-SE" dirty="0"/>
          </a:p>
        </p:txBody>
      </p:sp>
      <p:pic>
        <p:nvPicPr>
          <p:cNvPr id="38916" name="Bildobjekt 1">
            <a:extLst>
              <a:ext uri="{FF2B5EF4-FFF2-40B4-BE49-F238E27FC236}">
                <a16:creationId xmlns:a16="http://schemas.microsoft.com/office/drawing/2014/main" id="{6BC60986-E8AC-4DBB-9BD8-F23BA646827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0938" y="2614613"/>
            <a:ext cx="1295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DF715F9B-A24F-4C49-8AA4-7C21940535A9}"/>
              </a:ext>
            </a:extLst>
          </p:cNvPr>
          <p:cNvSpPr>
            <a:spLocks noGrp="1"/>
          </p:cNvSpPr>
          <p:nvPr>
            <p:ph idx="1"/>
          </p:nvPr>
        </p:nvSpPr>
        <p:spPr/>
        <p:txBody>
          <a:bodyPr>
            <a:normAutofit fontScale="70000" lnSpcReduction="20000"/>
          </a:bodyPr>
          <a:lstStyle/>
          <a:p>
            <a:pPr marL="0" indent="0">
              <a:lnSpc>
                <a:spcPct val="110000"/>
              </a:lnSpc>
              <a:buFont typeface="Arial" panose="020B0604020202020204" pitchFamily="34" charset="0"/>
              <a:buNone/>
              <a:defRPr/>
            </a:pPr>
            <a:r>
              <a:rPr lang="sv-SE" altLang="sv-SE" sz="3700" b="1" dirty="0"/>
              <a:t>ELAN</a:t>
            </a:r>
          </a:p>
          <a:p>
            <a:pPr marL="0" indent="0">
              <a:lnSpc>
                <a:spcPct val="110000"/>
              </a:lnSpc>
              <a:buFont typeface="Arial" panose="020B0604020202020204" pitchFamily="34" charset="0"/>
              <a:buNone/>
              <a:defRPr/>
            </a:pPr>
            <a:r>
              <a:rPr lang="sv-SE" altLang="sv-SE" b="1" dirty="0"/>
              <a:t>E</a:t>
            </a:r>
            <a:r>
              <a:rPr lang="sv-SE" altLang="sv-SE" dirty="0"/>
              <a:t>arly versus </a:t>
            </a:r>
            <a:r>
              <a:rPr lang="sv-SE" altLang="sv-SE" b="1" dirty="0"/>
              <a:t>L</a:t>
            </a:r>
            <a:r>
              <a:rPr lang="sv-SE" altLang="sv-SE" dirty="0"/>
              <a:t>ate initiation of direct oral </a:t>
            </a:r>
            <a:r>
              <a:rPr lang="sv-SE" altLang="sv-SE" b="1" dirty="0"/>
              <a:t>An</a:t>
            </a:r>
            <a:r>
              <a:rPr lang="sv-SE" altLang="sv-SE" dirty="0"/>
              <a:t>ticoagulants in post-ischaemic stroke patients with atrial fibrillatio</a:t>
            </a:r>
            <a:r>
              <a:rPr lang="sv-SE" altLang="sv-SE" b="1" dirty="0"/>
              <a:t>N</a:t>
            </a:r>
          </a:p>
          <a:p>
            <a:pPr marL="0" indent="0">
              <a:lnSpc>
                <a:spcPct val="110000"/>
              </a:lnSpc>
              <a:buFont typeface="Arial" panose="020B0604020202020204" pitchFamily="34" charset="0"/>
              <a:buNone/>
              <a:defRPr/>
            </a:pPr>
            <a:endParaRPr lang="sv-SE" altLang="sv-SE" dirty="0"/>
          </a:p>
          <a:p>
            <a:pPr marL="0" indent="0">
              <a:lnSpc>
                <a:spcPct val="110000"/>
              </a:lnSpc>
              <a:buFont typeface="Arial" panose="020B0604020202020204" pitchFamily="34" charset="0"/>
              <a:buNone/>
              <a:defRPr/>
            </a:pPr>
            <a:r>
              <a:rPr lang="sv-SE" altLang="sv-SE" dirty="0"/>
              <a:t>DOAC &lt;48 timmar efter symtomdebut (minor-medelsvår stroke) eller dag 6 + 1 (major stroke), vs dag 3+1 (minor stroke), dag 6+1 (medelsvår stroke), eller dag 12 + 2 (major stroke) </a:t>
            </a:r>
          </a:p>
          <a:p>
            <a:pPr marL="0" indent="0">
              <a:lnSpc>
                <a:spcPct val="110000"/>
              </a:lnSpc>
              <a:buFont typeface="Arial" panose="020B0604020202020204" pitchFamily="34" charset="0"/>
              <a:buNone/>
              <a:defRPr/>
            </a:pPr>
            <a:endParaRPr lang="sv-SE" altLang="sv-SE" dirty="0"/>
          </a:p>
          <a:p>
            <a:pPr marL="0" indent="0">
              <a:lnSpc>
                <a:spcPct val="110000"/>
              </a:lnSpc>
              <a:buFont typeface="Arial" panose="020B0604020202020204" pitchFamily="34" charset="0"/>
              <a:buNone/>
              <a:defRPr/>
            </a:pPr>
            <a:r>
              <a:rPr lang="sv-SE" altLang="sv-SE" dirty="0"/>
              <a:t>780 inkluderade av 2000 patienter</a:t>
            </a:r>
          </a:p>
          <a:p>
            <a:pPr marL="0" indent="0">
              <a:lnSpc>
                <a:spcPct val="110000"/>
              </a:lnSpc>
              <a:buFont typeface="Arial" panose="020B0604020202020204" pitchFamily="34" charset="0"/>
              <a:buNone/>
              <a:defRPr/>
            </a:pPr>
            <a:endParaRPr lang="sv-SE" altLang="sv-SE" dirty="0"/>
          </a:p>
          <a:p>
            <a:pPr marL="0" indent="0">
              <a:lnSpc>
                <a:spcPct val="110000"/>
              </a:lnSpc>
              <a:buFont typeface="Arial" panose="020B0604020202020204" pitchFamily="34" charset="0"/>
              <a:buNone/>
              <a:defRPr/>
            </a:pPr>
            <a:r>
              <a:rPr lang="sv-SE" altLang="sv-SE" dirty="0"/>
              <a:t>PI: Urs Fisher, Bern</a:t>
            </a:r>
          </a:p>
          <a:p>
            <a:pPr>
              <a:defRPr/>
            </a:pPr>
            <a:endParaRPr lang="sv-SE" dirty="0"/>
          </a:p>
        </p:txBody>
      </p:sp>
      <p:pic>
        <p:nvPicPr>
          <p:cNvPr id="39939" name="Bildobjekt 1">
            <a:extLst>
              <a:ext uri="{FF2B5EF4-FFF2-40B4-BE49-F238E27FC236}">
                <a16:creationId xmlns:a16="http://schemas.microsoft.com/office/drawing/2014/main" id="{FEA197E0-1FE5-4C26-9D61-60BB762B9EA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95850" y="4224338"/>
            <a:ext cx="36798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ubrik 1">
            <a:extLst>
              <a:ext uri="{FF2B5EF4-FFF2-40B4-BE49-F238E27FC236}">
                <a16:creationId xmlns:a16="http://schemas.microsoft.com/office/drawing/2014/main" id="{78218BBF-371F-4611-8D95-B23CB6F14C4B}"/>
              </a:ext>
            </a:extLst>
          </p:cNvPr>
          <p:cNvSpPr>
            <a:spLocks noGrp="1"/>
          </p:cNvSpPr>
          <p:nvPr>
            <p:ph type="title"/>
          </p:nvPr>
        </p:nvSpPr>
        <p:spPr/>
        <p:txBody>
          <a:bodyPr/>
          <a:lstStyle/>
          <a:p>
            <a:r>
              <a:rPr lang="sv-SE" altLang="sv-SE" sz="3200"/>
              <a:t>Andra studier med samma frågeställning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ubrik 1">
            <a:extLst>
              <a:ext uri="{FF2B5EF4-FFF2-40B4-BE49-F238E27FC236}">
                <a16:creationId xmlns:a16="http://schemas.microsoft.com/office/drawing/2014/main" id="{905C0DAC-984E-4D35-8F19-2F4B486397B2}"/>
              </a:ext>
            </a:extLst>
          </p:cNvPr>
          <p:cNvSpPr>
            <a:spLocks noGrp="1"/>
          </p:cNvSpPr>
          <p:nvPr>
            <p:ph type="title"/>
          </p:nvPr>
        </p:nvSpPr>
        <p:spPr/>
        <p:txBody>
          <a:bodyPr/>
          <a:lstStyle/>
          <a:p>
            <a:r>
              <a:rPr lang="sv-SE" altLang="sv-SE" sz="4000"/>
              <a:t>Satsa till 1000!</a:t>
            </a:r>
          </a:p>
        </p:txBody>
      </p:sp>
      <p:pic>
        <p:nvPicPr>
          <p:cNvPr id="40963" name="Platshållare för innehåll 3">
            <a:extLst>
              <a:ext uri="{FF2B5EF4-FFF2-40B4-BE49-F238E27FC236}">
                <a16:creationId xmlns:a16="http://schemas.microsoft.com/office/drawing/2014/main" id="{8256D501-4BD8-480B-B08A-3BDE06E44040}"/>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447925" y="1978025"/>
            <a:ext cx="4248150" cy="281463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DEE393-DD87-4704-80CB-00C8D4B4799C}"/>
              </a:ext>
            </a:extLst>
          </p:cNvPr>
          <p:cNvSpPr>
            <a:spLocks noGrp="1"/>
          </p:cNvSpPr>
          <p:nvPr>
            <p:ph type="ctrTitle"/>
          </p:nvPr>
        </p:nvSpPr>
        <p:spPr>
          <a:xfrm>
            <a:off x="125413" y="166688"/>
            <a:ext cx="8332787" cy="1082675"/>
          </a:xfrm>
        </p:spPr>
        <p:txBody>
          <a:bodyPr/>
          <a:lstStyle/>
          <a:p>
            <a:pPr algn="l">
              <a:defRPr/>
            </a:pPr>
            <a:r>
              <a:rPr lang="sv-SE" sz="2800" dirty="0">
                <a:latin typeface="+mn-lt"/>
              </a:rPr>
              <a:t>Dagens program</a:t>
            </a:r>
            <a:endParaRPr lang="sv-SE" dirty="0"/>
          </a:p>
        </p:txBody>
      </p:sp>
      <p:pic>
        <p:nvPicPr>
          <p:cNvPr id="41987" name="Bildobjekt 5">
            <a:extLst>
              <a:ext uri="{FF2B5EF4-FFF2-40B4-BE49-F238E27FC236}">
                <a16:creationId xmlns:a16="http://schemas.microsoft.com/office/drawing/2014/main" id="{67AA0473-4BD0-40A5-B0A0-1839308F1A7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413" y="1249363"/>
            <a:ext cx="88931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ruta 3">
            <a:extLst>
              <a:ext uri="{FF2B5EF4-FFF2-40B4-BE49-F238E27FC236}">
                <a16:creationId xmlns:a16="http://schemas.microsoft.com/office/drawing/2014/main" id="{1E543A94-3FD4-41C8-9696-E755A5C43C80}"/>
              </a:ext>
            </a:extLst>
          </p:cNvPr>
          <p:cNvSpPr txBox="1">
            <a:spLocks noChangeArrowheads="1"/>
          </p:cNvSpPr>
          <p:nvPr/>
        </p:nvSpPr>
        <p:spPr bwMode="auto">
          <a:xfrm>
            <a:off x="1470025" y="1714500"/>
            <a:ext cx="45831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latin typeface="Arial" panose="020B0604020202020204" pitchFamily="34" charset="0"/>
              </a:rPr>
              <a:t>Stroke in the Long Term</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Prognosis, comorbidity, disability,</a:t>
            </a:r>
          </a:p>
          <a:p>
            <a:pPr>
              <a:spcBef>
                <a:spcPct val="0"/>
              </a:spcBef>
              <a:buFontTx/>
              <a:buNone/>
            </a:pPr>
            <a:r>
              <a:rPr lang="sv-SE" altLang="sv-SE" sz="1800">
                <a:latin typeface="Arial" panose="020B0604020202020204" pitchFamily="34" charset="0"/>
              </a:rPr>
              <a:t>readmission, and the caregiver perspective</a:t>
            </a:r>
          </a:p>
          <a:p>
            <a:pPr>
              <a:spcBef>
                <a:spcPct val="0"/>
              </a:spcBef>
              <a:buFontTx/>
              <a:buNone/>
            </a:pPr>
            <a:endParaRPr lang="sv-SE" altLang="sv-SE" sz="1800">
              <a:latin typeface="Arial" panose="020B0604020202020204" pitchFamily="34" charset="0"/>
            </a:endParaRPr>
          </a:p>
          <a:p>
            <a:pPr>
              <a:spcBef>
                <a:spcPct val="0"/>
              </a:spcBef>
              <a:buFontTx/>
              <a:buNone/>
            </a:pPr>
            <a:endParaRPr lang="sv-SE" altLang="sv-SE" sz="1800">
              <a:latin typeface="Arial" panose="020B0604020202020204" pitchFamily="34" charset="0"/>
            </a:endParaRPr>
          </a:p>
        </p:txBody>
      </p:sp>
      <p:sp>
        <p:nvSpPr>
          <p:cNvPr id="43011" name="textruta 4">
            <a:extLst>
              <a:ext uri="{FF2B5EF4-FFF2-40B4-BE49-F238E27FC236}">
                <a16:creationId xmlns:a16="http://schemas.microsoft.com/office/drawing/2014/main" id="{82D0BCE7-5E07-436B-BF0C-19347BB92F92}"/>
              </a:ext>
            </a:extLst>
          </p:cNvPr>
          <p:cNvSpPr txBox="1">
            <a:spLocks noChangeArrowheads="1"/>
          </p:cNvSpPr>
          <p:nvPr/>
        </p:nvSpPr>
        <p:spPr bwMode="auto">
          <a:xfrm>
            <a:off x="1592263" y="4024313"/>
            <a:ext cx="20224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latin typeface="Arial" panose="020B0604020202020204" pitchFamily="34" charset="0"/>
              </a:rPr>
              <a:t>Stefan Sennfält</a:t>
            </a:r>
          </a:p>
        </p:txBody>
      </p:sp>
      <p:sp>
        <p:nvSpPr>
          <p:cNvPr id="43012" name="Rektangel 7">
            <a:extLst>
              <a:ext uri="{FF2B5EF4-FFF2-40B4-BE49-F238E27FC236}">
                <a16:creationId xmlns:a16="http://schemas.microsoft.com/office/drawing/2014/main" id="{27B0BED0-5A65-41DF-A2E3-A48517353AEB}"/>
              </a:ext>
            </a:extLst>
          </p:cNvPr>
          <p:cNvSpPr>
            <a:spLocks noChangeArrowheads="1"/>
          </p:cNvSpPr>
          <p:nvPr/>
        </p:nvSpPr>
        <p:spPr bwMode="auto">
          <a:xfrm>
            <a:off x="1592263" y="481171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Länk till avhandlingen:</a:t>
            </a:r>
          </a:p>
          <a:p>
            <a:pPr>
              <a:spcBef>
                <a:spcPct val="0"/>
              </a:spcBef>
              <a:buFontTx/>
              <a:buNone/>
            </a:pPr>
            <a:r>
              <a:rPr lang="sv-SE" altLang="sv-SE" sz="1800">
                <a:latin typeface="Arial" panose="020B0604020202020204" pitchFamily="34" charset="0"/>
              </a:rPr>
              <a:t>https://portal.research.lu.se/portal/files/83274707/Stefan_Sennf_lt_thesis.pdf</a:t>
            </a:r>
          </a:p>
        </p:txBody>
      </p:sp>
      <p:pic>
        <p:nvPicPr>
          <p:cNvPr id="43013" name="Bildobjekt 9">
            <a:extLst>
              <a:ext uri="{FF2B5EF4-FFF2-40B4-BE49-F238E27FC236}">
                <a16:creationId xmlns:a16="http://schemas.microsoft.com/office/drawing/2014/main" id="{91B7DC8B-D15B-42C9-8F1F-22CCE0D9AD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4975" y="1384300"/>
            <a:ext cx="16573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ruta 10">
            <a:extLst>
              <a:ext uri="{FF2B5EF4-FFF2-40B4-BE49-F238E27FC236}">
                <a16:creationId xmlns:a16="http://schemas.microsoft.com/office/drawing/2014/main" id="{F7854F36-E7A6-4D0A-925F-EB238A2ED50A}"/>
              </a:ext>
            </a:extLst>
          </p:cNvPr>
          <p:cNvSpPr txBox="1">
            <a:spLocks noChangeArrowheads="1"/>
          </p:cNvSpPr>
          <p:nvPr/>
        </p:nvSpPr>
        <p:spPr bwMode="auto">
          <a:xfrm>
            <a:off x="5686425" y="3862388"/>
            <a:ext cx="339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Disputation 18 september 2020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Bildobjekt 1">
            <a:extLst>
              <a:ext uri="{FF2B5EF4-FFF2-40B4-BE49-F238E27FC236}">
                <a16:creationId xmlns:a16="http://schemas.microsoft.com/office/drawing/2014/main" id="{1E4D41AC-7D00-4E2D-A866-CBB3B65906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8188" y="1268413"/>
            <a:ext cx="7742237"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ruta 3">
            <a:extLst>
              <a:ext uri="{FF2B5EF4-FFF2-40B4-BE49-F238E27FC236}">
                <a16:creationId xmlns:a16="http://schemas.microsoft.com/office/drawing/2014/main" id="{E0786C8B-DD5B-4CF9-8C1B-5F807FF4CFA1}"/>
              </a:ext>
            </a:extLst>
          </p:cNvPr>
          <p:cNvSpPr txBox="1">
            <a:spLocks noChangeArrowheads="1"/>
          </p:cNvSpPr>
          <p:nvPr/>
        </p:nvSpPr>
        <p:spPr bwMode="auto">
          <a:xfrm>
            <a:off x="738188" y="4941888"/>
            <a:ext cx="2401887" cy="3683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002060"/>
                </a:solidFill>
                <a:latin typeface="Arial" panose="020B0604020202020204" pitchFamily="34" charset="0"/>
              </a:rPr>
              <a:t>Stroke 2019;50:53-61</a:t>
            </a:r>
          </a:p>
        </p:txBody>
      </p:sp>
      <p:pic>
        <p:nvPicPr>
          <p:cNvPr id="44036" name="Bildobjekt 4" descr="logo_riksstroke.png">
            <a:extLst>
              <a:ext uri="{FF2B5EF4-FFF2-40B4-BE49-F238E27FC236}">
                <a16:creationId xmlns:a16="http://schemas.microsoft.com/office/drawing/2014/main" id="{72F29417-0577-47B0-B4B7-EA3A1082B3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5188" y="4778375"/>
            <a:ext cx="1577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Bildobjekt 1">
            <a:extLst>
              <a:ext uri="{FF2B5EF4-FFF2-40B4-BE49-F238E27FC236}">
                <a16:creationId xmlns:a16="http://schemas.microsoft.com/office/drawing/2014/main" id="{2C5F9AB0-0238-45E2-A6BB-ED02B7F2960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38" y="1430338"/>
            <a:ext cx="9026525"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ruta 2">
            <a:extLst>
              <a:ext uri="{FF2B5EF4-FFF2-40B4-BE49-F238E27FC236}">
                <a16:creationId xmlns:a16="http://schemas.microsoft.com/office/drawing/2014/main" id="{2B8C9DDB-47E8-43BC-89AC-7B3FDF921021}"/>
              </a:ext>
            </a:extLst>
          </p:cNvPr>
          <p:cNvSpPr txBox="1">
            <a:spLocks noChangeArrowheads="1"/>
          </p:cNvSpPr>
          <p:nvPr/>
        </p:nvSpPr>
        <p:spPr bwMode="auto">
          <a:xfrm>
            <a:off x="4595813" y="1154113"/>
            <a:ext cx="376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002060"/>
                </a:solidFill>
                <a:latin typeface="Arial" panose="020B0604020202020204" pitchFamily="34" charset="0"/>
              </a:rPr>
              <a:t>B. Efter imputering av missing data</a:t>
            </a:r>
          </a:p>
        </p:txBody>
      </p:sp>
      <p:sp>
        <p:nvSpPr>
          <p:cNvPr id="45060" name="textruta 3">
            <a:extLst>
              <a:ext uri="{FF2B5EF4-FFF2-40B4-BE49-F238E27FC236}">
                <a16:creationId xmlns:a16="http://schemas.microsoft.com/office/drawing/2014/main" id="{5BF13173-38B0-41C8-A891-7A885589BD42}"/>
              </a:ext>
            </a:extLst>
          </p:cNvPr>
          <p:cNvSpPr txBox="1">
            <a:spLocks noChangeArrowheads="1"/>
          </p:cNvSpPr>
          <p:nvPr/>
        </p:nvSpPr>
        <p:spPr bwMode="auto">
          <a:xfrm>
            <a:off x="295275" y="4454525"/>
            <a:ext cx="8239125" cy="369888"/>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800000"/>
                </a:solidFill>
                <a:latin typeface="Arial" panose="020B0604020202020204" pitchFamily="34" charset="0"/>
              </a:rPr>
              <a:t>Efter 5år:  2/3 av ischemisk stroke and ¾ av hjärnblödning döda eller beroende</a:t>
            </a:r>
          </a:p>
        </p:txBody>
      </p:sp>
      <p:sp>
        <p:nvSpPr>
          <p:cNvPr id="45061" name="textruta 4">
            <a:extLst>
              <a:ext uri="{FF2B5EF4-FFF2-40B4-BE49-F238E27FC236}">
                <a16:creationId xmlns:a16="http://schemas.microsoft.com/office/drawing/2014/main" id="{7ECBD52A-9F87-4461-837C-3751FDEEE66B}"/>
              </a:ext>
            </a:extLst>
          </p:cNvPr>
          <p:cNvSpPr txBox="1">
            <a:spLocks noChangeArrowheads="1"/>
          </p:cNvSpPr>
          <p:nvPr/>
        </p:nvSpPr>
        <p:spPr bwMode="auto">
          <a:xfrm>
            <a:off x="304800" y="1160463"/>
            <a:ext cx="121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002060"/>
                </a:solidFill>
                <a:latin typeface="Arial" panose="020B0604020202020204" pitchFamily="34" charset="0"/>
              </a:rPr>
              <a:t>A. Rådata</a:t>
            </a:r>
          </a:p>
        </p:txBody>
      </p:sp>
      <p:pic>
        <p:nvPicPr>
          <p:cNvPr id="45062" name="Bildobjekt 5" descr="logo_riksstroke.png">
            <a:extLst>
              <a:ext uri="{FF2B5EF4-FFF2-40B4-BE49-F238E27FC236}">
                <a16:creationId xmlns:a16="http://schemas.microsoft.com/office/drawing/2014/main" id="{8EF66821-C4F0-4604-BB90-AF4C589F7F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288" y="5078413"/>
            <a:ext cx="15763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Bildobjekt 1">
            <a:extLst>
              <a:ext uri="{FF2B5EF4-FFF2-40B4-BE49-F238E27FC236}">
                <a16:creationId xmlns:a16="http://schemas.microsoft.com/office/drawing/2014/main" id="{7B55D216-976E-4291-8B51-9E504AF712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8963" y="2024063"/>
            <a:ext cx="75057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ruta 2">
            <a:extLst>
              <a:ext uri="{FF2B5EF4-FFF2-40B4-BE49-F238E27FC236}">
                <a16:creationId xmlns:a16="http://schemas.microsoft.com/office/drawing/2014/main" id="{5F4ADA44-91FA-498F-9E11-F0FC82A362CA}"/>
              </a:ext>
            </a:extLst>
          </p:cNvPr>
          <p:cNvSpPr txBox="1">
            <a:spLocks noChangeArrowheads="1"/>
          </p:cNvSpPr>
          <p:nvPr/>
        </p:nvSpPr>
        <p:spPr bwMode="auto">
          <a:xfrm>
            <a:off x="738188" y="5211763"/>
            <a:ext cx="4094162" cy="322262"/>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500">
                <a:solidFill>
                  <a:srgbClr val="002060"/>
                </a:solidFill>
                <a:latin typeface="Arial" panose="020B0604020202020204" pitchFamily="34" charset="0"/>
              </a:rPr>
              <a:t>Int J Stroke. 2019 Jun 25:1747493019858776</a:t>
            </a:r>
          </a:p>
        </p:txBody>
      </p:sp>
      <p:pic>
        <p:nvPicPr>
          <p:cNvPr id="46084" name="Bildobjekt 3" descr="logo_riksstroke.png">
            <a:extLst>
              <a:ext uri="{FF2B5EF4-FFF2-40B4-BE49-F238E27FC236}">
                <a16:creationId xmlns:a16="http://schemas.microsoft.com/office/drawing/2014/main" id="{E98A105A-6F9A-451D-8B53-A193B60D6D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5188" y="4778375"/>
            <a:ext cx="1577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3">
            <a:extLst>
              <a:ext uri="{FF2B5EF4-FFF2-40B4-BE49-F238E27FC236}">
                <a16:creationId xmlns:a16="http://schemas.microsoft.com/office/drawing/2014/main" id="{77A39E42-46AF-4FEA-98C7-1E81BD8B004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900113" y="1239838"/>
            <a:ext cx="5399087" cy="4378325"/>
          </a:xfrm>
        </p:spPr>
      </p:pic>
      <p:sp>
        <p:nvSpPr>
          <p:cNvPr id="47107" name="textruta 1">
            <a:extLst>
              <a:ext uri="{FF2B5EF4-FFF2-40B4-BE49-F238E27FC236}">
                <a16:creationId xmlns:a16="http://schemas.microsoft.com/office/drawing/2014/main" id="{A0A144CD-355A-4BD3-B82B-CF4BFBBD7A43}"/>
              </a:ext>
            </a:extLst>
          </p:cNvPr>
          <p:cNvSpPr txBox="1">
            <a:spLocks noChangeArrowheads="1"/>
          </p:cNvSpPr>
          <p:nvPr/>
        </p:nvSpPr>
        <p:spPr bwMode="auto">
          <a:xfrm>
            <a:off x="6516688" y="1808163"/>
            <a:ext cx="2492375" cy="1201737"/>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002060"/>
                </a:solidFill>
                <a:latin typeface="Arial" panose="020B0604020202020204" pitchFamily="34" charset="0"/>
              </a:rPr>
              <a:t>Completely dependent</a:t>
            </a:r>
          </a:p>
          <a:p>
            <a:pPr>
              <a:spcBef>
                <a:spcPct val="0"/>
              </a:spcBef>
              <a:buFontTx/>
              <a:buNone/>
            </a:pPr>
            <a:r>
              <a:rPr lang="sv-SE" altLang="sv-SE" sz="1800">
                <a:solidFill>
                  <a:srgbClr val="002060"/>
                </a:solidFill>
                <a:latin typeface="Arial" panose="020B0604020202020204" pitchFamily="34" charset="0"/>
              </a:rPr>
              <a:t>patients: </a:t>
            </a:r>
          </a:p>
          <a:p>
            <a:pPr>
              <a:spcBef>
                <a:spcPct val="0"/>
              </a:spcBef>
              <a:buFontTx/>
              <a:buNone/>
            </a:pPr>
            <a:r>
              <a:rPr lang="sv-SE" altLang="sv-SE" sz="1800">
                <a:solidFill>
                  <a:srgbClr val="002060"/>
                </a:solidFill>
                <a:latin typeface="Arial" panose="020B0604020202020204" pitchFamily="34" charset="0"/>
              </a:rPr>
              <a:t>in very much need of</a:t>
            </a:r>
          </a:p>
          <a:p>
            <a:pPr>
              <a:spcBef>
                <a:spcPct val="0"/>
              </a:spcBef>
              <a:buFontTx/>
              <a:buNone/>
            </a:pPr>
            <a:r>
              <a:rPr lang="sv-SE" altLang="sv-SE" sz="1800">
                <a:solidFill>
                  <a:srgbClr val="002060"/>
                </a:solidFill>
                <a:latin typeface="Arial" panose="020B0604020202020204" pitchFamily="34" charset="0"/>
              </a:rPr>
              <a:t>help from care-givers</a:t>
            </a:r>
          </a:p>
        </p:txBody>
      </p:sp>
      <p:sp>
        <p:nvSpPr>
          <p:cNvPr id="47108" name="textruta 4">
            <a:extLst>
              <a:ext uri="{FF2B5EF4-FFF2-40B4-BE49-F238E27FC236}">
                <a16:creationId xmlns:a16="http://schemas.microsoft.com/office/drawing/2014/main" id="{3D70FC42-C12A-42C2-854D-F20024E0283F}"/>
              </a:ext>
            </a:extLst>
          </p:cNvPr>
          <p:cNvSpPr txBox="1">
            <a:spLocks noChangeArrowheads="1"/>
          </p:cNvSpPr>
          <p:nvPr/>
        </p:nvSpPr>
        <p:spPr bwMode="auto">
          <a:xfrm>
            <a:off x="6491288" y="3752850"/>
            <a:ext cx="2352675" cy="12001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002060"/>
                </a:solidFill>
                <a:latin typeface="Arial" panose="020B0604020202020204" pitchFamily="34" charset="0"/>
              </a:rPr>
              <a:t>Partially dependent</a:t>
            </a:r>
          </a:p>
          <a:p>
            <a:pPr>
              <a:spcBef>
                <a:spcPct val="0"/>
              </a:spcBef>
              <a:buFontTx/>
              <a:buNone/>
            </a:pPr>
            <a:r>
              <a:rPr lang="sv-SE" altLang="sv-SE" sz="1800">
                <a:solidFill>
                  <a:srgbClr val="002060"/>
                </a:solidFill>
                <a:latin typeface="Arial" panose="020B0604020202020204" pitchFamily="34" charset="0"/>
              </a:rPr>
              <a:t>patients: </a:t>
            </a:r>
          </a:p>
          <a:p>
            <a:pPr>
              <a:spcBef>
                <a:spcPct val="0"/>
              </a:spcBef>
              <a:buFontTx/>
              <a:buNone/>
            </a:pPr>
            <a:r>
              <a:rPr lang="sv-SE" altLang="sv-SE" sz="1800">
                <a:solidFill>
                  <a:srgbClr val="002060"/>
                </a:solidFill>
                <a:latin typeface="Arial" panose="020B0604020202020204" pitchFamily="34" charset="0"/>
              </a:rPr>
              <a:t>in much less need of</a:t>
            </a:r>
          </a:p>
          <a:p>
            <a:pPr>
              <a:spcBef>
                <a:spcPct val="0"/>
              </a:spcBef>
              <a:buFontTx/>
              <a:buNone/>
            </a:pPr>
            <a:r>
              <a:rPr lang="sv-SE" altLang="sv-SE" sz="1800">
                <a:solidFill>
                  <a:srgbClr val="002060"/>
                </a:solidFill>
                <a:latin typeface="Arial" panose="020B0604020202020204" pitchFamily="34" charset="0"/>
              </a:rPr>
              <a:t>help from care-givers</a:t>
            </a:r>
          </a:p>
        </p:txBody>
      </p:sp>
    </p:spTree>
  </p:cSld>
  <p:clrMapOvr>
    <a:masterClrMapping/>
  </p:clrMapOvr>
  <p:transition spd="slow" advClick="0" advTm="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3">
            <a:extLst>
              <a:ext uri="{FF2B5EF4-FFF2-40B4-BE49-F238E27FC236}">
                <a16:creationId xmlns:a16="http://schemas.microsoft.com/office/drawing/2014/main" id="{B5572734-2573-4C3B-B4A1-7A02E8B5AE28}"/>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709738" y="1468438"/>
            <a:ext cx="4859337" cy="4660900"/>
          </a:xfrm>
        </p:spPr>
      </p:pic>
      <p:sp>
        <p:nvSpPr>
          <p:cNvPr id="49155" name="textruta 1">
            <a:extLst>
              <a:ext uri="{FF2B5EF4-FFF2-40B4-BE49-F238E27FC236}">
                <a16:creationId xmlns:a16="http://schemas.microsoft.com/office/drawing/2014/main" id="{CD533597-26E0-465C-BD7B-9ECEBB2A715A}"/>
              </a:ext>
            </a:extLst>
          </p:cNvPr>
          <p:cNvSpPr txBox="1">
            <a:spLocks noChangeArrowheads="1"/>
          </p:cNvSpPr>
          <p:nvPr/>
        </p:nvSpPr>
        <p:spPr bwMode="auto">
          <a:xfrm>
            <a:off x="1362075" y="976313"/>
            <a:ext cx="53990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solidFill>
                  <a:srgbClr val="800000"/>
                </a:solidFill>
                <a:latin typeface="Arial" panose="020B0604020202020204" pitchFamily="34" charset="0"/>
              </a:rPr>
              <a:t>Andel av anhöriga som ”mår psykiskt dåligt”</a:t>
            </a:r>
          </a:p>
        </p:txBody>
      </p:sp>
      <p:sp>
        <p:nvSpPr>
          <p:cNvPr id="49156" name="textruta 2">
            <a:extLst>
              <a:ext uri="{FF2B5EF4-FFF2-40B4-BE49-F238E27FC236}">
                <a16:creationId xmlns:a16="http://schemas.microsoft.com/office/drawing/2014/main" id="{6DDDE6EF-C2D8-4841-AA56-F2C995456404}"/>
              </a:ext>
            </a:extLst>
          </p:cNvPr>
          <p:cNvSpPr txBox="1">
            <a:spLocks noChangeArrowheads="1"/>
          </p:cNvSpPr>
          <p:nvPr/>
        </p:nvSpPr>
        <p:spPr bwMode="auto">
          <a:xfrm>
            <a:off x="6335713" y="3578225"/>
            <a:ext cx="2876550" cy="12001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Effekterna på livet efter </a:t>
            </a:r>
          </a:p>
          <a:p>
            <a:pPr>
              <a:spcBef>
                <a:spcPct val="0"/>
              </a:spcBef>
              <a:buFontTx/>
              <a:buNone/>
            </a:pPr>
            <a:r>
              <a:rPr lang="sv-SE" altLang="sv-SE" sz="1800">
                <a:latin typeface="Arial" panose="020B0604020202020204" pitchFamily="34" charset="0"/>
              </a:rPr>
              <a:t>stroke är individuella, </a:t>
            </a:r>
          </a:p>
          <a:p>
            <a:pPr>
              <a:spcBef>
                <a:spcPct val="0"/>
              </a:spcBef>
              <a:buFontTx/>
              <a:buNone/>
            </a:pPr>
            <a:r>
              <a:rPr lang="sv-SE" altLang="sv-SE" sz="1800">
                <a:latin typeface="Arial" panose="020B0604020202020204" pitchFamily="34" charset="0"/>
              </a:rPr>
              <a:t>och kan inte generaliseras</a:t>
            </a:r>
          </a:p>
          <a:p>
            <a:pPr>
              <a:spcBef>
                <a:spcPct val="0"/>
              </a:spcBef>
              <a:buFontTx/>
              <a:buNone/>
            </a:pPr>
            <a:r>
              <a:rPr lang="sv-SE" altLang="sv-SE" sz="1800">
                <a:latin typeface="Arial" panose="020B0604020202020204" pitchFamily="34" charset="0"/>
              </a:rPr>
              <a:t>till alla stroke</a:t>
            </a:r>
          </a:p>
        </p:txBody>
      </p:sp>
    </p:spTree>
  </p:cSld>
  <p:clrMapOvr>
    <a:masterClrMapping/>
  </p:clrMapOvr>
  <p:transition spd="slow" advClick="0" advTm="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dobjekt 1">
            <a:extLst>
              <a:ext uri="{FF2B5EF4-FFF2-40B4-BE49-F238E27FC236}">
                <a16:creationId xmlns:a16="http://schemas.microsoft.com/office/drawing/2014/main" id="{309C8622-91E6-47DB-83EA-F76F00148A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488" y="974725"/>
            <a:ext cx="7096125"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ruta 3">
            <a:extLst>
              <a:ext uri="{FF2B5EF4-FFF2-40B4-BE49-F238E27FC236}">
                <a16:creationId xmlns:a16="http://schemas.microsoft.com/office/drawing/2014/main" id="{0B967E05-7206-4397-B1A5-69ACBB38AF58}"/>
              </a:ext>
            </a:extLst>
          </p:cNvPr>
          <p:cNvSpPr txBox="1">
            <a:spLocks noChangeArrowheads="1"/>
          </p:cNvSpPr>
          <p:nvPr/>
        </p:nvSpPr>
        <p:spPr bwMode="auto">
          <a:xfrm>
            <a:off x="5486400" y="5494338"/>
            <a:ext cx="3236913" cy="3683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b="1" i="1">
                <a:latin typeface="Arial" panose="020B0604020202020204" pitchFamily="34" charset="0"/>
              </a:rPr>
              <a:t>Läggs ut på hemsidan idag!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ruta 3">
            <a:extLst>
              <a:ext uri="{FF2B5EF4-FFF2-40B4-BE49-F238E27FC236}">
                <a16:creationId xmlns:a16="http://schemas.microsoft.com/office/drawing/2014/main" id="{51629811-4C09-42CD-8E47-A77357501694}"/>
              </a:ext>
            </a:extLst>
          </p:cNvPr>
          <p:cNvSpPr txBox="1">
            <a:spLocks noChangeArrowheads="1"/>
          </p:cNvSpPr>
          <p:nvPr/>
        </p:nvSpPr>
        <p:spPr bwMode="auto">
          <a:xfrm>
            <a:off x="1071563" y="2276475"/>
            <a:ext cx="6492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solidFill>
                  <a:srgbClr val="002060"/>
                </a:solidFill>
                <a:latin typeface="Arial" panose="020B0604020202020204" pitchFamily="34" charset="0"/>
              </a:rPr>
              <a:t>Trine Apostolaki Hansson</a:t>
            </a:r>
          </a:p>
          <a:p>
            <a:pPr>
              <a:spcBef>
                <a:spcPct val="0"/>
              </a:spcBef>
              <a:buFontTx/>
              <a:buNone/>
            </a:pPr>
            <a:r>
              <a:rPr lang="sv-SE" altLang="sv-SE" sz="2100">
                <a:latin typeface="Arial" panose="020B0604020202020204" pitchFamily="34" charset="0"/>
              </a:rPr>
              <a:t>	Hjärnblödningar under antikoagulantiabehandling</a:t>
            </a:r>
          </a:p>
          <a:p>
            <a:pPr>
              <a:spcBef>
                <a:spcPct val="0"/>
              </a:spcBef>
              <a:buFontTx/>
              <a:buNone/>
            </a:pPr>
            <a:r>
              <a:rPr lang="sv-SE" altLang="sv-SE" sz="2100">
                <a:latin typeface="Arial" panose="020B0604020202020204" pitchFamily="34" charset="0"/>
              </a:rPr>
              <a:t>	Effekt av reversering? </a:t>
            </a:r>
          </a:p>
          <a:p>
            <a:pPr>
              <a:spcBef>
                <a:spcPct val="0"/>
              </a:spcBef>
              <a:buFontTx/>
              <a:buNone/>
            </a:pPr>
            <a:endParaRPr lang="sv-SE" altLang="sv-SE" sz="2100">
              <a:latin typeface="Arial" panose="020B0604020202020204" pitchFamily="34" charset="0"/>
            </a:endParaRPr>
          </a:p>
          <a:p>
            <a:pPr>
              <a:spcBef>
                <a:spcPct val="0"/>
              </a:spcBef>
              <a:buFontTx/>
              <a:buNone/>
            </a:pPr>
            <a:endParaRPr lang="sv-SE" altLang="sv-SE" sz="2100">
              <a:latin typeface="Arial" panose="020B0604020202020204" pitchFamily="34" charset="0"/>
            </a:endParaRPr>
          </a:p>
          <a:p>
            <a:pPr>
              <a:spcBef>
                <a:spcPct val="0"/>
              </a:spcBef>
              <a:buFontTx/>
              <a:buNone/>
            </a:pPr>
            <a:r>
              <a:rPr lang="sv-SE" altLang="sv-SE" sz="2100">
                <a:solidFill>
                  <a:srgbClr val="002060"/>
                </a:solidFill>
                <a:latin typeface="Arial" panose="020B0604020202020204" pitchFamily="34" charset="0"/>
              </a:rPr>
              <a:t>Conrad Drescher</a:t>
            </a:r>
          </a:p>
          <a:p>
            <a:pPr>
              <a:spcBef>
                <a:spcPct val="0"/>
              </a:spcBef>
              <a:buFontTx/>
              <a:buNone/>
            </a:pPr>
            <a:r>
              <a:rPr lang="sv-SE" altLang="sv-SE" sz="2100">
                <a:latin typeface="Arial" panose="020B0604020202020204" pitchFamily="34" charset="0"/>
              </a:rPr>
              <a:t>	Varför har det blivit färre stroke i Sverige?</a:t>
            </a:r>
          </a:p>
          <a:p>
            <a:pPr>
              <a:spcBef>
                <a:spcPct val="0"/>
              </a:spcBef>
              <a:buFontTx/>
              <a:buNone/>
            </a:pPr>
            <a:r>
              <a:rPr lang="sv-SE" altLang="sv-SE" sz="2100">
                <a:latin typeface="Arial" panose="020B0604020202020204" pitchFamily="34" charset="0"/>
              </a:rPr>
              <a:t>	Varför har prognosen blivit bättre </a:t>
            </a:r>
          </a:p>
        </p:txBody>
      </p:sp>
      <p:sp>
        <p:nvSpPr>
          <p:cNvPr id="51203" name="textruta 4">
            <a:extLst>
              <a:ext uri="{FF2B5EF4-FFF2-40B4-BE49-F238E27FC236}">
                <a16:creationId xmlns:a16="http://schemas.microsoft.com/office/drawing/2014/main" id="{967AEB94-36DD-49CE-AC04-B5D8B1074122}"/>
              </a:ext>
            </a:extLst>
          </p:cNvPr>
          <p:cNvSpPr txBox="1">
            <a:spLocks noChangeArrowheads="1"/>
          </p:cNvSpPr>
          <p:nvPr/>
        </p:nvSpPr>
        <p:spPr bwMode="auto">
          <a:xfrm>
            <a:off x="1071563" y="1455738"/>
            <a:ext cx="34718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solidFill>
                  <a:srgbClr val="C00000"/>
                </a:solidFill>
                <a:latin typeface="Arial" panose="020B0604020202020204" pitchFamily="34" charset="0"/>
              </a:rPr>
              <a:t>Två andra doktorandprojekt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http://barnriksstroke.se/wp-content/uploads/2016/09/logo_riksstroke.png">
            <a:extLst>
              <a:ext uri="{FF2B5EF4-FFF2-40B4-BE49-F238E27FC236}">
                <a16:creationId xmlns:a16="http://schemas.microsoft.com/office/drawing/2014/main" id="{45918A59-C272-4135-A044-A5AF3D9DAB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27950" y="912813"/>
            <a:ext cx="12144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1">
            <a:extLst>
              <a:ext uri="{FF2B5EF4-FFF2-40B4-BE49-F238E27FC236}">
                <a16:creationId xmlns:a16="http://schemas.microsoft.com/office/drawing/2014/main" id="{C30DA1F4-A786-4E9D-82BE-9A1999870B79}"/>
              </a:ext>
            </a:extLst>
          </p:cNvPr>
          <p:cNvSpPr txBox="1">
            <a:spLocks noChangeArrowheads="1"/>
          </p:cNvSpPr>
          <p:nvPr/>
        </p:nvSpPr>
        <p:spPr bwMode="auto">
          <a:xfrm>
            <a:off x="974725" y="473075"/>
            <a:ext cx="594042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1" hangingPunct="1">
              <a:lnSpc>
                <a:spcPct val="90000"/>
              </a:lnSpc>
              <a:spcBef>
                <a:spcPct val="0"/>
              </a:spcBef>
              <a:buFontTx/>
              <a:buNone/>
            </a:pPr>
            <a:r>
              <a:rPr lang="sv-SE" altLang="sv-SE" sz="3600"/>
              <a:t>Work after Stroke Study (WASS)</a:t>
            </a:r>
          </a:p>
        </p:txBody>
      </p:sp>
      <p:sp>
        <p:nvSpPr>
          <p:cNvPr id="52228" name="Title 1">
            <a:extLst>
              <a:ext uri="{FF2B5EF4-FFF2-40B4-BE49-F238E27FC236}">
                <a16:creationId xmlns:a16="http://schemas.microsoft.com/office/drawing/2014/main" id="{D547887F-5E1C-448C-A784-7EE02E6C52C9}"/>
              </a:ext>
            </a:extLst>
          </p:cNvPr>
          <p:cNvSpPr txBox="1">
            <a:spLocks noChangeArrowheads="1"/>
          </p:cNvSpPr>
          <p:nvPr/>
        </p:nvSpPr>
        <p:spPr bwMode="auto">
          <a:xfrm>
            <a:off x="484188" y="3460750"/>
            <a:ext cx="5940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lnSpc>
                <a:spcPct val="90000"/>
              </a:lnSpc>
              <a:spcBef>
                <a:spcPct val="0"/>
              </a:spcBef>
              <a:buFontTx/>
              <a:buNone/>
            </a:pPr>
            <a:r>
              <a:rPr lang="sv-SE" altLang="sv-SE" sz="3300"/>
              <a:t>Definition av Return To Work</a:t>
            </a:r>
          </a:p>
        </p:txBody>
      </p:sp>
      <p:sp>
        <p:nvSpPr>
          <p:cNvPr id="52229" name="Content Placeholder 2">
            <a:extLst>
              <a:ext uri="{FF2B5EF4-FFF2-40B4-BE49-F238E27FC236}">
                <a16:creationId xmlns:a16="http://schemas.microsoft.com/office/drawing/2014/main" id="{4999E51B-3B25-45E0-93C5-FE1579B3E669}"/>
              </a:ext>
            </a:extLst>
          </p:cNvPr>
          <p:cNvSpPr txBox="1">
            <a:spLocks noChangeArrowheads="1"/>
          </p:cNvSpPr>
          <p:nvPr/>
        </p:nvSpPr>
        <p:spPr bwMode="auto">
          <a:xfrm>
            <a:off x="484188" y="3611563"/>
            <a:ext cx="52927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r>
              <a:rPr lang="sv-SE" altLang="sv-SE" sz="1800"/>
              <a:t>Baseras på data från försäkringskassan</a:t>
            </a:r>
          </a:p>
          <a:p>
            <a:pPr defTabSz="914400" eaLnBrk="1" hangingPunct="1">
              <a:spcBef>
                <a:spcPct val="0"/>
              </a:spcBef>
              <a:buFontTx/>
              <a:buNone/>
            </a:pPr>
            <a:r>
              <a:rPr lang="sv-SE" altLang="sv-SE" sz="1800"/>
              <a:t>Definition: Att inte vara registrerad med sjukpenning eller sjukersättning och inte avsluta registrering inom ett år från ålderspension (65 år) eller inom en månad från avlidandedatum</a:t>
            </a:r>
          </a:p>
        </p:txBody>
      </p:sp>
      <p:sp>
        <p:nvSpPr>
          <p:cNvPr id="52230" name="Text Placeholder 2">
            <a:extLst>
              <a:ext uri="{FF2B5EF4-FFF2-40B4-BE49-F238E27FC236}">
                <a16:creationId xmlns:a16="http://schemas.microsoft.com/office/drawing/2014/main" id="{63D9E74A-FF25-4C14-8F5F-5F80DC125574}"/>
              </a:ext>
            </a:extLst>
          </p:cNvPr>
          <p:cNvSpPr txBox="1">
            <a:spLocks noChangeArrowheads="1"/>
          </p:cNvSpPr>
          <p:nvPr/>
        </p:nvSpPr>
        <p:spPr bwMode="auto">
          <a:xfrm>
            <a:off x="484188" y="1927225"/>
            <a:ext cx="6019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lnSpc>
                <a:spcPct val="90000"/>
              </a:lnSpc>
              <a:spcBef>
                <a:spcPts val="1000"/>
              </a:spcBef>
              <a:buFont typeface="Arial" panose="020B0604020202020204" pitchFamily="34" charset="0"/>
              <a:buNone/>
            </a:pPr>
            <a:r>
              <a:rPr lang="sv-SE" altLang="sv-SE" sz="1800"/>
              <a:t>Emma Westerlind AT läkare, doktorand</a:t>
            </a:r>
          </a:p>
          <a:p>
            <a:pPr defTabSz="914400" eaLnBrk="1" hangingPunct="1">
              <a:lnSpc>
                <a:spcPct val="90000"/>
              </a:lnSpc>
              <a:spcBef>
                <a:spcPts val="1000"/>
              </a:spcBef>
              <a:buFont typeface="Arial" panose="020B0604020202020204" pitchFamily="34" charset="0"/>
              <a:buNone/>
            </a:pPr>
            <a:r>
              <a:rPr lang="sv-SE" altLang="sv-SE" sz="1800"/>
              <a:t>Handledare: Katharina S Sunnerhagen och Hanna C Persson</a:t>
            </a:r>
            <a:endParaRPr lang="sv-SE" altLang="sv-SE" sz="1800">
              <a:solidFill>
                <a:srgbClr val="FF0000"/>
              </a:solidFill>
            </a:endParaRPr>
          </a:p>
          <a:p>
            <a:pPr defTabSz="914400" eaLnBrk="1" hangingPunct="1">
              <a:lnSpc>
                <a:spcPct val="90000"/>
              </a:lnSpc>
              <a:spcBef>
                <a:spcPts val="1000"/>
              </a:spcBef>
              <a:buFont typeface="Arial" panose="020B0604020202020204" pitchFamily="34" charset="0"/>
              <a:buNone/>
            </a:pPr>
            <a:r>
              <a:rPr lang="sv-SE" altLang="sv-SE" sz="1500"/>
              <a:t>Forskargruppen för Rehabiliteringsmedicin, Sektionen för Klinisk Neurovetenskap, Institutionen för Neurovetenskap och Fysiologi, Göteborgs Universitet</a:t>
            </a:r>
          </a:p>
        </p:txBody>
      </p:sp>
      <p:pic>
        <p:nvPicPr>
          <p:cNvPr id="52231" name="Picture 8">
            <a:extLst>
              <a:ext uri="{FF2B5EF4-FFF2-40B4-BE49-F238E27FC236}">
                <a16:creationId xmlns:a16="http://schemas.microsoft.com/office/drawing/2014/main" id="{1C455740-96B4-49E1-93F3-BCF085A75A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7888" y="4395788"/>
            <a:ext cx="30353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21BB4E4-F26A-447A-8CE4-71684C9FF521}"/>
              </a:ext>
            </a:extLst>
          </p:cNvPr>
          <p:cNvSpPr txBox="1"/>
          <p:nvPr/>
        </p:nvSpPr>
        <p:spPr>
          <a:xfrm>
            <a:off x="6424613" y="5802313"/>
            <a:ext cx="3375025" cy="195262"/>
          </a:xfrm>
          <a:prstGeom prst="rect">
            <a:avLst/>
          </a:prstGeom>
          <a:noFill/>
        </p:spPr>
        <p:txBody>
          <a:bodyPr>
            <a:spAutoFit/>
          </a:bodyPr>
          <a:lstStyle/>
          <a:p>
            <a:pPr>
              <a:defRPr/>
            </a:pPr>
            <a:r>
              <a:rPr lang="en-US" sz="675" dirty="0"/>
              <a:t>https://www.flickr.com/photos/esthermax/29530273166</a:t>
            </a:r>
          </a:p>
        </p:txBody>
      </p:sp>
      <p:pic>
        <p:nvPicPr>
          <p:cNvPr id="52233" name="Picture 1">
            <a:extLst>
              <a:ext uri="{FF2B5EF4-FFF2-40B4-BE49-F238E27FC236}">
                <a16:creationId xmlns:a16="http://schemas.microsoft.com/office/drawing/2014/main" id="{1A6B81D0-CB3C-45B5-863F-BCB7E8E02A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5150" y="1730375"/>
            <a:ext cx="20780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a:extLst>
              <a:ext uri="{FF2B5EF4-FFF2-40B4-BE49-F238E27FC236}">
                <a16:creationId xmlns:a16="http://schemas.microsoft.com/office/drawing/2014/main" id="{D51523CD-DE90-44AE-81EB-F08F97946B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9688" y="1404938"/>
            <a:ext cx="5610225"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967CE483-A036-4C4B-98BC-BB3530377857}"/>
              </a:ext>
            </a:extLst>
          </p:cNvPr>
          <p:cNvCxnSpPr/>
          <p:nvPr/>
        </p:nvCxnSpPr>
        <p:spPr>
          <a:xfrm>
            <a:off x="1309688" y="1493838"/>
            <a:ext cx="2701925" cy="8604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B00440-C34D-4EDF-9979-BEC591562C75}"/>
              </a:ext>
            </a:extLst>
          </p:cNvPr>
          <p:cNvCxnSpPr/>
          <p:nvPr/>
        </p:nvCxnSpPr>
        <p:spPr>
          <a:xfrm>
            <a:off x="1309688" y="3395663"/>
            <a:ext cx="2701925" cy="85883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0499DC-58AA-418A-A79E-B1F0CF1E3269}"/>
              </a:ext>
            </a:extLst>
          </p:cNvPr>
          <p:cNvCxnSpPr/>
          <p:nvPr/>
        </p:nvCxnSpPr>
        <p:spPr>
          <a:xfrm>
            <a:off x="1309688" y="1493838"/>
            <a:ext cx="2701925" cy="8604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4DCE11-17AA-45C4-B57A-F59516FB7CA1}"/>
              </a:ext>
            </a:extLst>
          </p:cNvPr>
          <p:cNvCxnSpPr/>
          <p:nvPr/>
        </p:nvCxnSpPr>
        <p:spPr>
          <a:xfrm flipH="1">
            <a:off x="1309688" y="1493838"/>
            <a:ext cx="2701925" cy="76993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EF82B4-37AF-4903-A3CC-5BDAB15C114D}"/>
              </a:ext>
            </a:extLst>
          </p:cNvPr>
          <p:cNvCxnSpPr/>
          <p:nvPr/>
        </p:nvCxnSpPr>
        <p:spPr>
          <a:xfrm flipH="1">
            <a:off x="1309688" y="3441700"/>
            <a:ext cx="2701925" cy="76835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B289F402-5F17-4430-AC61-844BC534EF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3525" y="1689100"/>
            <a:ext cx="216058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EC2F3D9-27CF-4450-8E7B-5590490CCF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1584325"/>
            <a:ext cx="6199188"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F52FFE4-85DA-4C54-8DDC-7C75F8BB4143}"/>
              </a:ext>
            </a:extLst>
          </p:cNvPr>
          <p:cNvSpPr/>
          <p:nvPr/>
        </p:nvSpPr>
        <p:spPr>
          <a:xfrm>
            <a:off x="125413" y="5467350"/>
            <a:ext cx="8816975" cy="922338"/>
          </a:xfrm>
          <a:prstGeom prst="rect">
            <a:avLst/>
          </a:prstGeom>
        </p:spPr>
        <p:txBody>
          <a:bodyPr>
            <a:spAutoFit/>
          </a:bodyPr>
          <a:lstStyle/>
          <a:p>
            <a:pPr algn="just">
              <a:spcBef>
                <a:spcPts val="750"/>
              </a:spcBef>
              <a:spcAft>
                <a:spcPts val="750"/>
              </a:spcAft>
              <a:buSzPts val="850"/>
              <a:tabLst>
                <a:tab pos="247650" algn="l"/>
              </a:tabLst>
              <a:defRPr/>
            </a:pPr>
            <a:r>
              <a:rPr lang="en-GB" b="1" spc="75" dirty="0">
                <a:latin typeface="Times New Roman" panose="02020603050405020304" pitchFamily="18" charset="0"/>
                <a:ea typeface="Calibri" panose="020F0502020204030204" pitchFamily="34" charset="0"/>
                <a:cs typeface="Times New Roman" panose="02020603050405020304" pitchFamily="18" charset="0"/>
              </a:rPr>
              <a:t>Westerlind E</a:t>
            </a:r>
            <a:r>
              <a:rPr lang="en-GB" spc="75" dirty="0">
                <a:latin typeface="Times New Roman" panose="02020603050405020304" pitchFamily="18" charset="0"/>
                <a:ea typeface="Calibri" panose="020F0502020204030204" pitchFamily="34" charset="0"/>
                <a:cs typeface="Times New Roman" panose="02020603050405020304" pitchFamily="18" charset="0"/>
              </a:rPr>
              <a:t>, Persson HC, Eriksson M, Norrving B, Sunnerhagen KS. Return to work after stroke: A Swedish nationwide registry-based study. </a:t>
            </a:r>
            <a:r>
              <a:rPr lang="en-GB" i="1" spc="75" dirty="0">
                <a:latin typeface="Times New Roman" panose="02020603050405020304" pitchFamily="18" charset="0"/>
                <a:ea typeface="Calibri" panose="020F0502020204030204" pitchFamily="34" charset="0"/>
                <a:cs typeface="Times New Roman" panose="02020603050405020304" pitchFamily="18" charset="0"/>
              </a:rPr>
              <a:t>Acta Neurol Scand</a:t>
            </a:r>
            <a:r>
              <a:rPr lang="en-GB" spc="75" dirty="0">
                <a:latin typeface="Times New Roman" panose="02020603050405020304" pitchFamily="18" charset="0"/>
                <a:ea typeface="Calibri" panose="020F0502020204030204" pitchFamily="34" charset="0"/>
                <a:cs typeface="Times New Roman" panose="02020603050405020304" pitchFamily="18" charset="0"/>
              </a:rPr>
              <a:t>.</a:t>
            </a:r>
            <a:r>
              <a:rPr lang="en-GB" i="1" spc="75" dirty="0">
                <a:latin typeface="Times New Roman" panose="02020603050405020304" pitchFamily="18" charset="0"/>
                <a:ea typeface="Calibri" panose="020F0502020204030204" pitchFamily="34" charset="0"/>
                <a:cs typeface="Times New Roman" panose="02020603050405020304" pitchFamily="18" charset="0"/>
              </a:rPr>
              <a:t> </a:t>
            </a:r>
            <a:r>
              <a:rPr lang="en-GB" spc="75" dirty="0">
                <a:latin typeface="Times New Roman" panose="02020603050405020304" pitchFamily="18" charset="0"/>
                <a:ea typeface="Calibri" panose="020F0502020204030204" pitchFamily="34" charset="0"/>
                <a:cs typeface="Times New Roman" panose="02020603050405020304" pitchFamily="18" charset="0"/>
              </a:rPr>
              <a:t>2020;141(1):56-64</a:t>
            </a:r>
            <a:endParaRPr lang="sv-SE" spc="75"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4277" name="Picture 4" descr="http://barnriksstroke.se/wp-content/uploads/2016/09/logo_riksstroke.png">
            <a:extLst>
              <a:ext uri="{FF2B5EF4-FFF2-40B4-BE49-F238E27FC236}">
                <a16:creationId xmlns:a16="http://schemas.microsoft.com/office/drawing/2014/main" id="{FB5F7F92-9357-431A-9453-E2CF0B9C10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27950" y="912813"/>
            <a:ext cx="12144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http://barnriksstroke.se/wp-content/uploads/2016/09/logo_riksstroke.png">
            <a:extLst>
              <a:ext uri="{FF2B5EF4-FFF2-40B4-BE49-F238E27FC236}">
                <a16:creationId xmlns:a16="http://schemas.microsoft.com/office/drawing/2014/main" id="{3C714513-1BE5-4400-BDCF-E2D1D02E0A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27950" y="912813"/>
            <a:ext cx="12144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a:extLst>
              <a:ext uri="{FF2B5EF4-FFF2-40B4-BE49-F238E27FC236}">
                <a16:creationId xmlns:a16="http://schemas.microsoft.com/office/drawing/2014/main" id="{9314EB66-EFA7-403F-8677-0DC5EF8B30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4525" y="1647825"/>
            <a:ext cx="3344863"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3">
            <a:extLst>
              <a:ext uri="{FF2B5EF4-FFF2-40B4-BE49-F238E27FC236}">
                <a16:creationId xmlns:a16="http://schemas.microsoft.com/office/drawing/2014/main" id="{E6C7387A-50BB-4A73-8F08-1FDA946411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 y="1689100"/>
            <a:ext cx="3546475"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4">
            <a:extLst>
              <a:ext uri="{FF2B5EF4-FFF2-40B4-BE49-F238E27FC236}">
                <a16:creationId xmlns:a16="http://schemas.microsoft.com/office/drawing/2014/main" id="{883F01FF-D53D-4604-93DE-3431AB753CF6}"/>
              </a:ext>
            </a:extLst>
          </p:cNvPr>
          <p:cNvSpPr>
            <a:spLocks noChangeArrowheads="1"/>
          </p:cNvSpPr>
          <p:nvPr/>
        </p:nvSpPr>
        <p:spPr bwMode="auto">
          <a:xfrm>
            <a:off x="190500" y="88900"/>
            <a:ext cx="74882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spcAft>
                <a:spcPts val="600"/>
              </a:spcAft>
              <a:buFontTx/>
              <a:buNone/>
            </a:pPr>
            <a:r>
              <a:rPr lang="en-GB" altLang="sv-SE" sz="1800">
                <a:latin typeface="Times New Roman" panose="02020603050405020304" pitchFamily="18" charset="0"/>
                <a:ea typeface="Calibri" panose="020F0502020204030204" pitchFamily="34" charset="0"/>
                <a:cs typeface="Times New Roman" panose="02020603050405020304" pitchFamily="18" charset="0"/>
              </a:rPr>
              <a:t>Individual change in self-perceived general health,RTW and no-RTW groups. In the RTW group at 1 year, there were participants who went from the best reported level at 1 year to the worst reported level at 5 years in all the three aspects of health, while none reported that kind of deterioration in the no-RTW group. </a:t>
            </a:r>
            <a:endParaRPr lang="sv-SE" altLang="sv-SE" sz="1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5302" name="TextBox 5">
            <a:extLst>
              <a:ext uri="{FF2B5EF4-FFF2-40B4-BE49-F238E27FC236}">
                <a16:creationId xmlns:a16="http://schemas.microsoft.com/office/drawing/2014/main" id="{CECCBFC7-097B-4E49-B4A7-A06CEF11B082}"/>
              </a:ext>
            </a:extLst>
          </p:cNvPr>
          <p:cNvSpPr txBox="1">
            <a:spLocks noChangeArrowheads="1"/>
          </p:cNvSpPr>
          <p:nvPr/>
        </p:nvSpPr>
        <p:spPr bwMode="auto">
          <a:xfrm>
            <a:off x="114300" y="5348288"/>
            <a:ext cx="70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sv-SE" sz="1800">
                <a:latin typeface="Arial" panose="020B0604020202020204" pitchFamily="34" charset="0"/>
              </a:rPr>
              <a:t>RTW</a:t>
            </a:r>
            <a:endParaRPr lang="sv-SE" altLang="sv-SE" sz="1800">
              <a:latin typeface="Arial" panose="020B0604020202020204" pitchFamily="34" charset="0"/>
            </a:endParaRPr>
          </a:p>
        </p:txBody>
      </p:sp>
      <p:sp>
        <p:nvSpPr>
          <p:cNvPr id="55303" name="TextBox 6">
            <a:extLst>
              <a:ext uri="{FF2B5EF4-FFF2-40B4-BE49-F238E27FC236}">
                <a16:creationId xmlns:a16="http://schemas.microsoft.com/office/drawing/2014/main" id="{E0F076BA-DBD2-4298-8346-F9ECEF357108}"/>
              </a:ext>
            </a:extLst>
          </p:cNvPr>
          <p:cNvSpPr txBox="1">
            <a:spLocks noChangeArrowheads="1"/>
          </p:cNvSpPr>
          <p:nvPr/>
        </p:nvSpPr>
        <p:spPr bwMode="auto">
          <a:xfrm>
            <a:off x="4454525" y="5395913"/>
            <a:ext cx="1065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sv-SE" sz="1800">
                <a:latin typeface="Arial" panose="020B0604020202020204" pitchFamily="34" charset="0"/>
              </a:rPr>
              <a:t>No RTW</a:t>
            </a:r>
            <a:endParaRPr lang="sv-SE" altLang="sv-SE" sz="1800">
              <a:latin typeface="Arial" panose="020B0604020202020204" pitchFamily="34" charset="0"/>
            </a:endParaRPr>
          </a:p>
        </p:txBody>
      </p:sp>
      <p:sp>
        <p:nvSpPr>
          <p:cNvPr id="55304" name="Rectangle 7">
            <a:extLst>
              <a:ext uri="{FF2B5EF4-FFF2-40B4-BE49-F238E27FC236}">
                <a16:creationId xmlns:a16="http://schemas.microsoft.com/office/drawing/2014/main" id="{9FACECBF-7EAB-4CBF-B807-ABD84524FDDB}"/>
              </a:ext>
            </a:extLst>
          </p:cNvPr>
          <p:cNvSpPr>
            <a:spLocks noChangeArrowheads="1"/>
          </p:cNvSpPr>
          <p:nvPr/>
        </p:nvSpPr>
        <p:spPr bwMode="auto">
          <a:xfrm>
            <a:off x="0" y="5561013"/>
            <a:ext cx="9094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b="1">
                <a:cs typeface="Times New Roman" panose="02020603050405020304" pitchFamily="18" charset="0"/>
              </a:rPr>
              <a:t>Westerlind E</a:t>
            </a:r>
            <a:r>
              <a:rPr lang="sv-SE" altLang="sv-SE" sz="1800">
                <a:cs typeface="Times New Roman" panose="02020603050405020304" pitchFamily="18" charset="0"/>
              </a:rPr>
              <a:t>, Persson HC, Palstam A, Eriksson M, Norrving B, Sunnerhagen KS. Differences in self-perceived general health, pain, and depression 1 to 5 years post-stroke related to work status at 1 year. </a:t>
            </a:r>
            <a:r>
              <a:rPr lang="en-GB" altLang="sv-SE" sz="1800" i="1">
                <a:cs typeface="Times New Roman" panose="02020603050405020304" pitchFamily="18" charset="0"/>
              </a:rPr>
              <a:t>Sci Rep</a:t>
            </a:r>
            <a:r>
              <a:rPr lang="en-GB" altLang="sv-SE" sz="1800">
                <a:cs typeface="Times New Roman" panose="02020603050405020304" pitchFamily="18" charset="0"/>
              </a:rPr>
              <a:t>. 2020 Aug 6;10(1):13251.. </a:t>
            </a:r>
            <a:endParaRPr lang="sv-SE" altLang="sv-SE" sz="1500">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Bildobjekt 8">
            <a:extLst>
              <a:ext uri="{FF2B5EF4-FFF2-40B4-BE49-F238E27FC236}">
                <a16:creationId xmlns:a16="http://schemas.microsoft.com/office/drawing/2014/main" id="{9BF6CD51-2DF7-439B-87A7-E90CC450AC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888" y="579438"/>
            <a:ext cx="353377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ruta 11">
            <a:extLst>
              <a:ext uri="{FF2B5EF4-FFF2-40B4-BE49-F238E27FC236}">
                <a16:creationId xmlns:a16="http://schemas.microsoft.com/office/drawing/2014/main" id="{F37D16EB-60EC-43C1-ADFD-B6EB509630EF}"/>
              </a:ext>
            </a:extLst>
          </p:cNvPr>
          <p:cNvSpPr txBox="1"/>
          <p:nvPr/>
        </p:nvSpPr>
        <p:spPr>
          <a:xfrm>
            <a:off x="4094163" y="2824163"/>
            <a:ext cx="4806950" cy="3078162"/>
          </a:xfrm>
          <a:prstGeom prst="rect">
            <a:avLst/>
          </a:prstGeom>
          <a:solidFill>
            <a:schemeClr val="accent6">
              <a:lumMod val="20000"/>
              <a:lumOff val="80000"/>
            </a:schemeClr>
          </a:solidFill>
        </p:spPr>
        <p:txBody>
          <a:bodyPr>
            <a:spAutoFit/>
          </a:bodyPr>
          <a:lstStyle/>
          <a:p>
            <a:pPr marL="342900" indent="-342900">
              <a:buFontTx/>
              <a:buAutoNum type="arabicPeriod"/>
              <a:defRPr/>
            </a:pPr>
            <a:r>
              <a:rPr lang="sv-SE" sz="1600" dirty="0"/>
              <a:t>Andelen patienter med akut stroke som läggs in på en strokeenhet som första vårdenhet på sjukhuset minskar i takt med att sjukhusets beläggningsgrad ökar.</a:t>
            </a:r>
            <a:br>
              <a:rPr lang="sv-SE" sz="1600" dirty="0"/>
            </a:br>
            <a:endParaRPr lang="sv-SE" sz="1600" dirty="0"/>
          </a:p>
          <a:p>
            <a:pPr marL="342900" indent="-342900">
              <a:buFontTx/>
              <a:buAutoNum type="arabicPeriod"/>
              <a:defRPr/>
            </a:pPr>
            <a:r>
              <a:rPr lang="sv-SE" sz="1600" dirty="0"/>
              <a:t>Varje minuts fördröjning till trombolys påverkar utfallet negativt.</a:t>
            </a:r>
            <a:br>
              <a:rPr lang="sv-SE" sz="1600" dirty="0"/>
            </a:br>
            <a:endParaRPr lang="sv-SE" sz="1600" dirty="0"/>
          </a:p>
          <a:p>
            <a:pPr marL="342900" indent="-342900">
              <a:buFontTx/>
              <a:buAutoNum type="arabicPeriod"/>
              <a:defRPr/>
            </a:pPr>
            <a:r>
              <a:rPr lang="sv-SE" sz="1600" dirty="0"/>
              <a:t>Vårdkvaliteten varierar beroende på vilken tid på året och dygnet patienten kommer in till sjukhuset</a:t>
            </a:r>
          </a:p>
          <a:p>
            <a:pPr>
              <a:defRPr/>
            </a:pPr>
            <a:endParaRPr lang="sv-SE" dirty="0"/>
          </a:p>
        </p:txBody>
      </p:sp>
      <p:sp>
        <p:nvSpPr>
          <p:cNvPr id="56324" name="textruta 12">
            <a:extLst>
              <a:ext uri="{FF2B5EF4-FFF2-40B4-BE49-F238E27FC236}">
                <a16:creationId xmlns:a16="http://schemas.microsoft.com/office/drawing/2014/main" id="{DE6EAB0B-5D7E-448D-B8E8-9F892714FEB8}"/>
              </a:ext>
            </a:extLst>
          </p:cNvPr>
          <p:cNvSpPr txBox="1">
            <a:spLocks noChangeArrowheads="1"/>
          </p:cNvSpPr>
          <p:nvPr/>
        </p:nvSpPr>
        <p:spPr bwMode="auto">
          <a:xfrm>
            <a:off x="242888" y="6326188"/>
            <a:ext cx="8258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400">
                <a:latin typeface="Arial" panose="020B0604020202020204" pitchFamily="34" charset="0"/>
              </a:rPr>
              <a:t>Länk till avhandlingen: </a:t>
            </a:r>
            <a:r>
              <a:rPr lang="sv-SE" altLang="sv-SE" sz="1400">
                <a:latin typeface="Arial" panose="020B0604020202020204" pitchFamily="34" charset="0"/>
                <a:hlinkClick r:id="rId3"/>
              </a:rPr>
              <a:t>http://umu.diva-portal.org/smash/record.jsf?pid=diva2%3A1411292&amp;dswid=251</a:t>
            </a:r>
            <a:r>
              <a:rPr lang="sv-SE" altLang="sv-SE" sz="1400">
                <a:latin typeface="Arial" panose="020B0604020202020204" pitchFamily="34" charset="0"/>
              </a:rPr>
              <a:t> </a:t>
            </a:r>
          </a:p>
        </p:txBody>
      </p:sp>
      <p:pic>
        <p:nvPicPr>
          <p:cNvPr id="56325" name="Picture 2" descr="Personalbild David Darehed">
            <a:extLst>
              <a:ext uri="{FF2B5EF4-FFF2-40B4-BE49-F238E27FC236}">
                <a16:creationId xmlns:a16="http://schemas.microsoft.com/office/drawing/2014/main" id="{7524747A-B38E-436A-A680-939500F686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94163" y="579438"/>
            <a:ext cx="13970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4" descr="http://barnriksstroke.se/wp-content/uploads/2016/09/logo_riksstroke.png">
            <a:extLst>
              <a:ext uri="{FF2B5EF4-FFF2-40B4-BE49-F238E27FC236}">
                <a16:creationId xmlns:a16="http://schemas.microsoft.com/office/drawing/2014/main" id="{81C468C5-08C8-41D6-A9E1-52F08D1C36A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24750" y="0"/>
            <a:ext cx="16192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8D5484-30F1-42C1-8D48-C7604B699C34}"/>
              </a:ext>
            </a:extLst>
          </p:cNvPr>
          <p:cNvSpPr>
            <a:spLocks noGrp="1"/>
          </p:cNvSpPr>
          <p:nvPr>
            <p:ph type="title"/>
          </p:nvPr>
        </p:nvSpPr>
        <p:spPr>
          <a:xfrm>
            <a:off x="487363" y="1516063"/>
            <a:ext cx="7886700" cy="1912937"/>
          </a:xfrm>
          <a:solidFill>
            <a:schemeClr val="accent6">
              <a:lumMod val="20000"/>
              <a:lumOff val="80000"/>
            </a:schemeClr>
          </a:solidFill>
        </p:spPr>
        <p:txBody>
          <a:bodyPr>
            <a:normAutofit fontScale="90000"/>
          </a:bodyPr>
          <a:lstStyle/>
          <a:p>
            <a:pPr>
              <a:defRPr/>
            </a:pPr>
            <a:r>
              <a:rPr lang="sv-SE" sz="4400" dirty="0"/>
              <a:t>Könsskillnader i vård och utfall efter stroke 2005-2018</a:t>
            </a:r>
            <a:br>
              <a:rPr lang="sv-SE" sz="4400" dirty="0"/>
            </a:br>
            <a:r>
              <a:rPr lang="sv-SE" sz="3600" dirty="0"/>
              <a:t>– en pågående studie</a:t>
            </a:r>
            <a:endParaRPr lang="sv-SE" sz="4000" dirty="0"/>
          </a:p>
        </p:txBody>
      </p:sp>
      <p:sp>
        <p:nvSpPr>
          <p:cNvPr id="3" name="Underrubrik 2">
            <a:extLst>
              <a:ext uri="{FF2B5EF4-FFF2-40B4-BE49-F238E27FC236}">
                <a16:creationId xmlns:a16="http://schemas.microsoft.com/office/drawing/2014/main" id="{8FD593BA-9B85-4ECB-BBE5-2447B43B2415}"/>
              </a:ext>
            </a:extLst>
          </p:cNvPr>
          <p:cNvSpPr>
            <a:spLocks noGrp="1"/>
          </p:cNvSpPr>
          <p:nvPr>
            <p:ph type="body" idx="1"/>
          </p:nvPr>
        </p:nvSpPr>
        <p:spPr/>
        <p:txBody>
          <a:bodyPr/>
          <a:lstStyle/>
          <a:p>
            <a:pPr>
              <a:defRPr/>
            </a:pPr>
            <a:r>
              <a:rPr lang="sv-SE" dirty="0"/>
              <a:t>Signild Åsberg, Mia von Euler, Marie Eriksson</a:t>
            </a:r>
          </a:p>
          <a:p>
            <a:pPr>
              <a:defRPr/>
            </a:pPr>
            <a:r>
              <a:rPr lang="sv-SE" dirty="0"/>
              <a:t>För Riksstroke</a:t>
            </a:r>
          </a:p>
        </p:txBody>
      </p:sp>
      <p:pic>
        <p:nvPicPr>
          <p:cNvPr id="57348" name="Picture 4" descr="http://barnriksstroke.se/wp-content/uploads/2016/09/logo_riksstroke.png">
            <a:extLst>
              <a:ext uri="{FF2B5EF4-FFF2-40B4-BE49-F238E27FC236}">
                <a16:creationId xmlns:a16="http://schemas.microsoft.com/office/drawing/2014/main" id="{C996B0A0-D4DC-4B9F-AE13-2A28C00C956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24750" y="0"/>
            <a:ext cx="16192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ubrik 1">
            <a:extLst>
              <a:ext uri="{FF2B5EF4-FFF2-40B4-BE49-F238E27FC236}">
                <a16:creationId xmlns:a16="http://schemas.microsoft.com/office/drawing/2014/main" id="{D00CDF9B-145D-41B9-B72F-0584D8109E87}"/>
              </a:ext>
            </a:extLst>
          </p:cNvPr>
          <p:cNvSpPr>
            <a:spLocks noGrp="1"/>
          </p:cNvSpPr>
          <p:nvPr>
            <p:ph type="title"/>
          </p:nvPr>
        </p:nvSpPr>
        <p:spPr/>
        <p:txBody>
          <a:bodyPr/>
          <a:lstStyle/>
          <a:p>
            <a:r>
              <a:rPr lang="sv-SE" altLang="sv-SE" sz="3600"/>
              <a:t>Vid insjuknandet:</a:t>
            </a:r>
          </a:p>
        </p:txBody>
      </p:sp>
      <p:graphicFrame>
        <p:nvGraphicFramePr>
          <p:cNvPr id="58371" name="Platshållare för innehåll 5">
            <a:extLst>
              <a:ext uri="{FF2B5EF4-FFF2-40B4-BE49-F238E27FC236}">
                <a16:creationId xmlns:a16="http://schemas.microsoft.com/office/drawing/2014/main" id="{0EAB9FE0-3206-429E-A24A-73AC5A317E07}"/>
              </a:ext>
            </a:extLst>
          </p:cNvPr>
          <p:cNvGraphicFramePr>
            <a:graphicFrameLocks noGrp="1"/>
          </p:cNvGraphicFramePr>
          <p:nvPr>
            <p:ph idx="1"/>
          </p:nvPr>
        </p:nvGraphicFramePr>
        <p:xfrm>
          <a:off x="577850" y="1774825"/>
          <a:ext cx="7988300" cy="4452938"/>
        </p:xfrm>
        <a:graphic>
          <a:graphicData uri="http://schemas.openxmlformats.org/presentationml/2006/ole">
            <mc:AlternateContent xmlns:mc="http://schemas.openxmlformats.org/markup-compatibility/2006">
              <mc:Choice xmlns:v="urn:schemas-microsoft-com:vml" Requires="v">
                <p:oleObj spid="_x0000_s58378" name="Chart" r:id="rId3" imgW="7998645" imgH="4456562" progId="Excel.Chart.8">
                  <p:embed/>
                </p:oleObj>
              </mc:Choice>
              <mc:Fallback>
                <p:oleObj name="Chart" r:id="rId3" imgW="7998645" imgH="4456562" progId="Excel.Chart.8">
                  <p:embed/>
                  <p:pic>
                    <p:nvPicPr>
                      <p:cNvPr id="0" name="Platshållare för innehåll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774825"/>
                        <a:ext cx="798830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2" name="textruta 6">
            <a:extLst>
              <a:ext uri="{FF2B5EF4-FFF2-40B4-BE49-F238E27FC236}">
                <a16:creationId xmlns:a16="http://schemas.microsoft.com/office/drawing/2014/main" id="{9C0D0933-0136-45A5-964A-A1B2CC4F80CB}"/>
              </a:ext>
            </a:extLst>
          </p:cNvPr>
          <p:cNvSpPr txBox="1">
            <a:spLocks noChangeArrowheads="1"/>
          </p:cNvSpPr>
          <p:nvPr/>
        </p:nvSpPr>
        <p:spPr bwMode="auto">
          <a:xfrm>
            <a:off x="265113" y="3355975"/>
            <a:ext cx="24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a:t>
            </a:r>
          </a:p>
        </p:txBody>
      </p:sp>
      <p:sp>
        <p:nvSpPr>
          <p:cNvPr id="10" name="Rektangel: rundade hörn 9">
            <a:extLst>
              <a:ext uri="{FF2B5EF4-FFF2-40B4-BE49-F238E27FC236}">
                <a16:creationId xmlns:a16="http://schemas.microsoft.com/office/drawing/2014/main" id="{A904C689-FF89-434B-AC4C-417F169BCCC2}"/>
              </a:ext>
            </a:extLst>
          </p:cNvPr>
          <p:cNvSpPr/>
          <p:nvPr/>
        </p:nvSpPr>
        <p:spPr>
          <a:xfrm>
            <a:off x="1231900" y="5514975"/>
            <a:ext cx="4640263" cy="30956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11" name="Rektangel: rundade hörn 10">
            <a:extLst>
              <a:ext uri="{FF2B5EF4-FFF2-40B4-BE49-F238E27FC236}">
                <a16:creationId xmlns:a16="http://schemas.microsoft.com/office/drawing/2014/main" id="{FB28A9EC-15D8-4DF7-AB7E-D5509157D082}"/>
              </a:ext>
            </a:extLst>
          </p:cNvPr>
          <p:cNvSpPr/>
          <p:nvPr/>
        </p:nvSpPr>
        <p:spPr>
          <a:xfrm>
            <a:off x="6061075" y="5514975"/>
            <a:ext cx="2206625" cy="30956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58375" name="Picture 4" descr="http://barnriksstroke.se/wp-content/uploads/2016/09/logo_riksstroke.png">
            <a:extLst>
              <a:ext uri="{FF2B5EF4-FFF2-40B4-BE49-F238E27FC236}">
                <a16:creationId xmlns:a16="http://schemas.microsoft.com/office/drawing/2014/main" id="{350B924D-E099-4DE3-8192-3C115323A55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24750" y="0"/>
            <a:ext cx="16192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ubrik 1">
            <a:extLst>
              <a:ext uri="{FF2B5EF4-FFF2-40B4-BE49-F238E27FC236}">
                <a16:creationId xmlns:a16="http://schemas.microsoft.com/office/drawing/2014/main" id="{0C6A89B1-4A16-4E0B-9A99-0879789D80DF}"/>
              </a:ext>
            </a:extLst>
          </p:cNvPr>
          <p:cNvSpPr>
            <a:spLocks noGrp="1"/>
          </p:cNvSpPr>
          <p:nvPr>
            <p:ph type="title"/>
          </p:nvPr>
        </p:nvSpPr>
        <p:spPr/>
        <p:txBody>
          <a:bodyPr/>
          <a:lstStyle/>
          <a:p>
            <a:r>
              <a:rPr lang="sv-SE" altLang="sv-SE" sz="3200"/>
              <a:t>Många skillnader utjämnas då tillgången ökar</a:t>
            </a:r>
          </a:p>
        </p:txBody>
      </p:sp>
      <p:grpSp>
        <p:nvGrpSpPr>
          <p:cNvPr id="59395" name="Grupp 4">
            <a:extLst>
              <a:ext uri="{FF2B5EF4-FFF2-40B4-BE49-F238E27FC236}">
                <a16:creationId xmlns:a16="http://schemas.microsoft.com/office/drawing/2014/main" id="{A4044A9E-F667-4713-A403-639F0B3C6807}"/>
              </a:ext>
            </a:extLst>
          </p:cNvPr>
          <p:cNvGrpSpPr>
            <a:grpSpLocks/>
          </p:cNvGrpSpPr>
          <p:nvPr/>
        </p:nvGrpSpPr>
        <p:grpSpPr bwMode="auto">
          <a:xfrm>
            <a:off x="393700" y="1854200"/>
            <a:ext cx="8197850" cy="3965575"/>
            <a:chOff x="318153" y="2148365"/>
            <a:chExt cx="8197197" cy="3965362"/>
          </a:xfrm>
        </p:grpSpPr>
        <p:pic>
          <p:nvPicPr>
            <p:cNvPr id="59397" name="Bildobjekt 6">
              <a:extLst>
                <a:ext uri="{FF2B5EF4-FFF2-40B4-BE49-F238E27FC236}">
                  <a16:creationId xmlns:a16="http://schemas.microsoft.com/office/drawing/2014/main" id="{CA30B9A8-151B-4125-9D6E-C1E35E099F6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8153" y="2301718"/>
              <a:ext cx="3812009" cy="381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ruta 3">
              <a:extLst>
                <a:ext uri="{FF2B5EF4-FFF2-40B4-BE49-F238E27FC236}">
                  <a16:creationId xmlns:a16="http://schemas.microsoft.com/office/drawing/2014/main" id="{6C001DD5-D00E-46A7-BD4B-C7FC2D8A4B45}"/>
                </a:ext>
              </a:extLst>
            </p:cNvPr>
            <p:cNvSpPr txBox="1">
              <a:spLocks noChangeArrowheads="1"/>
            </p:cNvSpPr>
            <p:nvPr/>
          </p:nvSpPr>
          <p:spPr bwMode="auto">
            <a:xfrm>
              <a:off x="1375378" y="2148365"/>
              <a:ext cx="221420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Vård på strokeenhet</a:t>
              </a:r>
            </a:p>
          </p:txBody>
        </p:sp>
        <p:pic>
          <p:nvPicPr>
            <p:cNvPr id="59399" name="Bildobjekt 8">
              <a:extLst>
                <a:ext uri="{FF2B5EF4-FFF2-40B4-BE49-F238E27FC236}">
                  <a16:creationId xmlns:a16="http://schemas.microsoft.com/office/drawing/2014/main" id="{78A87228-7D21-4308-B654-55DAC81A81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01718"/>
              <a:ext cx="3812009" cy="381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textruta 9">
              <a:extLst>
                <a:ext uri="{FF2B5EF4-FFF2-40B4-BE49-F238E27FC236}">
                  <a16:creationId xmlns:a16="http://schemas.microsoft.com/office/drawing/2014/main" id="{5176AFBE-C01C-4994-990E-C7A38FF88A61}"/>
                </a:ext>
              </a:extLst>
            </p:cNvPr>
            <p:cNvSpPr txBox="1">
              <a:spLocks noChangeArrowheads="1"/>
            </p:cNvSpPr>
            <p:nvPr/>
          </p:nvSpPr>
          <p:spPr bwMode="auto">
            <a:xfrm>
              <a:off x="4703341" y="2148365"/>
              <a:ext cx="381200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v-SE" altLang="sv-SE" sz="1800">
                  <a:latin typeface="Arial" panose="020B0604020202020204" pitchFamily="34" charset="0"/>
                </a:rPr>
                <a:t>Antikoagulantia vid förmaksflimmer</a:t>
              </a:r>
            </a:p>
          </p:txBody>
        </p:sp>
      </p:grpSp>
      <p:pic>
        <p:nvPicPr>
          <p:cNvPr id="59396" name="Picture 4" descr="http://barnriksstroke.se/wp-content/uploads/2016/09/logo_riksstroke.png">
            <a:extLst>
              <a:ext uri="{FF2B5EF4-FFF2-40B4-BE49-F238E27FC236}">
                <a16:creationId xmlns:a16="http://schemas.microsoft.com/office/drawing/2014/main" id="{8EF561EF-42F6-47BB-B2C2-E77BC9EC85D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24750" y="0"/>
            <a:ext cx="16192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C3CF35-DB54-463E-A13A-C8988BCB4EAB}"/>
              </a:ext>
            </a:extLst>
          </p:cNvPr>
          <p:cNvSpPr>
            <a:spLocks noGrp="1"/>
          </p:cNvSpPr>
          <p:nvPr>
            <p:ph type="title"/>
          </p:nvPr>
        </p:nvSpPr>
        <p:spPr>
          <a:xfrm>
            <a:off x="628650" y="365125"/>
            <a:ext cx="7886700" cy="522288"/>
          </a:xfrm>
        </p:spPr>
        <p:txBody>
          <a:bodyPr>
            <a:normAutofit fontScale="90000"/>
          </a:bodyPr>
          <a:lstStyle/>
          <a:p>
            <a:pPr>
              <a:defRPr/>
            </a:pPr>
            <a:r>
              <a:rPr lang="sv-SE" sz="3200" dirty="0"/>
              <a:t>Medan andra skillnader kvarstår</a:t>
            </a:r>
          </a:p>
        </p:txBody>
      </p:sp>
      <p:grpSp>
        <p:nvGrpSpPr>
          <p:cNvPr id="60419" name="Grupp 7">
            <a:extLst>
              <a:ext uri="{FF2B5EF4-FFF2-40B4-BE49-F238E27FC236}">
                <a16:creationId xmlns:a16="http://schemas.microsoft.com/office/drawing/2014/main" id="{517D549D-A738-475D-84E1-41F2780BB7AF}"/>
              </a:ext>
            </a:extLst>
          </p:cNvPr>
          <p:cNvGrpSpPr>
            <a:grpSpLocks/>
          </p:cNvGrpSpPr>
          <p:nvPr/>
        </p:nvGrpSpPr>
        <p:grpSpPr bwMode="auto">
          <a:xfrm>
            <a:off x="688975" y="1809750"/>
            <a:ext cx="8058150" cy="3894138"/>
            <a:chOff x="983122" y="1712271"/>
            <a:chExt cx="8058166" cy="3892773"/>
          </a:xfrm>
        </p:grpSpPr>
        <p:pic>
          <p:nvPicPr>
            <p:cNvPr id="60423" name="Bildobjekt 3">
              <a:extLst>
                <a:ext uri="{FF2B5EF4-FFF2-40B4-BE49-F238E27FC236}">
                  <a16:creationId xmlns:a16="http://schemas.microsoft.com/office/drawing/2014/main" id="{79908447-E90B-45C1-8D81-78F2B7DE753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2205" y="1793035"/>
              <a:ext cx="3812009" cy="381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Bildobjekt 4">
              <a:extLst>
                <a:ext uri="{FF2B5EF4-FFF2-40B4-BE49-F238E27FC236}">
                  <a16:creationId xmlns:a16="http://schemas.microsoft.com/office/drawing/2014/main" id="{6F568F08-1D0D-40C5-A054-B9878B7380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0198" y="1896937"/>
              <a:ext cx="3708107" cy="370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textruta 5">
              <a:extLst>
                <a:ext uri="{FF2B5EF4-FFF2-40B4-BE49-F238E27FC236}">
                  <a16:creationId xmlns:a16="http://schemas.microsoft.com/office/drawing/2014/main" id="{5DC3457B-1548-4635-8674-9129EFC2436B}"/>
                </a:ext>
              </a:extLst>
            </p:cNvPr>
            <p:cNvSpPr txBox="1">
              <a:spLocks noChangeArrowheads="1"/>
            </p:cNvSpPr>
            <p:nvPr/>
          </p:nvSpPr>
          <p:spPr bwMode="auto">
            <a:xfrm>
              <a:off x="983122" y="1712271"/>
              <a:ext cx="381200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v-SE" altLang="sv-SE" sz="1800">
                  <a:latin typeface="Arial" panose="020B0604020202020204" pitchFamily="34" charset="0"/>
                </a:rPr>
                <a:t>Statiner, alla åldrar</a:t>
              </a:r>
            </a:p>
          </p:txBody>
        </p:sp>
        <p:sp>
          <p:nvSpPr>
            <p:cNvPr id="60426" name="textruta 6">
              <a:extLst>
                <a:ext uri="{FF2B5EF4-FFF2-40B4-BE49-F238E27FC236}">
                  <a16:creationId xmlns:a16="http://schemas.microsoft.com/office/drawing/2014/main" id="{3925C321-04C0-43FE-92A7-70A2169E719D}"/>
                </a:ext>
              </a:extLst>
            </p:cNvPr>
            <p:cNvSpPr txBox="1">
              <a:spLocks noChangeArrowheads="1"/>
            </p:cNvSpPr>
            <p:nvPr/>
          </p:nvSpPr>
          <p:spPr bwMode="auto">
            <a:xfrm>
              <a:off x="5229279" y="1725300"/>
              <a:ext cx="381200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v-SE" altLang="sv-SE" sz="1800">
                  <a:latin typeface="Arial" panose="020B0604020202020204" pitchFamily="34" charset="0"/>
                </a:rPr>
                <a:t>Statiner, 18-80 år</a:t>
              </a:r>
            </a:p>
          </p:txBody>
        </p:sp>
      </p:grpSp>
      <p:sp>
        <p:nvSpPr>
          <p:cNvPr id="9" name="Rektangel 8">
            <a:extLst>
              <a:ext uri="{FF2B5EF4-FFF2-40B4-BE49-F238E27FC236}">
                <a16:creationId xmlns:a16="http://schemas.microsoft.com/office/drawing/2014/main" id="{869C4B49-6EFA-4B89-B00B-ADA675E217DD}"/>
              </a:ext>
            </a:extLst>
          </p:cNvPr>
          <p:cNvSpPr/>
          <p:nvPr/>
        </p:nvSpPr>
        <p:spPr>
          <a:xfrm>
            <a:off x="4654550" y="1690688"/>
            <a:ext cx="4224338"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10" name="textruta 9">
            <a:extLst>
              <a:ext uri="{FF2B5EF4-FFF2-40B4-BE49-F238E27FC236}">
                <a16:creationId xmlns:a16="http://schemas.microsoft.com/office/drawing/2014/main" id="{EE3AA6CE-D0EF-4BB1-8232-FEE584BE79FB}"/>
              </a:ext>
            </a:extLst>
          </p:cNvPr>
          <p:cNvSpPr txBox="1">
            <a:spLocks noChangeArrowheads="1"/>
          </p:cNvSpPr>
          <p:nvPr/>
        </p:nvSpPr>
        <p:spPr bwMode="auto">
          <a:xfrm>
            <a:off x="3460750" y="900113"/>
            <a:ext cx="551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 och kan till viss del förklaras av att kvinnor är äldre</a:t>
            </a:r>
          </a:p>
        </p:txBody>
      </p:sp>
      <p:pic>
        <p:nvPicPr>
          <p:cNvPr id="60422" name="Picture 4" descr="http://barnriksstroke.se/wp-content/uploads/2016/09/logo_riksstroke.png">
            <a:extLst>
              <a:ext uri="{FF2B5EF4-FFF2-40B4-BE49-F238E27FC236}">
                <a16:creationId xmlns:a16="http://schemas.microsoft.com/office/drawing/2014/main" id="{C8955A49-4F91-4690-BC48-C3E22DEF3D0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24750" y="0"/>
            <a:ext cx="16192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Bildobjekt 3">
            <a:extLst>
              <a:ext uri="{FF2B5EF4-FFF2-40B4-BE49-F238E27FC236}">
                <a16:creationId xmlns:a16="http://schemas.microsoft.com/office/drawing/2014/main" id="{AC83F54C-9EF5-437C-976F-2FFD6C5BA4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100" y="1306513"/>
            <a:ext cx="7570788"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ak 6">
            <a:extLst>
              <a:ext uri="{FF2B5EF4-FFF2-40B4-BE49-F238E27FC236}">
                <a16:creationId xmlns:a16="http://schemas.microsoft.com/office/drawing/2014/main" id="{81F361D5-5B98-4301-B350-82605D27A4AB}"/>
              </a:ext>
            </a:extLst>
          </p:cNvPr>
          <p:cNvCxnSpPr/>
          <p:nvPr/>
        </p:nvCxnSpPr>
        <p:spPr>
          <a:xfrm>
            <a:off x="5518150" y="1897063"/>
            <a:ext cx="0" cy="28829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292" name="textruta 7">
            <a:extLst>
              <a:ext uri="{FF2B5EF4-FFF2-40B4-BE49-F238E27FC236}">
                <a16:creationId xmlns:a16="http://schemas.microsoft.com/office/drawing/2014/main" id="{88364E00-B687-4282-AD12-5DE37F4E8D07}"/>
              </a:ext>
            </a:extLst>
          </p:cNvPr>
          <p:cNvSpPr txBox="1">
            <a:spLocks noChangeArrowheads="1"/>
          </p:cNvSpPr>
          <p:nvPr/>
        </p:nvSpPr>
        <p:spPr bwMode="auto">
          <a:xfrm>
            <a:off x="6161088" y="1073150"/>
            <a:ext cx="2954337" cy="647700"/>
          </a:xfrm>
          <a:prstGeom prst="rect">
            <a:avLst/>
          </a:prstGeom>
          <a:noFill/>
          <a:ln w="349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Minskningen från 2010 och</a:t>
            </a:r>
          </a:p>
          <a:p>
            <a:pPr>
              <a:spcBef>
                <a:spcPct val="0"/>
              </a:spcBef>
              <a:buFontTx/>
              <a:buNone/>
            </a:pPr>
            <a:r>
              <a:rPr lang="sv-SE" altLang="sv-SE" sz="1800">
                <a:latin typeface="Arial" panose="020B0604020202020204" pitchFamily="34" charset="0"/>
              </a:rPr>
              <a:t>framåt har planat ut.</a:t>
            </a:r>
          </a:p>
        </p:txBody>
      </p:sp>
      <p:sp>
        <p:nvSpPr>
          <p:cNvPr id="12293" name="textruta 8">
            <a:extLst>
              <a:ext uri="{FF2B5EF4-FFF2-40B4-BE49-F238E27FC236}">
                <a16:creationId xmlns:a16="http://schemas.microsoft.com/office/drawing/2014/main" id="{34ACAD2A-1AD3-48BC-AB96-C32663C3CFF1}"/>
              </a:ext>
            </a:extLst>
          </p:cNvPr>
          <p:cNvSpPr txBox="1">
            <a:spLocks noChangeArrowheads="1"/>
          </p:cNvSpPr>
          <p:nvPr/>
        </p:nvSpPr>
        <p:spPr bwMode="auto">
          <a:xfrm>
            <a:off x="8029575" y="3802063"/>
            <a:ext cx="1169988" cy="784225"/>
          </a:xfrm>
          <a:prstGeom prst="rect">
            <a:avLst/>
          </a:prstGeom>
          <a:noFill/>
          <a:ln w="349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500">
                <a:latin typeface="Arial" panose="020B0604020202020204" pitchFamily="34" charset="0"/>
              </a:rPr>
              <a:t>Fortsatt </a:t>
            </a:r>
          </a:p>
          <a:p>
            <a:pPr>
              <a:spcBef>
                <a:spcPct val="0"/>
              </a:spcBef>
              <a:buFontTx/>
              <a:buNone/>
            </a:pPr>
            <a:r>
              <a:rPr lang="sv-SE" altLang="sv-SE" sz="1500">
                <a:latin typeface="Arial" panose="020B0604020202020204" pitchFamily="34" charset="0"/>
              </a:rPr>
              <a:t>minskande </a:t>
            </a:r>
          </a:p>
          <a:p>
            <a:pPr>
              <a:spcBef>
                <a:spcPct val="0"/>
              </a:spcBef>
              <a:buFontTx/>
              <a:buNone/>
            </a:pPr>
            <a:r>
              <a:rPr lang="sv-SE" altLang="sv-SE" sz="1500">
                <a:latin typeface="Arial" panose="020B0604020202020204" pitchFamily="34" charset="0"/>
              </a:rPr>
              <a:t>trend?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ubrik 1">
            <a:extLst>
              <a:ext uri="{FF2B5EF4-FFF2-40B4-BE49-F238E27FC236}">
                <a16:creationId xmlns:a16="http://schemas.microsoft.com/office/drawing/2014/main" id="{7DC0D550-812D-414E-8CA1-8AE803FCB5E2}"/>
              </a:ext>
            </a:extLst>
          </p:cNvPr>
          <p:cNvSpPr>
            <a:spLocks noGrp="1"/>
          </p:cNvSpPr>
          <p:nvPr>
            <p:ph type="ctrTitle"/>
          </p:nvPr>
        </p:nvSpPr>
        <p:spPr>
          <a:xfrm>
            <a:off x="685800" y="166688"/>
            <a:ext cx="7772400" cy="1470025"/>
          </a:xfrm>
        </p:spPr>
        <p:txBody>
          <a:bodyPr/>
          <a:lstStyle/>
          <a:p>
            <a:r>
              <a:rPr lang="sv-SE" altLang="sv-SE"/>
              <a:t>Forskningssamarbeten: Samkörning Riksstroke-EVAS</a:t>
            </a:r>
          </a:p>
        </p:txBody>
      </p:sp>
      <p:sp>
        <p:nvSpPr>
          <p:cNvPr id="3" name="Underrubrik 2">
            <a:extLst>
              <a:ext uri="{FF2B5EF4-FFF2-40B4-BE49-F238E27FC236}">
                <a16:creationId xmlns:a16="http://schemas.microsoft.com/office/drawing/2014/main" id="{39BBB5FC-35F1-4FB3-AA15-02A9DDB37616}"/>
              </a:ext>
            </a:extLst>
          </p:cNvPr>
          <p:cNvSpPr>
            <a:spLocks noGrp="1"/>
          </p:cNvSpPr>
          <p:nvPr>
            <p:ph type="subTitle" idx="1"/>
          </p:nvPr>
        </p:nvSpPr>
        <p:spPr>
          <a:xfrm>
            <a:off x="685800" y="1922463"/>
            <a:ext cx="7772400" cy="3128962"/>
          </a:xfrm>
        </p:spPr>
        <p:txBody>
          <a:bodyPr>
            <a:normAutofit fontScale="85000" lnSpcReduction="10000"/>
          </a:bodyPr>
          <a:lstStyle/>
          <a:p>
            <a:pPr>
              <a:defRPr/>
            </a:pPr>
            <a:r>
              <a:rPr lang="sv-SE" dirty="0"/>
              <a:t>Representanter från alla endovaskulära centra samt från Riksstroke och EVAS styrgrupper</a:t>
            </a:r>
          </a:p>
          <a:p>
            <a:pPr>
              <a:defRPr/>
            </a:pPr>
            <a:r>
              <a:rPr lang="sv-SE" dirty="0"/>
              <a:t>Goda kunskaper om felkällor mellan registren</a:t>
            </a:r>
          </a:p>
          <a:p>
            <a:pPr>
              <a:defRPr/>
            </a:pPr>
            <a:r>
              <a:rPr lang="sv-SE" dirty="0"/>
              <a:t>Validering av trombektomidata mellan registren</a:t>
            </a:r>
          </a:p>
          <a:p>
            <a:pPr>
              <a:defRPr/>
            </a:pPr>
            <a:r>
              <a:rPr lang="sv-SE" dirty="0"/>
              <a:t>Gemensamt första manus håller på att färdigställas beskriver metodik för registersamkörningen och geografiska skillnader i trombektomi</a:t>
            </a:r>
          </a:p>
          <a:p>
            <a:pPr>
              <a:defRPr/>
            </a:pPr>
            <a:r>
              <a:rPr lang="sv-SE" dirty="0"/>
              <a:t>Flertal forskningsprojekt på gång – olika konstellationer</a:t>
            </a:r>
          </a:p>
          <a:p>
            <a:pPr>
              <a:defRPr/>
            </a:pPr>
            <a:endParaRPr lang="sv-SE" dirty="0"/>
          </a:p>
        </p:txBody>
      </p:sp>
      <p:pic>
        <p:nvPicPr>
          <p:cNvPr id="61444" name="Picture 2">
            <a:extLst>
              <a:ext uri="{FF2B5EF4-FFF2-40B4-BE49-F238E27FC236}">
                <a16:creationId xmlns:a16="http://schemas.microsoft.com/office/drawing/2014/main" id="{BF4EE4C2-D774-429F-9E7B-7BEF25FA3E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9213" y="5051425"/>
            <a:ext cx="142557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EED51B14-7BF3-46FE-A216-2ABF42BEAA2B}"/>
              </a:ext>
            </a:extLst>
          </p:cNvPr>
          <p:cNvSpPr>
            <a:spLocks noGrp="1"/>
          </p:cNvSpPr>
          <p:nvPr>
            <p:ph type="ctrTitle"/>
          </p:nvPr>
        </p:nvSpPr>
        <p:spPr>
          <a:xfrm>
            <a:off x="685800" y="166688"/>
            <a:ext cx="7772400" cy="1470025"/>
          </a:xfrm>
        </p:spPr>
        <p:txBody>
          <a:bodyPr/>
          <a:lstStyle/>
          <a:p>
            <a:r>
              <a:rPr lang="sv-SE" altLang="sv-SE"/>
              <a:t>Covid-19 och stroke</a:t>
            </a:r>
          </a:p>
        </p:txBody>
      </p:sp>
      <p:sp>
        <p:nvSpPr>
          <p:cNvPr id="3" name="Subtitle 2">
            <a:extLst>
              <a:ext uri="{FF2B5EF4-FFF2-40B4-BE49-F238E27FC236}">
                <a16:creationId xmlns:a16="http://schemas.microsoft.com/office/drawing/2014/main" id="{6D465520-DF11-4400-A2F2-E715C2B3385F}"/>
              </a:ext>
            </a:extLst>
          </p:cNvPr>
          <p:cNvSpPr>
            <a:spLocks noGrp="1"/>
          </p:cNvSpPr>
          <p:nvPr>
            <p:ph type="subTitle" idx="1"/>
          </p:nvPr>
        </p:nvSpPr>
        <p:spPr/>
        <p:txBody>
          <a:bodyPr>
            <a:normAutofit fontScale="62500" lnSpcReduction="20000"/>
          </a:bodyPr>
          <a:lstStyle/>
          <a:p>
            <a:pPr>
              <a:defRPr/>
            </a:pPr>
            <a:r>
              <a:rPr lang="sv-SE" sz="3800" dirty="0"/>
              <a:t>Samarbete med Danmark samt även (beroende på finansiering) Lettland och Estland</a:t>
            </a:r>
          </a:p>
          <a:p>
            <a:pPr>
              <a:defRPr/>
            </a:pPr>
            <a:r>
              <a:rPr lang="sv-SE" sz="3800" dirty="0"/>
              <a:t>Riksstrokes styrgrupp </a:t>
            </a:r>
          </a:p>
          <a:p>
            <a:pPr>
              <a:defRPr/>
            </a:pPr>
            <a:r>
              <a:rPr lang="sv-SE" sz="3800" dirty="0"/>
              <a:t>Hur har covid-19 pandemin påverkat strokevården?</a:t>
            </a:r>
          </a:p>
          <a:p>
            <a:pPr marL="1784183" lvl="1" indent="-457200" algn="l">
              <a:buFont typeface="Arial" panose="020B0604020202020204" pitchFamily="34" charset="0"/>
              <a:buChar char="•"/>
              <a:defRPr/>
            </a:pPr>
            <a:r>
              <a:rPr lang="sv-SE" sz="3400" dirty="0">
                <a:ln>
                  <a:solidFill>
                    <a:srgbClr val="000090"/>
                  </a:solidFill>
                </a:ln>
                <a:solidFill>
                  <a:srgbClr val="00006D"/>
                </a:solidFill>
              </a:rPr>
              <a:t>Sökbeteende</a:t>
            </a:r>
          </a:p>
          <a:p>
            <a:pPr marL="1784183" lvl="1" indent="-457200" algn="l">
              <a:buFont typeface="Arial" panose="020B0604020202020204" pitchFamily="34" charset="0"/>
              <a:buChar char="•"/>
              <a:defRPr/>
            </a:pPr>
            <a:r>
              <a:rPr lang="sv-SE" sz="3400" dirty="0">
                <a:ln>
                  <a:solidFill>
                    <a:srgbClr val="000090"/>
                  </a:solidFill>
                </a:ln>
                <a:solidFill>
                  <a:srgbClr val="00006D"/>
                </a:solidFill>
              </a:rPr>
              <a:t>Ledtider</a:t>
            </a:r>
          </a:p>
          <a:p>
            <a:pPr marL="1784183" lvl="1" indent="-457200" algn="l">
              <a:buFont typeface="Arial" panose="020B0604020202020204" pitchFamily="34" charset="0"/>
              <a:buChar char="•"/>
              <a:defRPr/>
            </a:pPr>
            <a:r>
              <a:rPr lang="sv-SE" sz="3400" dirty="0">
                <a:ln>
                  <a:solidFill>
                    <a:srgbClr val="000090"/>
                  </a:solidFill>
                </a:ln>
                <a:solidFill>
                  <a:srgbClr val="00006D"/>
                </a:solidFill>
              </a:rPr>
              <a:t>Vårdnivå (Strokeenhetsvård)</a:t>
            </a:r>
          </a:p>
          <a:p>
            <a:pPr marL="1784183" lvl="1" indent="-457200" algn="l">
              <a:buFont typeface="Arial" panose="020B0604020202020204" pitchFamily="34" charset="0"/>
              <a:buChar char="•"/>
              <a:defRPr/>
            </a:pPr>
            <a:r>
              <a:rPr lang="sv-SE" sz="3400" dirty="0">
                <a:ln>
                  <a:solidFill>
                    <a:srgbClr val="000090"/>
                  </a:solidFill>
                </a:ln>
                <a:solidFill>
                  <a:srgbClr val="00006D"/>
                </a:solidFill>
              </a:rPr>
              <a:t>Utfall</a:t>
            </a:r>
          </a:p>
          <a:p>
            <a:pPr marL="1784183" lvl="1" indent="-457200" algn="l">
              <a:buFont typeface="Arial" panose="020B0604020202020204" pitchFamily="34" charset="0"/>
              <a:buChar char="•"/>
              <a:defRPr/>
            </a:pPr>
            <a:r>
              <a:rPr lang="sv-SE" sz="3400" dirty="0">
                <a:ln>
                  <a:solidFill>
                    <a:srgbClr val="000090"/>
                  </a:solidFill>
                </a:ln>
                <a:solidFill>
                  <a:srgbClr val="00006D"/>
                </a:solidFill>
              </a:rPr>
              <a:t>Rehabilitering</a:t>
            </a:r>
          </a:p>
        </p:txBody>
      </p:sp>
      <p:pic>
        <p:nvPicPr>
          <p:cNvPr id="62468" name="Picture 2">
            <a:extLst>
              <a:ext uri="{FF2B5EF4-FFF2-40B4-BE49-F238E27FC236}">
                <a16:creationId xmlns:a16="http://schemas.microsoft.com/office/drawing/2014/main" id="{9DE0702B-18B5-4E64-9ED6-706F37D508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70763" y="5051425"/>
            <a:ext cx="10271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
            <a:extLst>
              <a:ext uri="{FF2B5EF4-FFF2-40B4-BE49-F238E27FC236}">
                <a16:creationId xmlns:a16="http://schemas.microsoft.com/office/drawing/2014/main" id="{556C6275-1AD1-4973-9034-65DF645CFA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2538" y="4173538"/>
            <a:ext cx="116046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2">
            <a:extLst>
              <a:ext uri="{FF2B5EF4-FFF2-40B4-BE49-F238E27FC236}">
                <a16:creationId xmlns:a16="http://schemas.microsoft.com/office/drawing/2014/main" id="{6ECCBD8A-BEA2-4163-A3B4-C55066F857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08900" y="3884613"/>
            <a:ext cx="965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CBAE415-DEE0-41FD-9BA7-FF2421B35CAA}"/>
              </a:ext>
            </a:extLst>
          </p:cNvPr>
          <p:cNvSpPr>
            <a:spLocks noGrp="1"/>
          </p:cNvSpPr>
          <p:nvPr>
            <p:ph type="ctrTitle"/>
          </p:nvPr>
        </p:nvSpPr>
        <p:spPr>
          <a:xfrm>
            <a:off x="685800" y="166688"/>
            <a:ext cx="7772400" cy="1470025"/>
          </a:xfrm>
        </p:spPr>
        <p:txBody>
          <a:bodyPr/>
          <a:lstStyle/>
          <a:p>
            <a:r>
              <a:rPr lang="sv-SE" altLang="sv-SE"/>
              <a:t>Personcentrerade och sammanhållna vårdförlopp</a:t>
            </a:r>
          </a:p>
        </p:txBody>
      </p:sp>
      <p:sp>
        <p:nvSpPr>
          <p:cNvPr id="3" name="Subtitle 2">
            <a:extLst>
              <a:ext uri="{FF2B5EF4-FFF2-40B4-BE49-F238E27FC236}">
                <a16:creationId xmlns:a16="http://schemas.microsoft.com/office/drawing/2014/main" id="{6FDCD749-FB2E-4E4B-BAD9-8394469A4CB8}"/>
              </a:ext>
            </a:extLst>
          </p:cNvPr>
          <p:cNvSpPr>
            <a:spLocks noGrp="1"/>
          </p:cNvSpPr>
          <p:nvPr>
            <p:ph type="subTitle" idx="1"/>
          </p:nvPr>
        </p:nvSpPr>
        <p:spPr/>
        <p:txBody>
          <a:bodyPr/>
          <a:lstStyle/>
          <a:p>
            <a:pPr marL="0" indent="0">
              <a:buFont typeface="Arial"/>
              <a:buNone/>
              <a:defRPr/>
            </a:pPr>
            <a:r>
              <a:rPr lang="sv-SE" sz="2400" dirty="0"/>
              <a:t>Klar (nästan)</a:t>
            </a:r>
          </a:p>
          <a:p>
            <a:pPr marL="571500" indent="-571500">
              <a:buFont typeface="Arial" panose="020B0604020202020204" pitchFamily="34" charset="0"/>
              <a:buChar char="•"/>
              <a:defRPr/>
            </a:pPr>
            <a:r>
              <a:rPr lang="sv-SE" sz="2400" dirty="0"/>
              <a:t>TIA/stroke del I: akutvård – ska kompletteras avseende SAB</a:t>
            </a:r>
          </a:p>
          <a:p>
            <a:pPr marL="0" indent="0">
              <a:buFont typeface="Arial"/>
              <a:buNone/>
              <a:defRPr/>
            </a:pPr>
            <a:r>
              <a:rPr lang="sv-SE" sz="2400" dirty="0"/>
              <a:t>Pågående</a:t>
            </a:r>
          </a:p>
          <a:p>
            <a:pPr marL="571500" indent="-571500">
              <a:buFont typeface="Arial" panose="020B0604020202020204" pitchFamily="34" charset="0"/>
              <a:buChar char="•"/>
              <a:defRPr/>
            </a:pPr>
            <a:r>
              <a:rPr lang="sv-SE" sz="2400" dirty="0"/>
              <a:t>TIA/stroke del II: uppföljning</a:t>
            </a:r>
          </a:p>
          <a:p>
            <a:pPr marL="571500" indent="-571500">
              <a:buFont typeface="Arial" panose="020B0604020202020204" pitchFamily="34" charset="0"/>
              <a:buChar char="•"/>
              <a:defRPr/>
            </a:pPr>
            <a:r>
              <a:rPr lang="sv-SE" sz="2400" dirty="0"/>
              <a:t>Rehabilitering</a:t>
            </a:r>
          </a:p>
          <a:p>
            <a:pPr>
              <a:defRPr/>
            </a:pPr>
            <a:endParaRPr lang="sv-SE" dirty="0"/>
          </a:p>
        </p:txBody>
      </p:sp>
      <p:pic>
        <p:nvPicPr>
          <p:cNvPr id="4" name="Picture 2">
            <a:extLst>
              <a:ext uri="{FF2B5EF4-FFF2-40B4-BE49-F238E27FC236}">
                <a16:creationId xmlns:a16="http://schemas.microsoft.com/office/drawing/2014/main" id="{B34FB0F6-76EB-4821-8F9F-594AC2D590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6921" y="4242980"/>
            <a:ext cx="4636309" cy="19460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3493" name="TextBox 4">
            <a:extLst>
              <a:ext uri="{FF2B5EF4-FFF2-40B4-BE49-F238E27FC236}">
                <a16:creationId xmlns:a16="http://schemas.microsoft.com/office/drawing/2014/main" id="{F679E063-542B-4402-A476-5A7C79F3B1B9}"/>
              </a:ext>
            </a:extLst>
          </p:cNvPr>
          <p:cNvSpPr txBox="1">
            <a:spLocks noChangeArrowheads="1"/>
          </p:cNvSpPr>
          <p:nvPr/>
        </p:nvSpPr>
        <p:spPr bwMode="auto">
          <a:xfrm>
            <a:off x="1457325" y="6035675"/>
            <a:ext cx="2174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400">
                <a:latin typeface="Arial" panose="020B0604020202020204" pitchFamily="34" charset="0"/>
              </a:rPr>
              <a:t>Thesis, A Berglund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B55E59F-1546-4511-89E4-E10E51B9456D}"/>
              </a:ext>
            </a:extLst>
          </p:cNvPr>
          <p:cNvSpPr>
            <a:spLocks noGrp="1"/>
          </p:cNvSpPr>
          <p:nvPr>
            <p:ph type="ctrTitle"/>
          </p:nvPr>
        </p:nvSpPr>
        <p:spPr>
          <a:xfrm>
            <a:off x="685800" y="166688"/>
            <a:ext cx="7772400" cy="1470025"/>
          </a:xfrm>
        </p:spPr>
        <p:txBody>
          <a:bodyPr/>
          <a:lstStyle/>
          <a:p>
            <a:r>
              <a:rPr lang="sv-SE" altLang="sv-SE"/>
              <a:t>PSVF-stroke</a:t>
            </a:r>
          </a:p>
        </p:txBody>
      </p:sp>
      <p:sp>
        <p:nvSpPr>
          <p:cNvPr id="3" name="Subtitle 2">
            <a:extLst>
              <a:ext uri="{FF2B5EF4-FFF2-40B4-BE49-F238E27FC236}">
                <a16:creationId xmlns:a16="http://schemas.microsoft.com/office/drawing/2014/main" id="{0B665629-F9E2-4E23-84E3-99513D2CC135}"/>
              </a:ext>
            </a:extLst>
          </p:cNvPr>
          <p:cNvSpPr>
            <a:spLocks noGrp="1"/>
          </p:cNvSpPr>
          <p:nvPr>
            <p:ph type="subTitle" idx="1"/>
          </p:nvPr>
        </p:nvSpPr>
        <p:spPr/>
        <p:txBody>
          <a:bodyPr>
            <a:normAutofit fontScale="92500" lnSpcReduction="20000"/>
          </a:bodyPr>
          <a:lstStyle/>
          <a:p>
            <a:pPr marL="571500" indent="-571500">
              <a:buFont typeface="Arial" panose="020B0604020202020204" pitchFamily="34" charset="0"/>
              <a:buChar char="•"/>
              <a:defRPr/>
            </a:pPr>
            <a:r>
              <a:rPr lang="sv-SE" dirty="0"/>
              <a:t>Personcentrerade och sammanhållna vårdförloppet för stroke</a:t>
            </a:r>
          </a:p>
          <a:p>
            <a:pPr marL="571500" lvl="1" indent="-571500">
              <a:buFont typeface="Arial" panose="020B0604020202020204" pitchFamily="34" charset="0"/>
              <a:buChar char="•"/>
              <a:defRPr/>
            </a:pPr>
            <a:r>
              <a:rPr lang="sv-SE" dirty="0">
                <a:ln>
                  <a:solidFill>
                    <a:srgbClr val="000090"/>
                  </a:solidFill>
                </a:ln>
                <a:solidFill>
                  <a:srgbClr val="00006D"/>
                </a:solidFill>
              </a:rPr>
              <a:t>Vad som ska göras</a:t>
            </a:r>
          </a:p>
          <a:p>
            <a:pPr marL="571500" lvl="1" indent="-571500">
              <a:buFont typeface="Arial" panose="020B0604020202020204" pitchFamily="34" charset="0"/>
              <a:buChar char="•"/>
              <a:defRPr/>
            </a:pPr>
            <a:r>
              <a:rPr lang="sv-SE" dirty="0">
                <a:ln>
                  <a:solidFill>
                    <a:srgbClr val="000090"/>
                  </a:solidFill>
                </a:ln>
                <a:solidFill>
                  <a:srgbClr val="00006D"/>
                </a:solidFill>
              </a:rPr>
              <a:t>När det ska göras</a:t>
            </a:r>
          </a:p>
          <a:p>
            <a:pPr marL="571500" indent="-571500">
              <a:buFont typeface="Arial" panose="020B0604020202020204" pitchFamily="34" charset="0"/>
              <a:buChar char="•"/>
              <a:defRPr/>
            </a:pPr>
            <a:r>
              <a:rPr lang="sv-SE" dirty="0"/>
              <a:t>Del I: akut strokevård fram till utskrivning strokeenhet</a:t>
            </a:r>
          </a:p>
          <a:p>
            <a:pPr marL="571500" indent="-571500">
              <a:buFont typeface="Arial" panose="020B0604020202020204" pitchFamily="34" charset="0"/>
              <a:buChar char="•"/>
              <a:defRPr/>
            </a:pPr>
            <a:r>
              <a:rPr lang="sv-SE" dirty="0"/>
              <a:t>Del II: uppföljning, långsiktig rehab</a:t>
            </a:r>
          </a:p>
          <a:p>
            <a:pPr marL="571500" indent="-571500">
              <a:buFont typeface="Arial" panose="020B0604020202020204" pitchFamily="34" charset="0"/>
              <a:buChar char="•"/>
              <a:defRPr/>
            </a:pPr>
            <a:r>
              <a:rPr lang="sv-SE" dirty="0"/>
              <a:t>Rehabilitering - generiskt</a:t>
            </a:r>
          </a:p>
          <a:p>
            <a:pPr>
              <a:defRPr/>
            </a:pPr>
            <a:endParaRPr lang="sv-S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ubrik 1">
            <a:extLst>
              <a:ext uri="{FF2B5EF4-FFF2-40B4-BE49-F238E27FC236}">
                <a16:creationId xmlns:a16="http://schemas.microsoft.com/office/drawing/2014/main" id="{8EBBE926-BE11-488D-8206-26503B34EDF3}"/>
              </a:ext>
            </a:extLst>
          </p:cNvPr>
          <p:cNvSpPr>
            <a:spLocks noGrp="1"/>
          </p:cNvSpPr>
          <p:nvPr>
            <p:ph type="ctrTitle"/>
          </p:nvPr>
        </p:nvSpPr>
        <p:spPr>
          <a:xfrm>
            <a:off x="685800" y="166688"/>
            <a:ext cx="7772400" cy="1470025"/>
          </a:xfrm>
        </p:spPr>
        <p:txBody>
          <a:bodyPr/>
          <a:lstStyle/>
          <a:p>
            <a:pPr marL="457200" indent="-457200"/>
            <a:br>
              <a:rPr lang="sv-SE" altLang="sv-SE"/>
            </a:br>
            <a:endParaRPr lang="sv-SE" altLang="sv-SE"/>
          </a:p>
        </p:txBody>
      </p:sp>
      <p:sp>
        <p:nvSpPr>
          <p:cNvPr id="3" name="Underrubrik 2">
            <a:extLst>
              <a:ext uri="{FF2B5EF4-FFF2-40B4-BE49-F238E27FC236}">
                <a16:creationId xmlns:a16="http://schemas.microsoft.com/office/drawing/2014/main" id="{FABC10EC-B5CF-438C-AF79-89CCE9C4C71C}"/>
              </a:ext>
            </a:extLst>
          </p:cNvPr>
          <p:cNvSpPr>
            <a:spLocks noGrp="1"/>
          </p:cNvSpPr>
          <p:nvPr>
            <p:ph type="subTitle" idx="1"/>
          </p:nvPr>
        </p:nvSpPr>
        <p:spPr/>
        <p:txBody>
          <a:bodyPr/>
          <a:lstStyle/>
          <a:p>
            <a:pPr eaLnBrk="1" hangingPunct="1">
              <a:defRPr/>
            </a:pPr>
            <a:endParaRPr lang="sv-SE" sz="3600" dirty="0">
              <a:ln>
                <a:noFill/>
              </a:ln>
              <a:solidFill>
                <a:schemeClr val="tx1"/>
              </a:solidFill>
            </a:endParaRPr>
          </a:p>
          <a:p>
            <a:pPr>
              <a:defRPr/>
            </a:pPr>
            <a:endParaRPr lang="sv-SE" dirty="0"/>
          </a:p>
        </p:txBody>
      </p:sp>
      <p:pic>
        <p:nvPicPr>
          <p:cNvPr id="65540" name="Picture 3">
            <a:extLst>
              <a:ext uri="{FF2B5EF4-FFF2-40B4-BE49-F238E27FC236}">
                <a16:creationId xmlns:a16="http://schemas.microsoft.com/office/drawing/2014/main" id="{CC115677-5647-4C49-83C1-ACB07972E4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2413"/>
            <a:ext cx="9669463"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a:extLst>
              <a:ext uri="{FF2B5EF4-FFF2-40B4-BE49-F238E27FC236}">
                <a16:creationId xmlns:a16="http://schemas.microsoft.com/office/drawing/2014/main" id="{5F0A2B19-139C-4556-A4FC-50139CF262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8488"/>
            <a:ext cx="9144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ubrik 1">
            <a:extLst>
              <a:ext uri="{FF2B5EF4-FFF2-40B4-BE49-F238E27FC236}">
                <a16:creationId xmlns:a16="http://schemas.microsoft.com/office/drawing/2014/main" id="{5046D0B2-8105-43F6-B5ED-EC7D783B44D0}"/>
              </a:ext>
            </a:extLst>
          </p:cNvPr>
          <p:cNvSpPr>
            <a:spLocks noGrp="1"/>
          </p:cNvSpPr>
          <p:nvPr>
            <p:ph type="ctrTitle"/>
          </p:nvPr>
        </p:nvSpPr>
        <p:spPr>
          <a:xfrm>
            <a:off x="685800" y="166688"/>
            <a:ext cx="7772400" cy="1470025"/>
          </a:xfrm>
        </p:spPr>
        <p:txBody>
          <a:bodyPr/>
          <a:lstStyle/>
          <a:p>
            <a:pPr eaLnBrk="1" hangingPunct="1"/>
            <a:r>
              <a:rPr lang="sv-SE" altLang="sv-SE"/>
              <a:t>Vilka har jobbat med det?</a:t>
            </a:r>
          </a:p>
        </p:txBody>
      </p:sp>
      <p:sp>
        <p:nvSpPr>
          <p:cNvPr id="3" name="Underrubrik 2">
            <a:extLst>
              <a:ext uri="{FF2B5EF4-FFF2-40B4-BE49-F238E27FC236}">
                <a16:creationId xmlns:a16="http://schemas.microsoft.com/office/drawing/2014/main" id="{BA0F27A7-184F-447E-8735-7621B0E842D7}"/>
              </a:ext>
            </a:extLst>
          </p:cNvPr>
          <p:cNvSpPr>
            <a:spLocks noGrp="1"/>
          </p:cNvSpPr>
          <p:nvPr>
            <p:ph type="subTitle" idx="1"/>
          </p:nvPr>
        </p:nvSpPr>
        <p:spPr/>
        <p:txBody>
          <a:bodyPr>
            <a:normAutofit fontScale="92500" lnSpcReduction="10000"/>
          </a:bodyPr>
          <a:lstStyle/>
          <a:p>
            <a:pPr>
              <a:defRPr/>
            </a:pPr>
            <a:r>
              <a:rPr lang="sv-SE" dirty="0"/>
              <a:t>Lars Rosengren, professor och neurolog från VGR ordförande</a:t>
            </a:r>
          </a:p>
          <a:p>
            <a:pPr>
              <a:defRPr/>
            </a:pPr>
            <a:r>
              <a:rPr lang="sv-SE" dirty="0"/>
              <a:t>Multidiciplinärt, multiprofessionellt, alla storregioner, akademi och kvalitetsregister representerade</a:t>
            </a:r>
          </a:p>
          <a:p>
            <a:pPr>
              <a:defRPr/>
            </a:pPr>
            <a:r>
              <a:rPr lang="sv-SE" dirty="0"/>
              <a:t>Flera faktagruppsordförande samt prioriteringsordförande från nationella riktlinjer SoS med</a:t>
            </a:r>
          </a:p>
          <a:p>
            <a:pPr marL="0" indent="0" eaLnBrk="1" hangingPunct="1">
              <a:buFont typeface="Arial"/>
              <a:buNone/>
              <a:defRPr/>
            </a:pPr>
            <a:endParaRPr lang="sv-SE" dirty="0"/>
          </a:p>
        </p:txBody>
      </p:sp>
      <p:sp>
        <p:nvSpPr>
          <p:cNvPr id="4" name="Rectangle 3">
            <a:extLst>
              <a:ext uri="{FF2B5EF4-FFF2-40B4-BE49-F238E27FC236}">
                <a16:creationId xmlns:a16="http://schemas.microsoft.com/office/drawing/2014/main" id="{E9893F20-8D6E-4B16-9F94-773007C8EC15}"/>
              </a:ext>
            </a:extLst>
          </p:cNvPr>
          <p:cNvSpPr>
            <a:spLocks noChangeArrowheads="1"/>
          </p:cNvSpPr>
          <p:nvPr/>
        </p:nvSpPr>
        <p:spPr bwMode="auto">
          <a:xfrm>
            <a:off x="0" y="5381625"/>
            <a:ext cx="11247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FF0000"/>
                </a:solidFill>
                <a:latin typeface="Arial" panose="020B0604020202020204" pitchFamily="34" charset="0"/>
              </a:rPr>
              <a:t>https://d2flujgsl7escs.cloudfront.net/external/vardforlopp_strokeochTIA_2020-05-15.pdf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FAAAC59-2A49-4412-8DD7-9CD04F5F3EAE}"/>
              </a:ext>
            </a:extLst>
          </p:cNvPr>
          <p:cNvSpPr>
            <a:spLocks noGrp="1"/>
          </p:cNvSpPr>
          <p:nvPr>
            <p:ph type="ctrTitle"/>
          </p:nvPr>
        </p:nvSpPr>
        <p:spPr>
          <a:xfrm>
            <a:off x="685800" y="166688"/>
            <a:ext cx="7772400" cy="1470025"/>
          </a:xfrm>
        </p:spPr>
        <p:txBody>
          <a:bodyPr/>
          <a:lstStyle/>
          <a:p>
            <a:r>
              <a:rPr lang="sv-SE" altLang="sv-SE"/>
              <a:t>Akuta vården vid TIA/Stroke</a:t>
            </a:r>
          </a:p>
        </p:txBody>
      </p:sp>
      <p:sp>
        <p:nvSpPr>
          <p:cNvPr id="3" name="Subtitle 2">
            <a:extLst>
              <a:ext uri="{FF2B5EF4-FFF2-40B4-BE49-F238E27FC236}">
                <a16:creationId xmlns:a16="http://schemas.microsoft.com/office/drawing/2014/main" id="{6469E445-DF04-4F3F-A9A9-FD64A0DCA83A}"/>
              </a:ext>
            </a:extLst>
          </p:cNvPr>
          <p:cNvSpPr>
            <a:spLocks noGrp="1"/>
          </p:cNvSpPr>
          <p:nvPr>
            <p:ph type="subTitle" idx="1"/>
          </p:nvPr>
        </p:nvSpPr>
        <p:spPr/>
        <p:txBody>
          <a:bodyPr>
            <a:normAutofit fontScale="70000" lnSpcReduction="20000"/>
          </a:bodyPr>
          <a:lstStyle/>
          <a:p>
            <a:pPr marL="0" indent="0">
              <a:buFont typeface="Arial"/>
              <a:buNone/>
              <a:defRPr/>
            </a:pPr>
            <a:r>
              <a:rPr lang="sv-SE" sz="3400" dirty="0"/>
              <a:t>Vårdförloppet omfattar utredande och behandlande åtgärder från att det vid första vårdkontakt finns en misstanke om stroke eller TIA tills att patienten ska skrivas ut från strokeenhet eller integrerad rehabiliteringsenhet </a:t>
            </a:r>
            <a:endParaRPr lang="sv-SE" sz="2900" dirty="0"/>
          </a:p>
          <a:p>
            <a:pPr marL="1898483" lvl="1" indent="-571500" algn="l">
              <a:buFont typeface="Arial" panose="020B0604020202020204" pitchFamily="34" charset="0"/>
              <a:buChar char="•"/>
              <a:defRPr/>
            </a:pPr>
            <a:r>
              <a:rPr lang="sv-SE" sz="2900" dirty="0">
                <a:ln>
                  <a:solidFill>
                    <a:srgbClr val="000090"/>
                  </a:solidFill>
                </a:ln>
                <a:solidFill>
                  <a:srgbClr val="00006D"/>
                </a:solidFill>
              </a:rPr>
              <a:t>Ischemisk stroke</a:t>
            </a:r>
          </a:p>
          <a:p>
            <a:pPr marL="1898483" lvl="1" indent="-571500" algn="l">
              <a:buFont typeface="Arial" panose="020B0604020202020204" pitchFamily="34" charset="0"/>
              <a:buChar char="•"/>
              <a:defRPr/>
            </a:pPr>
            <a:r>
              <a:rPr lang="sv-SE" sz="2900" dirty="0">
                <a:ln>
                  <a:solidFill>
                    <a:srgbClr val="000090"/>
                  </a:solidFill>
                </a:ln>
                <a:solidFill>
                  <a:srgbClr val="00006D"/>
                </a:solidFill>
              </a:rPr>
              <a:t>Hemorrhagisk stroke</a:t>
            </a:r>
          </a:p>
          <a:p>
            <a:pPr marL="1898483" lvl="1" indent="-571500" algn="l">
              <a:buFont typeface="Arial" panose="020B0604020202020204" pitchFamily="34" charset="0"/>
              <a:buChar char="•"/>
              <a:defRPr/>
            </a:pPr>
            <a:r>
              <a:rPr lang="sv-SE" sz="2900" dirty="0">
                <a:ln>
                  <a:solidFill>
                    <a:srgbClr val="000090"/>
                  </a:solidFill>
                </a:ln>
                <a:solidFill>
                  <a:srgbClr val="00006D"/>
                </a:solidFill>
              </a:rPr>
              <a:t>Transitorisk Ischemisk Attack</a:t>
            </a:r>
          </a:p>
          <a:p>
            <a:pPr marL="1898483" lvl="1" indent="-571500" algn="l">
              <a:buFont typeface="Arial" panose="020B0604020202020204" pitchFamily="34" charset="0"/>
              <a:buChar char="•"/>
              <a:defRPr/>
            </a:pPr>
            <a:r>
              <a:rPr lang="sv-SE" sz="2900" dirty="0">
                <a:ln>
                  <a:solidFill>
                    <a:srgbClr val="000090"/>
                  </a:solidFill>
                </a:ln>
                <a:solidFill>
                  <a:srgbClr val="00006D"/>
                </a:solidFill>
              </a:rPr>
              <a:t>Subaraknoidalblödningsdelen ej helt godkänt ännu och ska kompletteras</a:t>
            </a:r>
          </a:p>
          <a:p>
            <a:pPr>
              <a:defRPr/>
            </a:pPr>
            <a:endParaRPr lang="sv-SE" dirty="0"/>
          </a:p>
        </p:txBody>
      </p:sp>
      <p:graphicFrame>
        <p:nvGraphicFramePr>
          <p:cNvPr id="4" name="Picture Placeholder 13">
            <a:extLst>
              <a:ext uri="{FF2B5EF4-FFF2-40B4-BE49-F238E27FC236}">
                <a16:creationId xmlns:a16="http://schemas.microsoft.com/office/drawing/2014/main" id="{52F8F4A3-CEDE-4B12-94F1-8BE5484B34A6}"/>
              </a:ext>
            </a:extLst>
          </p:cNvPr>
          <p:cNvGraphicFramePr>
            <a:graphicFrameLocks/>
          </p:cNvGraphicFramePr>
          <p:nvPr/>
        </p:nvGraphicFramePr>
        <p:xfrm>
          <a:off x="3757458" y="4264866"/>
          <a:ext cx="3457883" cy="214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a:extLst>
              <a:ext uri="{FF2B5EF4-FFF2-40B4-BE49-F238E27FC236}">
                <a16:creationId xmlns:a16="http://schemas.microsoft.com/office/drawing/2014/main" id="{0992FDEE-0597-4979-BEDC-EA74B479AB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44538"/>
            <a:ext cx="91090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76A2A31-8594-4F2F-9ACF-E1A248A72B81}"/>
              </a:ext>
            </a:extLst>
          </p:cNvPr>
          <p:cNvSpPr/>
          <p:nvPr/>
        </p:nvSpPr>
        <p:spPr>
          <a:xfrm>
            <a:off x="-34925" y="5408613"/>
            <a:ext cx="9144000" cy="59213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4" name="Rectangle 3">
            <a:extLst>
              <a:ext uri="{FF2B5EF4-FFF2-40B4-BE49-F238E27FC236}">
                <a16:creationId xmlns:a16="http://schemas.microsoft.com/office/drawing/2014/main" id="{30B3E9DD-709B-498F-982C-05D5E27B32FA}"/>
              </a:ext>
            </a:extLst>
          </p:cNvPr>
          <p:cNvSpPr/>
          <p:nvPr/>
        </p:nvSpPr>
        <p:spPr>
          <a:xfrm>
            <a:off x="-34925" y="744538"/>
            <a:ext cx="9144000" cy="65563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a:extLst>
              <a:ext uri="{FF2B5EF4-FFF2-40B4-BE49-F238E27FC236}">
                <a16:creationId xmlns:a16="http://schemas.microsoft.com/office/drawing/2014/main" id="{12927599-0A6B-4A90-9C6B-B5A18A82A98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750" y="45085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F3B2966-9EFC-41F0-AD62-9E990F9FB0F2}"/>
              </a:ext>
            </a:extLst>
          </p:cNvPr>
          <p:cNvSpPr/>
          <p:nvPr/>
        </p:nvSpPr>
        <p:spPr>
          <a:xfrm>
            <a:off x="-63500" y="450850"/>
            <a:ext cx="9588500" cy="71913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7" name="Rectangle 6">
            <a:extLst>
              <a:ext uri="{FF2B5EF4-FFF2-40B4-BE49-F238E27FC236}">
                <a16:creationId xmlns:a16="http://schemas.microsoft.com/office/drawing/2014/main" id="{17972E87-BB7F-4B10-9BCE-266105038A89}"/>
              </a:ext>
            </a:extLst>
          </p:cNvPr>
          <p:cNvSpPr/>
          <p:nvPr/>
        </p:nvSpPr>
        <p:spPr>
          <a:xfrm rot="5400000">
            <a:off x="-1440656" y="2235994"/>
            <a:ext cx="4151312" cy="20193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8" name="Arrow: Notched Right 7">
            <a:extLst>
              <a:ext uri="{FF2B5EF4-FFF2-40B4-BE49-F238E27FC236}">
                <a16:creationId xmlns:a16="http://schemas.microsoft.com/office/drawing/2014/main" id="{A00F21C2-6900-4FA2-9594-3808ED55F538}"/>
              </a:ext>
            </a:extLst>
          </p:cNvPr>
          <p:cNvSpPr/>
          <p:nvPr/>
        </p:nvSpPr>
        <p:spPr>
          <a:xfrm rot="2748533">
            <a:off x="2333626" y="2022475"/>
            <a:ext cx="557212" cy="427037"/>
          </a:xfrm>
          <a:prstGeom prst="notch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9" name="Rectangle: Rounded Corners 8">
            <a:extLst>
              <a:ext uri="{FF2B5EF4-FFF2-40B4-BE49-F238E27FC236}">
                <a16:creationId xmlns:a16="http://schemas.microsoft.com/office/drawing/2014/main" id="{D259D90A-711B-4215-ACF0-4710B96E7AA5}"/>
              </a:ext>
            </a:extLst>
          </p:cNvPr>
          <p:cNvSpPr/>
          <p:nvPr/>
        </p:nvSpPr>
        <p:spPr>
          <a:xfrm>
            <a:off x="4006850" y="1689100"/>
            <a:ext cx="914400" cy="398463"/>
          </a:xfrm>
          <a:prstGeom prst="roundRect">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11" name="Rectangle 10">
            <a:extLst>
              <a:ext uri="{FF2B5EF4-FFF2-40B4-BE49-F238E27FC236}">
                <a16:creationId xmlns:a16="http://schemas.microsoft.com/office/drawing/2014/main" id="{90F4A0A3-200B-4DCD-A5E0-F757B3F40CC0}"/>
              </a:ext>
            </a:extLst>
          </p:cNvPr>
          <p:cNvSpPr/>
          <p:nvPr/>
        </p:nvSpPr>
        <p:spPr>
          <a:xfrm rot="5400000">
            <a:off x="6615907" y="2242343"/>
            <a:ext cx="4152900" cy="201771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12" name="Rectangle 11">
            <a:extLst>
              <a:ext uri="{FF2B5EF4-FFF2-40B4-BE49-F238E27FC236}">
                <a16:creationId xmlns:a16="http://schemas.microsoft.com/office/drawing/2014/main" id="{696E2294-AB6F-436F-B17E-671F398A4974}"/>
              </a:ext>
            </a:extLst>
          </p:cNvPr>
          <p:cNvSpPr/>
          <p:nvPr/>
        </p:nvSpPr>
        <p:spPr>
          <a:xfrm>
            <a:off x="-63500" y="5321300"/>
            <a:ext cx="9588500" cy="7175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1">
            <a:extLst>
              <a:ext uri="{FF2B5EF4-FFF2-40B4-BE49-F238E27FC236}">
                <a16:creationId xmlns:a16="http://schemas.microsoft.com/office/drawing/2014/main" id="{65904FE1-6B44-444A-840D-C5133C9C481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6950" y="1416050"/>
            <a:ext cx="357505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ruta 4">
            <a:extLst>
              <a:ext uri="{FF2B5EF4-FFF2-40B4-BE49-F238E27FC236}">
                <a16:creationId xmlns:a16="http://schemas.microsoft.com/office/drawing/2014/main" id="{56932785-ABC4-45C0-98FE-C63863FD279A}"/>
              </a:ext>
            </a:extLst>
          </p:cNvPr>
          <p:cNvSpPr txBox="1">
            <a:spLocks noChangeArrowheads="1"/>
          </p:cNvSpPr>
          <p:nvPr/>
        </p:nvSpPr>
        <p:spPr bwMode="auto">
          <a:xfrm>
            <a:off x="1146175" y="3629025"/>
            <a:ext cx="7372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Täckningsgrad för 2019 var 89 % = samma nivå som de senaste åren </a:t>
            </a:r>
          </a:p>
        </p:txBody>
      </p:sp>
      <p:sp>
        <p:nvSpPr>
          <p:cNvPr id="6" name="Rektangel 5">
            <a:extLst>
              <a:ext uri="{FF2B5EF4-FFF2-40B4-BE49-F238E27FC236}">
                <a16:creationId xmlns:a16="http://schemas.microsoft.com/office/drawing/2014/main" id="{81DB1A9B-7FFA-4EDB-8FBD-B9CE7E99C4E1}"/>
              </a:ext>
            </a:extLst>
          </p:cNvPr>
          <p:cNvSpPr/>
          <p:nvPr/>
        </p:nvSpPr>
        <p:spPr>
          <a:xfrm>
            <a:off x="1146175" y="3587750"/>
            <a:ext cx="3076575" cy="430213"/>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634EDE52-6D5F-46F9-9023-3A51D3B32728}"/>
              </a:ext>
            </a:extLst>
          </p:cNvPr>
          <p:cNvSpPr>
            <a:spLocks noGrp="1"/>
          </p:cNvSpPr>
          <p:nvPr>
            <p:ph type="ctrTitle"/>
          </p:nvPr>
        </p:nvSpPr>
        <p:spPr>
          <a:xfrm>
            <a:off x="685800" y="166688"/>
            <a:ext cx="7772400" cy="1470025"/>
          </a:xfrm>
        </p:spPr>
        <p:txBody>
          <a:bodyPr/>
          <a:lstStyle/>
          <a:p>
            <a:r>
              <a:rPr lang="sv-SE" altLang="sv-SE"/>
              <a:t>Inläggning på vårdenhet</a:t>
            </a:r>
          </a:p>
        </p:txBody>
      </p:sp>
      <p:sp>
        <p:nvSpPr>
          <p:cNvPr id="3" name="Subtitle 2">
            <a:extLst>
              <a:ext uri="{FF2B5EF4-FFF2-40B4-BE49-F238E27FC236}">
                <a16:creationId xmlns:a16="http://schemas.microsoft.com/office/drawing/2014/main" id="{B41F241C-FB06-42DA-91B5-EAB69AB27FF7}"/>
              </a:ext>
            </a:extLst>
          </p:cNvPr>
          <p:cNvSpPr>
            <a:spLocks noGrp="1"/>
          </p:cNvSpPr>
          <p:nvPr>
            <p:ph type="subTitle" idx="1"/>
          </p:nvPr>
        </p:nvSpPr>
        <p:spPr/>
        <p:txBody>
          <a:bodyPr/>
          <a:lstStyle/>
          <a:p>
            <a:pPr marL="571500" indent="-571500">
              <a:buFont typeface="Arial" panose="020B0604020202020204" pitchFamily="34" charset="0"/>
              <a:buChar char="•"/>
              <a:defRPr/>
            </a:pPr>
            <a:r>
              <a:rPr lang="sv-SE" dirty="0"/>
              <a:t>Strokeenhet</a:t>
            </a:r>
          </a:p>
          <a:p>
            <a:pPr marL="571500" indent="-571500">
              <a:buFont typeface="Arial" panose="020B0604020202020204" pitchFamily="34" charset="0"/>
              <a:buChar char="•"/>
              <a:defRPr/>
            </a:pPr>
            <a:r>
              <a:rPr lang="sv-SE" dirty="0"/>
              <a:t>Regional strokeenhet</a:t>
            </a:r>
          </a:p>
          <a:p>
            <a:pPr marL="571500" indent="-571500">
              <a:buFont typeface="Arial" panose="020B0604020202020204" pitchFamily="34" charset="0"/>
              <a:buChar char="•"/>
              <a:defRPr/>
            </a:pPr>
            <a:r>
              <a:rPr lang="sv-SE" dirty="0"/>
              <a:t>Intensivvård</a:t>
            </a:r>
          </a:p>
          <a:p>
            <a:pPr marL="571500" indent="-571500">
              <a:buFont typeface="Arial" panose="020B0604020202020204" pitchFamily="34" charset="0"/>
              <a:buChar char="•"/>
              <a:defRPr/>
            </a:pPr>
            <a:r>
              <a:rPr lang="sv-SE" dirty="0"/>
              <a:t>Neurokirurgisk enhet / neurointensivvårdsenehet</a:t>
            </a:r>
          </a:p>
          <a:p>
            <a:pPr>
              <a:defRPr/>
            </a:pPr>
            <a:endParaRPr lang="sv-SE" dirty="0"/>
          </a:p>
        </p:txBody>
      </p:sp>
      <p:pic>
        <p:nvPicPr>
          <p:cNvPr id="71684" name="Picture 2">
            <a:extLst>
              <a:ext uri="{FF2B5EF4-FFF2-40B4-BE49-F238E27FC236}">
                <a16:creationId xmlns:a16="http://schemas.microsoft.com/office/drawing/2014/main" id="{B73D1FA4-91BA-4064-B617-430D812513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4188" y="4014788"/>
            <a:ext cx="266223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1749D93E-2014-4405-AE31-AE5C33835E4A}"/>
              </a:ext>
            </a:extLst>
          </p:cNvPr>
          <p:cNvSpPr>
            <a:spLocks noGrp="1"/>
          </p:cNvSpPr>
          <p:nvPr>
            <p:ph type="ctrTitle"/>
          </p:nvPr>
        </p:nvSpPr>
        <p:spPr>
          <a:xfrm>
            <a:off x="685800" y="166688"/>
            <a:ext cx="7772400" cy="1470025"/>
          </a:xfrm>
        </p:spPr>
        <p:txBody>
          <a:bodyPr/>
          <a:lstStyle/>
          <a:p>
            <a:r>
              <a:rPr lang="sv-SE" altLang="sv-SE"/>
              <a:t>På strokeenheten </a:t>
            </a:r>
          </a:p>
        </p:txBody>
      </p:sp>
      <p:sp>
        <p:nvSpPr>
          <p:cNvPr id="3" name="Subtitle 2">
            <a:extLst>
              <a:ext uri="{FF2B5EF4-FFF2-40B4-BE49-F238E27FC236}">
                <a16:creationId xmlns:a16="http://schemas.microsoft.com/office/drawing/2014/main" id="{85C5BA90-D9A8-4443-BEC8-4BEDD0148FEC}"/>
              </a:ext>
            </a:extLst>
          </p:cNvPr>
          <p:cNvSpPr>
            <a:spLocks noGrp="1"/>
          </p:cNvSpPr>
          <p:nvPr>
            <p:ph type="subTitle" idx="1"/>
          </p:nvPr>
        </p:nvSpPr>
        <p:spPr>
          <a:xfrm>
            <a:off x="685799" y="1923236"/>
            <a:ext cx="7963525" cy="3937918"/>
          </a:xfrm>
        </p:spPr>
        <p:txBody>
          <a:bodyPr>
            <a:normAutofit fontScale="55000" lnSpcReduction="20000"/>
          </a:bodyPr>
          <a:lstStyle/>
          <a:p>
            <a:pPr marL="0" indent="0">
              <a:buFont typeface="Arial"/>
              <a:buNone/>
              <a:defRPr/>
            </a:pPr>
            <a:r>
              <a:rPr lang="sv-SE" sz="3600" dirty="0"/>
              <a:t>• Definition av strokeenhet. Se appendix/film Webb-SKU: Vård på strokeenhet) </a:t>
            </a:r>
          </a:p>
          <a:p>
            <a:pPr marL="0" indent="0">
              <a:buFont typeface="Arial"/>
              <a:buNone/>
              <a:defRPr/>
            </a:pPr>
            <a:r>
              <a:rPr lang="sv-SE" sz="3600" dirty="0"/>
              <a:t>• Vård på strokeenhet som första vårdenhet har prioritet 1 för stroke i NR </a:t>
            </a:r>
          </a:p>
          <a:p>
            <a:pPr marL="0" indent="0">
              <a:buFont typeface="Arial"/>
              <a:buNone/>
              <a:defRPr/>
            </a:pPr>
            <a:r>
              <a:rPr lang="sv-SE" sz="3600" dirty="0"/>
              <a:t>• Vård på strokeenhet har prioritet 2 för TIA i NR </a:t>
            </a:r>
          </a:p>
          <a:p>
            <a:pPr marL="0" indent="0">
              <a:buFont typeface="Arial"/>
              <a:buNone/>
              <a:defRPr/>
            </a:pPr>
            <a:r>
              <a:rPr lang="sv-SE" sz="3600" dirty="0"/>
              <a:t>• Vård på vårdavdelning som inte uppfyller definition på strokeenhet med eller utan mobilt stroketeam har prioritet “icke-göra” i NR </a:t>
            </a:r>
          </a:p>
          <a:p>
            <a:pPr marL="0" indent="0">
              <a:buFont typeface="Arial"/>
              <a:buNone/>
              <a:defRPr/>
            </a:pPr>
            <a:r>
              <a:rPr lang="sv-SE" sz="3600" dirty="0"/>
              <a:t>• Vården bedrivs av personal med specifik strokekompetens </a:t>
            </a:r>
          </a:p>
          <a:p>
            <a:pPr marL="0" indent="0">
              <a:buFont typeface="Arial"/>
              <a:buNone/>
              <a:defRPr/>
            </a:pPr>
            <a:r>
              <a:rPr lang="sv-SE" sz="3600" dirty="0"/>
              <a:t>• Teaminsatser är centralt på strokeenheten </a:t>
            </a:r>
          </a:p>
          <a:p>
            <a:pPr marL="0" indent="0">
              <a:buFont typeface="Arial"/>
              <a:buNone/>
              <a:defRPr/>
            </a:pPr>
            <a:r>
              <a:rPr lang="sv-SE" sz="3600" dirty="0"/>
              <a:t>• Vid ankomst utförs först en screening av patientens funktionsnedsättningar och psykosociala situation av sjuksköterska, undersköterska och läkare och detta följs upp av resten av teamet för att kunna skapa en vårdplan</a:t>
            </a:r>
          </a:p>
          <a:p>
            <a:pPr>
              <a:defRPr/>
            </a:pPr>
            <a:endParaRPr lang="sv-SE"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8D7082B0-4D92-4505-AE59-EC9449243ACF}"/>
              </a:ext>
            </a:extLst>
          </p:cNvPr>
          <p:cNvSpPr>
            <a:spLocks noGrp="1"/>
          </p:cNvSpPr>
          <p:nvPr>
            <p:ph type="ctrTitle"/>
          </p:nvPr>
        </p:nvSpPr>
        <p:spPr>
          <a:xfrm>
            <a:off x="685800" y="166688"/>
            <a:ext cx="7772400" cy="1470025"/>
          </a:xfrm>
        </p:spPr>
        <p:txBody>
          <a:bodyPr/>
          <a:lstStyle/>
          <a:p>
            <a:r>
              <a:rPr lang="sv-SE" altLang="sv-SE"/>
              <a:t>Patientens åtgärder 	 </a:t>
            </a:r>
          </a:p>
        </p:txBody>
      </p:sp>
      <p:sp>
        <p:nvSpPr>
          <p:cNvPr id="3" name="Subtitle 2">
            <a:extLst>
              <a:ext uri="{FF2B5EF4-FFF2-40B4-BE49-F238E27FC236}">
                <a16:creationId xmlns:a16="http://schemas.microsoft.com/office/drawing/2014/main" id="{112299F7-C823-474D-B50C-99527D98AB12}"/>
              </a:ext>
            </a:extLst>
          </p:cNvPr>
          <p:cNvSpPr>
            <a:spLocks noGrp="1"/>
          </p:cNvSpPr>
          <p:nvPr>
            <p:ph type="subTitle" idx="1"/>
          </p:nvPr>
        </p:nvSpPr>
        <p:spPr/>
        <p:txBody>
          <a:bodyPr>
            <a:normAutofit fontScale="92500"/>
          </a:bodyPr>
          <a:lstStyle/>
          <a:p>
            <a:pPr marL="0" indent="0">
              <a:buFont typeface="Arial"/>
              <a:buNone/>
              <a:defRPr/>
            </a:pPr>
            <a:r>
              <a:rPr lang="sv-SE" dirty="0"/>
              <a:t>Åtgärder som patienten efter förmåga gör före/under/efter blocket. Närstående stödjer vid behov. </a:t>
            </a:r>
          </a:p>
          <a:p>
            <a:pPr>
              <a:defRPr/>
            </a:pPr>
            <a:r>
              <a:rPr lang="sv-SE" dirty="0"/>
              <a:t>På strokeenhet: Berätta om behov, önskemål och resurser. </a:t>
            </a:r>
          </a:p>
          <a:p>
            <a:pPr>
              <a:defRPr/>
            </a:pPr>
            <a:r>
              <a:rPr lang="sv-SE" dirty="0"/>
              <a:t>Medverka i bedömning och åtgärder. </a:t>
            </a:r>
          </a:p>
          <a:p>
            <a:pPr>
              <a:defRPr/>
            </a:pPr>
            <a:r>
              <a:rPr lang="sv-SE" dirty="0"/>
              <a:t>Medverka i utformning av vård- och rehabiliteringsplan. </a:t>
            </a:r>
          </a:p>
          <a:p>
            <a:pPr>
              <a:defRPr/>
            </a:pPr>
            <a:endParaRPr lang="sv-SE" dirty="0"/>
          </a:p>
        </p:txBody>
      </p:sp>
      <p:pic>
        <p:nvPicPr>
          <p:cNvPr id="73732" name="Picture 2">
            <a:extLst>
              <a:ext uri="{FF2B5EF4-FFF2-40B4-BE49-F238E27FC236}">
                <a16:creationId xmlns:a16="http://schemas.microsoft.com/office/drawing/2014/main" id="{9FBB8E92-873A-4AF1-A8C0-B134977431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1713" y="3619500"/>
            <a:ext cx="4691062"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472E12F2-9688-4478-9FFB-0CB1A967D7E3}"/>
              </a:ext>
            </a:extLst>
          </p:cNvPr>
          <p:cNvSpPr>
            <a:spLocks noGrp="1"/>
          </p:cNvSpPr>
          <p:nvPr>
            <p:ph type="ctrTitle"/>
          </p:nvPr>
        </p:nvSpPr>
        <p:spPr>
          <a:xfrm>
            <a:off x="685800" y="166688"/>
            <a:ext cx="7772400" cy="1470025"/>
          </a:xfrm>
        </p:spPr>
        <p:txBody>
          <a:bodyPr/>
          <a:lstStyle/>
          <a:p>
            <a:r>
              <a:rPr lang="sv-SE" altLang="sv-SE"/>
              <a:t>Referenser och hänvisningar</a:t>
            </a:r>
          </a:p>
        </p:txBody>
      </p:sp>
      <p:sp>
        <p:nvSpPr>
          <p:cNvPr id="3" name="Subtitle 2">
            <a:extLst>
              <a:ext uri="{FF2B5EF4-FFF2-40B4-BE49-F238E27FC236}">
                <a16:creationId xmlns:a16="http://schemas.microsoft.com/office/drawing/2014/main" id="{A9497684-7F99-4EDC-BA8A-BA2ED079CC01}"/>
              </a:ext>
            </a:extLst>
          </p:cNvPr>
          <p:cNvSpPr>
            <a:spLocks noGrp="1"/>
          </p:cNvSpPr>
          <p:nvPr>
            <p:ph type="subTitle" idx="1"/>
          </p:nvPr>
        </p:nvSpPr>
        <p:spPr>
          <a:xfrm>
            <a:off x="685800" y="1923236"/>
            <a:ext cx="7772400" cy="3967898"/>
          </a:xfrm>
        </p:spPr>
        <p:txBody>
          <a:bodyPr>
            <a:normAutofit lnSpcReduction="10000"/>
          </a:bodyPr>
          <a:lstStyle/>
          <a:p>
            <a:pPr marL="571500" indent="-571500">
              <a:buFont typeface="Arial" panose="020B0604020202020204" pitchFamily="34" charset="0"/>
              <a:buChar char="•"/>
              <a:defRPr/>
            </a:pPr>
            <a:r>
              <a:rPr lang="sv-SE" sz="2600" dirty="0"/>
              <a:t>Referenser inklusive Nationella riktlinjer</a:t>
            </a:r>
          </a:p>
          <a:p>
            <a:pPr marL="571500" indent="-571500">
              <a:buFont typeface="Arial" panose="020B0604020202020204" pitchFamily="34" charset="0"/>
              <a:buChar char="•"/>
              <a:defRPr/>
            </a:pPr>
            <a:r>
              <a:rPr lang="sv-SE" sz="2600" dirty="0"/>
              <a:t>Filmer Web-SKU</a:t>
            </a:r>
          </a:p>
          <a:p>
            <a:pPr marL="571500" indent="-571500">
              <a:buFont typeface="Arial" panose="020B0604020202020204" pitchFamily="34" charset="0"/>
              <a:buChar char="•"/>
              <a:defRPr/>
            </a:pPr>
            <a:r>
              <a:rPr lang="sv-SE" sz="2600" dirty="0"/>
              <a:t>Beslutsstöd framtagna av NAG stroke</a:t>
            </a:r>
          </a:p>
          <a:p>
            <a:pPr marL="1784183" lvl="1" indent="-457200" algn="l">
              <a:buFont typeface="Arial" panose="020B0604020202020204" pitchFamily="34" charset="0"/>
              <a:buChar char="•"/>
              <a:defRPr/>
            </a:pPr>
            <a:r>
              <a:rPr lang="sv-SE" sz="2200" dirty="0">
                <a:ln>
                  <a:solidFill>
                    <a:srgbClr val="000090"/>
                  </a:solidFill>
                </a:ln>
                <a:solidFill>
                  <a:srgbClr val="00006D"/>
                </a:solidFill>
              </a:rPr>
              <a:t>Reperfusion</a:t>
            </a:r>
          </a:p>
          <a:p>
            <a:pPr marL="1784183" lvl="1" indent="-457200" algn="l">
              <a:buFont typeface="Arial" panose="020B0604020202020204" pitchFamily="34" charset="0"/>
              <a:buChar char="•"/>
              <a:defRPr/>
            </a:pPr>
            <a:r>
              <a:rPr lang="sv-SE" sz="2200" dirty="0">
                <a:ln>
                  <a:solidFill>
                    <a:srgbClr val="000090"/>
                  </a:solidFill>
                </a:ln>
                <a:solidFill>
                  <a:srgbClr val="00006D"/>
                </a:solidFill>
              </a:rPr>
              <a:t>Karotiskirurgi </a:t>
            </a:r>
          </a:p>
          <a:p>
            <a:pPr marL="1784183" lvl="1" indent="-457200" algn="l">
              <a:buFont typeface="Arial" panose="020B0604020202020204" pitchFamily="34" charset="0"/>
              <a:buChar char="•"/>
              <a:defRPr/>
            </a:pPr>
            <a:r>
              <a:rPr lang="sv-SE" sz="2200" dirty="0">
                <a:ln>
                  <a:solidFill>
                    <a:srgbClr val="000090"/>
                  </a:solidFill>
                </a:ln>
                <a:solidFill>
                  <a:srgbClr val="00006D"/>
                </a:solidFill>
              </a:rPr>
              <a:t>Dysfagi och nutrition</a:t>
            </a:r>
          </a:p>
          <a:p>
            <a:pPr marL="1784183" lvl="1" indent="-457200" algn="l">
              <a:buFont typeface="Arial" panose="020B0604020202020204" pitchFamily="34" charset="0"/>
              <a:buChar char="•"/>
              <a:defRPr/>
            </a:pPr>
            <a:r>
              <a:rPr lang="sv-SE" sz="2200" dirty="0">
                <a:ln>
                  <a:solidFill>
                    <a:srgbClr val="000090"/>
                  </a:solidFill>
                </a:ln>
                <a:solidFill>
                  <a:srgbClr val="00006D"/>
                </a:solidFill>
              </a:rPr>
              <a:t>Kryptogena stroke</a:t>
            </a:r>
          </a:p>
          <a:p>
            <a:pPr marL="1784183" lvl="1" indent="-457200" algn="l">
              <a:buFont typeface="Arial" panose="020B0604020202020204" pitchFamily="34" charset="0"/>
              <a:buChar char="•"/>
              <a:defRPr/>
            </a:pPr>
            <a:r>
              <a:rPr lang="sv-SE" sz="2200" dirty="0">
                <a:ln>
                  <a:solidFill>
                    <a:srgbClr val="000090"/>
                  </a:solidFill>
                </a:ln>
                <a:solidFill>
                  <a:srgbClr val="00006D"/>
                </a:solidFill>
              </a:rPr>
              <a:t>ESD beslutsstöd</a:t>
            </a:r>
          </a:p>
          <a:p>
            <a:pPr marL="1784183" lvl="1" indent="-457200" algn="l">
              <a:buFont typeface="Arial" panose="020B0604020202020204" pitchFamily="34" charset="0"/>
              <a:buChar char="•"/>
              <a:defRPr/>
            </a:pPr>
            <a:r>
              <a:rPr lang="sv-SE" sz="2200" dirty="0">
                <a:ln>
                  <a:solidFill>
                    <a:srgbClr val="000090"/>
                  </a:solidFill>
                </a:ln>
                <a:solidFill>
                  <a:srgbClr val="00006D"/>
                </a:solidFill>
              </a:rPr>
              <a:t>Poststrokechecklistan</a:t>
            </a:r>
          </a:p>
          <a:p>
            <a:pPr marL="1784183" lvl="1" indent="-457200" algn="l">
              <a:buFont typeface="Arial" panose="020B0604020202020204" pitchFamily="34" charset="0"/>
              <a:buChar char="•"/>
              <a:defRPr/>
            </a:pPr>
            <a:r>
              <a:rPr lang="sv-SE" sz="2200" dirty="0">
                <a:ln>
                  <a:solidFill>
                    <a:srgbClr val="000090"/>
                  </a:solidFill>
                </a:ln>
                <a:solidFill>
                  <a:srgbClr val="00006D"/>
                </a:solidFill>
              </a:rPr>
              <a:t>Ny rehabiliteringsbedömning </a:t>
            </a:r>
          </a:p>
          <a:p>
            <a:pPr>
              <a:defRPr/>
            </a:pPr>
            <a:endParaRPr lang="sv-SE" dirty="0"/>
          </a:p>
        </p:txBody>
      </p:sp>
      <p:sp>
        <p:nvSpPr>
          <p:cNvPr id="4" name="Rectangle 3">
            <a:extLst>
              <a:ext uri="{FF2B5EF4-FFF2-40B4-BE49-F238E27FC236}">
                <a16:creationId xmlns:a16="http://schemas.microsoft.com/office/drawing/2014/main" id="{4FF7F096-084D-4F83-AC31-35E3335C8976}"/>
              </a:ext>
            </a:extLst>
          </p:cNvPr>
          <p:cNvSpPr>
            <a:spLocks noChangeArrowheads="1"/>
          </p:cNvSpPr>
          <p:nvPr/>
        </p:nvSpPr>
        <p:spPr bwMode="auto">
          <a:xfrm rot="-951686">
            <a:off x="5530850" y="3627438"/>
            <a:ext cx="3498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000">
                <a:solidFill>
                  <a:srgbClr val="FF0000"/>
                </a:solidFill>
                <a:latin typeface="Arial" panose="020B0604020202020204" pitchFamily="34" charset="0"/>
              </a:rPr>
              <a:t>http://www.riksstroke.org/sve/riksstroke-registreringsplattform/nag-stroke/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Bildobjekt 2">
            <a:extLst>
              <a:ext uri="{FF2B5EF4-FFF2-40B4-BE49-F238E27FC236}">
                <a16:creationId xmlns:a16="http://schemas.microsoft.com/office/drawing/2014/main" id="{F9DD507A-7A52-4E22-927A-50170F60A8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413" y="573088"/>
            <a:ext cx="8893175"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ubrik 1">
            <a:extLst>
              <a:ext uri="{FF2B5EF4-FFF2-40B4-BE49-F238E27FC236}">
                <a16:creationId xmlns:a16="http://schemas.microsoft.com/office/drawing/2014/main" id="{725453C2-AB58-4B10-BC58-47281C416167}"/>
              </a:ext>
            </a:extLst>
          </p:cNvPr>
          <p:cNvSpPr>
            <a:spLocks noGrp="1"/>
          </p:cNvSpPr>
          <p:nvPr>
            <p:ph type="title" idx="4294967295"/>
          </p:nvPr>
        </p:nvSpPr>
        <p:spPr/>
        <p:txBody>
          <a:bodyPr/>
          <a:lstStyle/>
          <a:p>
            <a:r>
              <a:rPr lang="sv-SE" altLang="sv-SE"/>
              <a:t>Information från Riksstroke</a:t>
            </a:r>
          </a:p>
        </p:txBody>
      </p:sp>
      <p:sp>
        <p:nvSpPr>
          <p:cNvPr id="3" name="Platshållare för text 2">
            <a:extLst>
              <a:ext uri="{FF2B5EF4-FFF2-40B4-BE49-F238E27FC236}">
                <a16:creationId xmlns:a16="http://schemas.microsoft.com/office/drawing/2014/main" id="{463CDDD3-4D7C-4C3A-98EA-219A36503671}"/>
              </a:ext>
            </a:extLst>
          </p:cNvPr>
          <p:cNvSpPr>
            <a:spLocks noGrp="1"/>
          </p:cNvSpPr>
          <p:nvPr>
            <p:ph type="body" idx="4294967295"/>
          </p:nvPr>
        </p:nvSpPr>
        <p:spPr/>
        <p:txBody>
          <a:bodyPr/>
          <a:lstStyle/>
          <a:p>
            <a:pPr>
              <a:defRPr/>
            </a:pPr>
            <a:r>
              <a:rPr lang="sv-SE" dirty="0"/>
              <a:t>Barnriksstroke</a:t>
            </a:r>
          </a:p>
          <a:p>
            <a:pPr>
              <a:defRPr/>
            </a:pPr>
            <a:r>
              <a:rPr lang="sv-SE" dirty="0"/>
              <a:t>EVAS</a:t>
            </a:r>
          </a:p>
          <a:p>
            <a:pPr>
              <a:defRPr/>
            </a:pPr>
            <a:r>
              <a:rPr lang="sv-SE" dirty="0"/>
              <a:t>SAH registrering</a:t>
            </a:r>
          </a:p>
          <a:p>
            <a:pPr>
              <a:defRPr/>
            </a:pPr>
            <a:r>
              <a:rPr lang="sv-SE" dirty="0"/>
              <a:t>Webbinarier</a:t>
            </a:r>
          </a:p>
          <a:p>
            <a:pPr>
              <a:defRPr/>
            </a:pPr>
            <a:r>
              <a:rPr lang="sv-SE" dirty="0"/>
              <a:t>Förbättringsarbeten</a:t>
            </a:r>
          </a:p>
          <a:p>
            <a:pPr>
              <a:defRPr/>
            </a:pPr>
            <a:r>
              <a:rPr lang="sv-SE" dirty="0"/>
              <a:t>Övrigt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ubrik 1">
            <a:extLst>
              <a:ext uri="{FF2B5EF4-FFF2-40B4-BE49-F238E27FC236}">
                <a16:creationId xmlns:a16="http://schemas.microsoft.com/office/drawing/2014/main" id="{75D286B3-9230-4C3B-B02B-DDB3374ABAAE}"/>
              </a:ext>
            </a:extLst>
          </p:cNvPr>
          <p:cNvSpPr>
            <a:spLocks noGrp="1"/>
          </p:cNvSpPr>
          <p:nvPr>
            <p:ph type="title" idx="4294967295"/>
          </p:nvPr>
        </p:nvSpPr>
        <p:spPr>
          <a:xfrm>
            <a:off x="0" y="274638"/>
            <a:ext cx="8229600" cy="1143000"/>
          </a:xfrm>
        </p:spPr>
        <p:txBody>
          <a:bodyPr/>
          <a:lstStyle/>
          <a:p>
            <a:r>
              <a:rPr lang="sv-SE" altLang="sv-SE"/>
              <a:t>Barnriksstroke</a:t>
            </a:r>
          </a:p>
        </p:txBody>
      </p:sp>
      <p:pic>
        <p:nvPicPr>
          <p:cNvPr id="77827" name="Bildobjekt 2">
            <a:extLst>
              <a:ext uri="{FF2B5EF4-FFF2-40B4-BE49-F238E27FC236}">
                <a16:creationId xmlns:a16="http://schemas.microsoft.com/office/drawing/2014/main" id="{3F8457F8-B641-49D2-B31B-552002AB62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1013" y="4410075"/>
            <a:ext cx="28289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4">
            <a:extLst>
              <a:ext uri="{FF2B5EF4-FFF2-40B4-BE49-F238E27FC236}">
                <a16:creationId xmlns:a16="http://schemas.microsoft.com/office/drawing/2014/main" id="{5D25F112-FC5C-49B1-8880-DD920365DA08}"/>
              </a:ext>
            </a:extLst>
          </p:cNvPr>
          <p:cNvSpPr txBox="1"/>
          <p:nvPr/>
        </p:nvSpPr>
        <p:spPr>
          <a:xfrm>
            <a:off x="702732" y="1185333"/>
            <a:ext cx="7882467" cy="7577459"/>
          </a:xfrm>
          <a:prstGeom prst="rect">
            <a:avLst/>
          </a:prstGeom>
          <a:noFill/>
        </p:spPr>
        <p:txBody>
          <a:bodyPr>
            <a:spAutoFit/>
          </a:bodyPr>
          <a:lstStyle/>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rPr>
              <a:t>Sedan 2016 ett delregister i Riksstroke</a:t>
            </a:r>
          </a:p>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rPr>
              <a:t>Alla barn i åldern 1 månad till 18 år med akut stroke</a:t>
            </a:r>
          </a:p>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rPr>
              <a:t>Akut, Uppföljning: 3 månader, 12 månader</a:t>
            </a:r>
          </a:p>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hlinkClick r:id="rId4"/>
              </a:rPr>
              <a:t>http://www.barnriksstroke.se</a:t>
            </a:r>
            <a:endParaRPr lang="sv-SE" sz="3200" dirty="0">
              <a:ln>
                <a:solidFill>
                  <a:srgbClr val="000090"/>
                </a:solidFill>
              </a:ln>
              <a:solidFill>
                <a:prstClr val="black"/>
              </a:solidFill>
              <a:latin typeface="Calibri"/>
              <a:cs typeface="+mn-cs"/>
            </a:endParaRPr>
          </a:p>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rPr>
              <a:t>Ny registerkoordinator på </a:t>
            </a:r>
          </a:p>
          <a:p>
            <a:pPr>
              <a:spcBef>
                <a:spcPct val="20000"/>
              </a:spcBef>
              <a:defRPr/>
            </a:pPr>
            <a:r>
              <a:rPr lang="sv-SE" sz="3200" dirty="0">
                <a:ln>
                  <a:solidFill>
                    <a:srgbClr val="000090"/>
                  </a:solidFill>
                </a:ln>
                <a:solidFill>
                  <a:prstClr val="black"/>
                </a:solidFill>
                <a:latin typeface="Calibri"/>
                <a:cs typeface="+mn-cs"/>
              </a:rPr>
              <a:t>    Karolinska sjukhuset</a:t>
            </a:r>
          </a:p>
          <a:p>
            <a:pPr>
              <a:spcBef>
                <a:spcPct val="20000"/>
              </a:spcBef>
              <a:defRPr/>
            </a:pPr>
            <a:endParaRPr lang="sv-SE" sz="3200" dirty="0">
              <a:ln>
                <a:solidFill>
                  <a:srgbClr val="000090"/>
                </a:solidFill>
              </a:ln>
              <a:solidFill>
                <a:prstClr val="black"/>
              </a:solidFill>
              <a:latin typeface="Calibri"/>
              <a:cs typeface="+mn-cs"/>
            </a:endParaRPr>
          </a:p>
          <a:p>
            <a:pPr>
              <a:spcBef>
                <a:spcPct val="20000"/>
              </a:spcBef>
              <a:defRPr/>
            </a:pPr>
            <a:endParaRPr lang="sv-SE" sz="3200" dirty="0">
              <a:ln>
                <a:solidFill>
                  <a:srgbClr val="000090"/>
                </a:solidFill>
              </a:ln>
              <a:solidFill>
                <a:prstClr val="black"/>
              </a:solidFill>
              <a:latin typeface="Calibri"/>
              <a:cs typeface="+mn-cs"/>
            </a:endParaRPr>
          </a:p>
          <a:p>
            <a:pPr>
              <a:spcBef>
                <a:spcPct val="20000"/>
              </a:spcBef>
              <a:defRPr/>
            </a:pPr>
            <a:endParaRPr lang="sv-SE" sz="3200" dirty="0">
              <a:ln>
                <a:solidFill>
                  <a:srgbClr val="000090"/>
                </a:solidFill>
              </a:ln>
              <a:solidFill>
                <a:prstClr val="black"/>
              </a:solidFill>
              <a:latin typeface="Calibri"/>
              <a:cs typeface="+mn-cs"/>
            </a:endParaRPr>
          </a:p>
          <a:p>
            <a:pPr marL="342900" indent="-342900">
              <a:spcBef>
                <a:spcPct val="20000"/>
              </a:spcBef>
              <a:buFont typeface="Arial" panose="020B0604020202020204" pitchFamily="34" charset="0"/>
              <a:buChar char="•"/>
              <a:defRPr/>
            </a:pPr>
            <a:endParaRPr lang="sv-SE" sz="3200" dirty="0">
              <a:ln>
                <a:solidFill>
                  <a:srgbClr val="000090"/>
                </a:solidFill>
              </a:ln>
              <a:solidFill>
                <a:prstClr val="black"/>
              </a:solidFill>
              <a:latin typeface="Calibri"/>
              <a:cs typeface="+mn-cs"/>
            </a:endParaRPr>
          </a:p>
          <a:p>
            <a:pPr marL="342900" indent="-342900">
              <a:spcBef>
                <a:spcPct val="20000"/>
              </a:spcBef>
              <a:buFont typeface="Arial" panose="020B0604020202020204" pitchFamily="34" charset="0"/>
              <a:buChar char="•"/>
              <a:defRPr/>
            </a:pPr>
            <a:endParaRPr lang="sv-SE" sz="3200" dirty="0">
              <a:ln>
                <a:solidFill>
                  <a:srgbClr val="000090"/>
                </a:solidFill>
              </a:ln>
              <a:solidFill>
                <a:prstClr val="black"/>
              </a:solidFill>
              <a:latin typeface="Calibri"/>
              <a:cs typeface="+mn-cs"/>
            </a:endParaRPr>
          </a:p>
          <a:p>
            <a:pPr marL="342900" indent="-342900">
              <a:spcBef>
                <a:spcPct val="20000"/>
              </a:spcBef>
              <a:buFont typeface="Arial" panose="020B0604020202020204" pitchFamily="34" charset="0"/>
              <a:buChar char="•"/>
              <a:defRPr/>
            </a:pPr>
            <a:endParaRPr lang="sv-SE" sz="3200" dirty="0">
              <a:ln>
                <a:solidFill>
                  <a:srgbClr val="000090"/>
                </a:solidFill>
              </a:ln>
              <a:solidFill>
                <a:prstClr val="black"/>
              </a:solidFill>
              <a:latin typeface="Calibri"/>
              <a:cs typeface="+mn-cs"/>
            </a:endParaRPr>
          </a:p>
        </p:txBody>
      </p:sp>
      <p:sp>
        <p:nvSpPr>
          <p:cNvPr id="2" name="Platshållare för text 1">
            <a:extLst>
              <a:ext uri="{FF2B5EF4-FFF2-40B4-BE49-F238E27FC236}">
                <a16:creationId xmlns:a16="http://schemas.microsoft.com/office/drawing/2014/main" id="{4602110D-819D-445D-8868-2EDCB2E49299}"/>
              </a:ext>
            </a:extLst>
          </p:cNvPr>
          <p:cNvSpPr>
            <a:spLocks noGrp="1"/>
          </p:cNvSpPr>
          <p:nvPr>
            <p:ph type="body" idx="4294967295"/>
          </p:nvPr>
        </p:nvSpPr>
        <p:spPr>
          <a:xfrm>
            <a:off x="457200" y="1583267"/>
            <a:ext cx="8229600" cy="4876799"/>
          </a:xfrm>
        </p:spPr>
        <p:txBody>
          <a:bodyPr/>
          <a:lstStyle/>
          <a:p>
            <a:pPr marL="0" indent="0">
              <a:buFont typeface="Arial" panose="020B0604020202020204" pitchFamily="34" charset="0"/>
              <a:buNone/>
              <a:defRPr/>
            </a:pPr>
            <a:endParaRPr lang="sv-SE" dirty="0"/>
          </a:p>
          <a:p>
            <a:pPr marL="0" indent="0">
              <a:buFont typeface="Arial" panose="020B0604020202020204" pitchFamily="34" charset="0"/>
              <a:buNone/>
              <a:defRPr/>
            </a:pPr>
            <a:endParaRPr lang="sv-SE" dirty="0"/>
          </a:p>
          <a:p>
            <a:pPr marL="0" indent="0">
              <a:buFont typeface="Arial" panose="020B0604020202020204" pitchFamily="34" charset="0"/>
              <a:buNone/>
              <a:defRPr/>
            </a:pPr>
            <a:endParaRPr lang="sv-SE"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ubrik 1">
            <a:extLst>
              <a:ext uri="{FF2B5EF4-FFF2-40B4-BE49-F238E27FC236}">
                <a16:creationId xmlns:a16="http://schemas.microsoft.com/office/drawing/2014/main" id="{E2D61B53-C7EF-4197-9750-C6A9CFEC1553}"/>
              </a:ext>
            </a:extLst>
          </p:cNvPr>
          <p:cNvSpPr>
            <a:spLocks noGrp="1"/>
          </p:cNvSpPr>
          <p:nvPr>
            <p:ph type="title" idx="4294967295"/>
          </p:nvPr>
        </p:nvSpPr>
        <p:spPr/>
        <p:txBody>
          <a:bodyPr/>
          <a:lstStyle/>
          <a:p>
            <a:r>
              <a:rPr lang="sv-SE" altLang="sv-SE"/>
              <a:t>EVAS</a:t>
            </a:r>
          </a:p>
        </p:txBody>
      </p:sp>
      <p:sp>
        <p:nvSpPr>
          <p:cNvPr id="6" name="textruta 5">
            <a:extLst>
              <a:ext uri="{FF2B5EF4-FFF2-40B4-BE49-F238E27FC236}">
                <a16:creationId xmlns:a16="http://schemas.microsoft.com/office/drawing/2014/main" id="{48F3D1C2-A068-431E-93C5-8A00C72703C9}"/>
              </a:ext>
            </a:extLst>
          </p:cNvPr>
          <p:cNvSpPr txBox="1"/>
          <p:nvPr/>
        </p:nvSpPr>
        <p:spPr>
          <a:xfrm>
            <a:off x="457199" y="1566333"/>
            <a:ext cx="8229599" cy="3157788"/>
          </a:xfrm>
          <a:prstGeom prst="rect">
            <a:avLst/>
          </a:prstGeom>
          <a:noFill/>
        </p:spPr>
        <p:txBody>
          <a:bodyPr>
            <a:spAutoFit/>
          </a:bodyPr>
          <a:lstStyle/>
          <a:p>
            <a:pPr marL="457200" indent="-457200">
              <a:spcBef>
                <a:spcPct val="20000"/>
              </a:spcBef>
              <a:buFont typeface="Arial" panose="020B0604020202020204" pitchFamily="34" charset="0"/>
              <a:buChar char="•"/>
              <a:defRPr/>
            </a:pPr>
            <a:r>
              <a:rPr lang="sv-SE" sz="2800" dirty="0">
                <a:ln>
                  <a:solidFill>
                    <a:srgbClr val="000090"/>
                  </a:solidFill>
                </a:ln>
                <a:solidFill>
                  <a:prstClr val="black"/>
                </a:solidFill>
                <a:latin typeface="Calibri"/>
                <a:cs typeface="+mn-cs"/>
              </a:rPr>
              <a:t>Det Nationella kvalitetsregistret över endovaskulär behandling vid ett strokeinsjuknande orsakat av en propp i ett av de stora kärlen som försörjer hjärnan.</a:t>
            </a:r>
          </a:p>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hlinkClick r:id="rId2"/>
              </a:rPr>
              <a:t>https://www.evas-registret.org/</a:t>
            </a:r>
            <a:endParaRPr lang="sv-SE" sz="3200" dirty="0">
              <a:ln>
                <a:solidFill>
                  <a:srgbClr val="000090"/>
                </a:solidFill>
              </a:ln>
              <a:solidFill>
                <a:prstClr val="black"/>
              </a:solidFill>
              <a:latin typeface="Calibri"/>
              <a:cs typeface="+mn-cs"/>
            </a:endParaRPr>
          </a:p>
          <a:p>
            <a:pPr marL="342900" indent="-342900">
              <a:spcBef>
                <a:spcPct val="20000"/>
              </a:spcBef>
              <a:buFont typeface="Arial" panose="020B0604020202020204" pitchFamily="34" charset="0"/>
              <a:buChar char="•"/>
              <a:defRPr/>
            </a:pPr>
            <a:endParaRPr lang="sv-SE" sz="3200" dirty="0">
              <a:ln>
                <a:solidFill>
                  <a:srgbClr val="000090"/>
                </a:solidFill>
              </a:ln>
              <a:solidFill>
                <a:prstClr val="black"/>
              </a:solidFill>
              <a:latin typeface="Calibri"/>
              <a:cs typeface="+mn-cs"/>
            </a:endParaRPr>
          </a:p>
          <a:p>
            <a:pPr marL="342900" indent="-342900">
              <a:spcBef>
                <a:spcPct val="20000"/>
              </a:spcBef>
              <a:buFont typeface="Arial" panose="020B0604020202020204" pitchFamily="34" charset="0"/>
              <a:buChar char="•"/>
              <a:defRPr/>
            </a:pPr>
            <a:endParaRPr lang="sv-SE" sz="3200" dirty="0">
              <a:ln>
                <a:solidFill>
                  <a:srgbClr val="000090"/>
                </a:solidFill>
              </a:ln>
              <a:solidFill>
                <a:prstClr val="black"/>
              </a:solidFill>
              <a:latin typeface="Calibri"/>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ubrik 1">
            <a:extLst>
              <a:ext uri="{FF2B5EF4-FFF2-40B4-BE49-F238E27FC236}">
                <a16:creationId xmlns:a16="http://schemas.microsoft.com/office/drawing/2014/main" id="{EEAA3ED8-C80B-443B-AF74-B5ED2B2CAA88}"/>
              </a:ext>
            </a:extLst>
          </p:cNvPr>
          <p:cNvSpPr>
            <a:spLocks noGrp="1"/>
          </p:cNvSpPr>
          <p:nvPr>
            <p:ph type="ctrTitle"/>
          </p:nvPr>
        </p:nvSpPr>
        <p:spPr>
          <a:xfrm>
            <a:off x="490538" y="0"/>
            <a:ext cx="7772400" cy="1052513"/>
          </a:xfrm>
        </p:spPr>
        <p:txBody>
          <a:bodyPr/>
          <a:lstStyle/>
          <a:p>
            <a:r>
              <a:rPr lang="sv-SE" altLang="sv-SE"/>
              <a:t>SAH Registrering</a:t>
            </a:r>
          </a:p>
        </p:txBody>
      </p:sp>
      <p:sp>
        <p:nvSpPr>
          <p:cNvPr id="5" name="Underrubrik 2">
            <a:extLst>
              <a:ext uri="{FF2B5EF4-FFF2-40B4-BE49-F238E27FC236}">
                <a16:creationId xmlns:a16="http://schemas.microsoft.com/office/drawing/2014/main" id="{E17CB02B-5203-4C11-9CCC-D4B369E786A8}"/>
              </a:ext>
            </a:extLst>
          </p:cNvPr>
          <p:cNvSpPr txBox="1">
            <a:spLocks/>
          </p:cNvSpPr>
          <p:nvPr/>
        </p:nvSpPr>
        <p:spPr>
          <a:xfrm>
            <a:off x="998764" y="1051560"/>
            <a:ext cx="7772400" cy="5051517"/>
          </a:xfrm>
          <a:prstGeom prst="rect">
            <a:avLst/>
          </a:prstGeom>
          <a:effectLst/>
        </p:spPr>
        <p:txBody>
          <a:bodyPr>
            <a:normAutofit/>
          </a:bodyPr>
          <a:lstStyle>
            <a:lvl1pPr marL="457200" indent="-457200" algn="l" defTabSz="457200" rtl="0" eaLnBrk="0" fontAlgn="base" hangingPunct="0">
              <a:spcBef>
                <a:spcPct val="20000"/>
              </a:spcBef>
              <a:spcAft>
                <a:spcPct val="0"/>
              </a:spcAft>
              <a:buFont typeface="Arial"/>
              <a:buChar char="•"/>
              <a:defRPr sz="2800" kern="1200">
                <a:ln>
                  <a:solidFill>
                    <a:srgbClr val="000090"/>
                  </a:solidFill>
                </a:ln>
                <a:solidFill>
                  <a:srgbClr val="00006D"/>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7000"/>
              </a:lnSpc>
              <a:spcAft>
                <a:spcPts val="800"/>
              </a:spcAft>
              <a:defRPr/>
            </a:pPr>
            <a:endParaRPr lang="sv-SE" altLang="sv-SE" sz="3600" dirty="0">
              <a:solidFill>
                <a:srgbClr val="002060"/>
              </a:solidFill>
              <a:ea typeface="Calibri" panose="020F0502020204030204" pitchFamily="34" charset="0"/>
              <a:cs typeface="Calibri" panose="020F0502020204030204" pitchFamily="34" charset="0"/>
            </a:endParaRPr>
          </a:p>
          <a:p>
            <a:pPr marL="0" lvl="1" algn="l">
              <a:lnSpc>
                <a:spcPct val="107000"/>
              </a:lnSpc>
              <a:spcAft>
                <a:spcPts val="800"/>
              </a:spcAft>
              <a:defRPr/>
            </a:pPr>
            <a:endParaRPr lang="sv-SE" altLang="sv-SE" sz="4000" dirty="0">
              <a:solidFill>
                <a:prstClr val="black">
                  <a:tint val="75000"/>
                </a:prstClr>
              </a:solidFill>
              <a:ea typeface="Calibri" panose="020F0502020204030204" pitchFamily="34" charset="0"/>
              <a:cs typeface="Times New Roman" panose="02020603050405020304" pitchFamily="18" charset="0"/>
            </a:endParaRPr>
          </a:p>
        </p:txBody>
      </p:sp>
      <p:sp>
        <p:nvSpPr>
          <p:cNvPr id="4" name="Underrubrik 2">
            <a:extLst>
              <a:ext uri="{FF2B5EF4-FFF2-40B4-BE49-F238E27FC236}">
                <a16:creationId xmlns:a16="http://schemas.microsoft.com/office/drawing/2014/main" id="{0EFC1E33-6A0A-4D2A-9758-98AB0AFDD493}"/>
              </a:ext>
            </a:extLst>
          </p:cNvPr>
          <p:cNvSpPr txBox="1">
            <a:spLocks/>
          </p:cNvSpPr>
          <p:nvPr/>
        </p:nvSpPr>
        <p:spPr>
          <a:xfrm>
            <a:off x="685800" y="1051560"/>
            <a:ext cx="8237764" cy="5334000"/>
          </a:xfrm>
          <a:prstGeom prst="rect">
            <a:avLst/>
          </a:prstGeom>
          <a:effectLst/>
        </p:spPr>
        <p:txBody>
          <a:bodyPr>
            <a:normAutofit fontScale="92500" lnSpcReduction="20000"/>
          </a:bodyPr>
          <a:lstStyle>
            <a:lvl1pPr marL="457200" indent="-457200" algn="l" defTabSz="457200" rtl="0" eaLnBrk="0" fontAlgn="base" hangingPunct="0">
              <a:spcBef>
                <a:spcPct val="20000"/>
              </a:spcBef>
              <a:spcAft>
                <a:spcPct val="0"/>
              </a:spcAft>
              <a:buFont typeface="Arial"/>
              <a:buChar char="•"/>
              <a:defRPr sz="2800" kern="1200">
                <a:ln>
                  <a:solidFill>
                    <a:srgbClr val="000090"/>
                  </a:solidFill>
                </a:ln>
                <a:solidFill>
                  <a:srgbClr val="00006D"/>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sv-SE" dirty="0"/>
              <a:t>Formuläret anpassat för registrering på neurokirurgiska kliniker på dessa universitetssjukhus</a:t>
            </a:r>
          </a:p>
          <a:p>
            <a:pPr>
              <a:defRPr/>
            </a:pPr>
            <a:r>
              <a:rPr lang="sv-SE" dirty="0"/>
              <a:t>Klinikerna har en annan sjukhuskod jämfört med akutsjukhusen</a:t>
            </a:r>
          </a:p>
          <a:p>
            <a:pPr marL="0" indent="0">
              <a:buFont typeface="Arial"/>
              <a:buNone/>
              <a:defRPr/>
            </a:pPr>
            <a:endParaRPr lang="sv-SE" dirty="0"/>
          </a:p>
          <a:p>
            <a:pPr marL="0" indent="0">
              <a:buFont typeface="Arial"/>
              <a:buNone/>
              <a:defRPr/>
            </a:pPr>
            <a:r>
              <a:rPr lang="sv-SE" dirty="0"/>
              <a:t>              Akademiska SAH					710 </a:t>
            </a:r>
          </a:p>
          <a:p>
            <a:pPr marL="0" indent="0">
              <a:buFont typeface="Arial"/>
              <a:buNone/>
              <a:defRPr/>
            </a:pPr>
            <a:r>
              <a:rPr lang="sv-SE" dirty="0"/>
              <a:t>              </a:t>
            </a:r>
            <a:r>
              <a:rPr lang="sv-SE" dirty="0">
                <a:solidFill>
                  <a:schemeClr val="bg2"/>
                </a:solidFill>
              </a:rPr>
              <a:t>Sahlgrenska SAH					716</a:t>
            </a:r>
          </a:p>
          <a:p>
            <a:pPr marL="0" indent="0">
              <a:buFont typeface="Arial"/>
              <a:buNone/>
              <a:defRPr/>
            </a:pPr>
            <a:r>
              <a:rPr lang="sv-SE" dirty="0"/>
              <a:t>              Umeå SAH 							718</a:t>
            </a:r>
          </a:p>
          <a:p>
            <a:pPr marL="0" indent="0">
              <a:buFont typeface="Arial"/>
              <a:buNone/>
              <a:defRPr/>
            </a:pPr>
            <a:r>
              <a:rPr lang="sv-SE" dirty="0"/>
              <a:t>              Lund SAH							741</a:t>
            </a:r>
          </a:p>
          <a:p>
            <a:pPr marL="0" indent="0">
              <a:buFont typeface="Arial"/>
              <a:buNone/>
              <a:defRPr/>
            </a:pPr>
            <a:r>
              <a:rPr lang="sv-SE" dirty="0"/>
              <a:t>              Karolinska Solna SAH				743 </a:t>
            </a:r>
          </a:p>
          <a:p>
            <a:pPr marL="0" indent="0">
              <a:buFont typeface="Arial"/>
              <a:buNone/>
              <a:defRPr/>
            </a:pPr>
            <a:r>
              <a:rPr lang="sv-SE" dirty="0"/>
              <a:t>              Linköping SAH						747</a:t>
            </a:r>
          </a:p>
          <a:p>
            <a:pPr marL="0" indent="0">
              <a:buFont typeface="Arial"/>
              <a:buNone/>
              <a:defRPr/>
            </a:pPr>
            <a:endParaRPr lang="sv-SE" dirty="0"/>
          </a:p>
          <a:p>
            <a:pPr marL="0" indent="0">
              <a:buFont typeface="Arial"/>
              <a:buNone/>
              <a:defRPr/>
            </a:pPr>
            <a:r>
              <a:rPr lang="sv-SE" dirty="0"/>
              <a:t> </a:t>
            </a:r>
          </a:p>
          <a:p>
            <a:pPr marL="0" lvl="1" algn="l">
              <a:lnSpc>
                <a:spcPct val="107000"/>
              </a:lnSpc>
              <a:spcAft>
                <a:spcPts val="800"/>
              </a:spcAft>
              <a:defRPr/>
            </a:pPr>
            <a:endParaRPr lang="sv-SE" altLang="sv-SE" sz="4000" dirty="0">
              <a:solidFill>
                <a:prstClr val="black">
                  <a:tint val="75000"/>
                </a:prstClr>
              </a:solidFill>
              <a:ea typeface="Calibri" panose="020F0502020204030204" pitchFamily="34"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ubrik 1">
            <a:extLst>
              <a:ext uri="{FF2B5EF4-FFF2-40B4-BE49-F238E27FC236}">
                <a16:creationId xmlns:a16="http://schemas.microsoft.com/office/drawing/2014/main" id="{22946FCC-3EBF-44A7-8C54-92F7D4A39A60}"/>
              </a:ext>
            </a:extLst>
          </p:cNvPr>
          <p:cNvSpPr>
            <a:spLocks noGrp="1"/>
          </p:cNvSpPr>
          <p:nvPr>
            <p:ph type="title" idx="4294967295"/>
          </p:nvPr>
        </p:nvSpPr>
        <p:spPr/>
        <p:txBody>
          <a:bodyPr/>
          <a:lstStyle/>
          <a:p>
            <a:r>
              <a:rPr lang="sv-SE" altLang="sv-SE"/>
              <a:t>SAH registrering</a:t>
            </a:r>
          </a:p>
        </p:txBody>
      </p:sp>
      <p:sp>
        <p:nvSpPr>
          <p:cNvPr id="4" name="textruta 3">
            <a:extLst>
              <a:ext uri="{FF2B5EF4-FFF2-40B4-BE49-F238E27FC236}">
                <a16:creationId xmlns:a16="http://schemas.microsoft.com/office/drawing/2014/main" id="{CF8B44EF-828E-4B38-971F-EFA402D2324F}"/>
              </a:ext>
            </a:extLst>
          </p:cNvPr>
          <p:cNvSpPr txBox="1"/>
          <p:nvPr/>
        </p:nvSpPr>
        <p:spPr>
          <a:xfrm>
            <a:off x="364067" y="1354667"/>
            <a:ext cx="8644466" cy="4622804"/>
          </a:xfrm>
          <a:prstGeom prst="rect">
            <a:avLst/>
          </a:prstGeom>
          <a:noFill/>
        </p:spPr>
        <p:txBody>
          <a:bodyPr>
            <a:spAutoFit/>
          </a:bodyPr>
          <a:lstStyle/>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rPr>
              <a:t>Om patienten vårdas på neurokirurgisk klinik så är den kliniken ansvarig för registrering av patienten i Riksstroke. SAH formulär samt  3-månaders uppföljning. </a:t>
            </a:r>
          </a:p>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rPr>
              <a:t>Det kan uppstå en dubbelregistrering om akut sjukhuset också registrerar. I så fall är det de neurokirurgiska klinikerna som är ägande sjukhus och ansvarig för registrering och 3-månadersuppföljning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ruta 2">
            <a:extLst>
              <a:ext uri="{FF2B5EF4-FFF2-40B4-BE49-F238E27FC236}">
                <a16:creationId xmlns:a16="http://schemas.microsoft.com/office/drawing/2014/main" id="{A5F9D795-C92D-4254-A171-4A8F5928D50A}"/>
              </a:ext>
            </a:extLst>
          </p:cNvPr>
          <p:cNvSpPr txBox="1">
            <a:spLocks noChangeArrowheads="1"/>
          </p:cNvSpPr>
          <p:nvPr/>
        </p:nvSpPr>
        <p:spPr bwMode="auto">
          <a:xfrm>
            <a:off x="5110163" y="1871663"/>
            <a:ext cx="39814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61 % hade NIHSS score registrerat –</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det börjar gå uppåt!</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Fortsätt och kämpa på!</a:t>
            </a:r>
          </a:p>
        </p:txBody>
      </p:sp>
      <p:pic>
        <p:nvPicPr>
          <p:cNvPr id="14339" name="Bildobjekt 3">
            <a:extLst>
              <a:ext uri="{FF2B5EF4-FFF2-40B4-BE49-F238E27FC236}">
                <a16:creationId xmlns:a16="http://schemas.microsoft.com/office/drawing/2014/main" id="{9F5B2562-2ED9-4649-AAF3-B2B9E48273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663" y="857250"/>
            <a:ext cx="3984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7CA06D3F-AF92-4E42-AE57-EFAC7D4A8474}"/>
              </a:ext>
            </a:extLst>
          </p:cNvPr>
          <p:cNvSpPr/>
          <p:nvPr/>
        </p:nvSpPr>
        <p:spPr>
          <a:xfrm>
            <a:off x="5018088" y="1789113"/>
            <a:ext cx="3694112" cy="430212"/>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ubrik 1">
            <a:extLst>
              <a:ext uri="{FF2B5EF4-FFF2-40B4-BE49-F238E27FC236}">
                <a16:creationId xmlns:a16="http://schemas.microsoft.com/office/drawing/2014/main" id="{773003C0-7110-4BE9-8432-A6FE3599D090}"/>
              </a:ext>
            </a:extLst>
          </p:cNvPr>
          <p:cNvSpPr>
            <a:spLocks noGrp="1"/>
          </p:cNvSpPr>
          <p:nvPr>
            <p:ph type="title" idx="4294967295"/>
          </p:nvPr>
        </p:nvSpPr>
        <p:spPr/>
        <p:txBody>
          <a:bodyPr/>
          <a:lstStyle/>
          <a:p>
            <a:r>
              <a:rPr lang="sv-SE" altLang="sv-SE"/>
              <a:t>		Riksstroke Webbinarium</a:t>
            </a:r>
          </a:p>
        </p:txBody>
      </p:sp>
      <p:sp>
        <p:nvSpPr>
          <p:cNvPr id="3" name="Platshållare för text 2">
            <a:extLst>
              <a:ext uri="{FF2B5EF4-FFF2-40B4-BE49-F238E27FC236}">
                <a16:creationId xmlns:a16="http://schemas.microsoft.com/office/drawing/2014/main" id="{FBE97CA9-1FFE-4CEA-B508-E3C3E4D5E2A1}"/>
              </a:ext>
            </a:extLst>
          </p:cNvPr>
          <p:cNvSpPr>
            <a:spLocks noGrp="1"/>
          </p:cNvSpPr>
          <p:nvPr>
            <p:ph type="body" idx="4294967295"/>
          </p:nvPr>
        </p:nvSpPr>
        <p:spPr/>
        <p:txBody>
          <a:bodyPr/>
          <a:lstStyle/>
          <a:p>
            <a:pPr>
              <a:defRPr/>
            </a:pPr>
            <a:r>
              <a:rPr lang="sv-SE" dirty="0"/>
              <a:t>Höstens webbinarier</a:t>
            </a:r>
          </a:p>
          <a:p>
            <a:pPr lvl="1">
              <a:buFont typeface="Wingdings" panose="05000000000000000000" pitchFamily="2" charset="2"/>
              <a:buChar char="Ø"/>
              <a:defRPr/>
            </a:pPr>
            <a:r>
              <a:rPr lang="sv-SE" dirty="0"/>
              <a:t>21 oktober; trombektomi</a:t>
            </a:r>
          </a:p>
          <a:p>
            <a:pPr lvl="1">
              <a:buFont typeface="Wingdings" panose="05000000000000000000" pitchFamily="2" charset="2"/>
              <a:buChar char="Ø"/>
              <a:defRPr/>
            </a:pPr>
            <a:r>
              <a:rPr lang="sv-SE" dirty="0"/>
              <a:t>18 november; förbättringsarbeten i akuta vårdkedjan</a:t>
            </a:r>
          </a:p>
          <a:p>
            <a:pPr marL="514350" indent="-457200">
              <a:defRPr/>
            </a:pPr>
            <a:endParaRPr lang="sv-SE" dirty="0"/>
          </a:p>
          <a:p>
            <a:pPr marL="514350" indent="-457200">
              <a:defRPr/>
            </a:pPr>
            <a:r>
              <a:rPr lang="sv-SE" dirty="0"/>
              <a:t>Tidigare Webbinarier</a:t>
            </a:r>
          </a:p>
          <a:p>
            <a:pPr marL="914400" lvl="1" indent="-457200">
              <a:defRPr/>
            </a:pPr>
            <a:r>
              <a:rPr lang="sv-SE" dirty="0"/>
              <a:t>Finns på hemsidan</a:t>
            </a:r>
          </a:p>
          <a:p>
            <a:pPr marL="457200" lvl="1" indent="0">
              <a:buFont typeface="Arial" panose="020B0604020202020204" pitchFamily="34" charset="0"/>
              <a:buNone/>
              <a:defRPr/>
            </a:pPr>
            <a:r>
              <a:rPr lang="sv-SE" sz="1800" dirty="0">
                <a:hlinkClick r:id="rId3"/>
              </a:rPr>
              <a:t>http://www.riksstroke.org/sve/riksstroke-registreringsplattform/webbinarium/</a:t>
            </a:r>
            <a:endParaRPr lang="sv-SE" sz="1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Underrubrik 2">
            <a:extLst>
              <a:ext uri="{FF2B5EF4-FFF2-40B4-BE49-F238E27FC236}">
                <a16:creationId xmlns:a16="http://schemas.microsoft.com/office/drawing/2014/main" id="{29FC0763-4258-413F-B19B-A04CE0061924}"/>
              </a:ext>
            </a:extLst>
          </p:cNvPr>
          <p:cNvSpPr>
            <a:spLocks noGrp="1" noChangeArrowheads="1"/>
          </p:cNvSpPr>
          <p:nvPr>
            <p:ph type="subTitle" idx="1"/>
          </p:nvPr>
        </p:nvSpPr>
        <p:spPr bwMode="auto">
          <a:xfrm>
            <a:off x="385763" y="2682875"/>
            <a:ext cx="8593137" cy="3128963"/>
          </a:xfrm>
        </p:spPr>
        <p:txBody>
          <a:bodyPr wrap="square" numCol="1" anchor="t" anchorCtr="0" compatLnSpc="1">
            <a:prstTxWarp prst="textNoShape">
              <a:avLst/>
            </a:prstTxWarp>
          </a:bodyPr>
          <a:lstStyle/>
          <a:p>
            <a:pPr marL="0" indent="0" algn="ctr">
              <a:buFont typeface="Arial" panose="020B0604020202020204" pitchFamily="34" charset="0"/>
              <a:buNone/>
            </a:pPr>
            <a:r>
              <a:rPr lang="sv-SE" altLang="sv-SE" sz="4400" b="1">
                <a:ln>
                  <a:noFill/>
                </a:ln>
                <a:solidFill>
                  <a:srgbClr val="002060"/>
                </a:solidFill>
              </a:rPr>
              <a:t>Förbättringsarbeten med hjälp av data från Riksstroke </a:t>
            </a:r>
          </a:p>
        </p:txBody>
      </p:sp>
      <p:pic>
        <p:nvPicPr>
          <p:cNvPr id="87043" name="Bildobjekt 3">
            <a:extLst>
              <a:ext uri="{FF2B5EF4-FFF2-40B4-BE49-F238E27FC236}">
                <a16:creationId xmlns:a16="http://schemas.microsoft.com/office/drawing/2014/main" id="{47CA4AA2-68B8-49E1-8E77-8B27BFEF03F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0813" y="312738"/>
            <a:ext cx="4035425"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ubrik 1">
            <a:extLst>
              <a:ext uri="{FF2B5EF4-FFF2-40B4-BE49-F238E27FC236}">
                <a16:creationId xmlns:a16="http://schemas.microsoft.com/office/drawing/2014/main" id="{B88DA321-F8A1-48BE-AD4B-29E2B2474011}"/>
              </a:ext>
            </a:extLst>
          </p:cNvPr>
          <p:cNvSpPr>
            <a:spLocks noGrp="1"/>
          </p:cNvSpPr>
          <p:nvPr>
            <p:ph type="title"/>
          </p:nvPr>
        </p:nvSpPr>
        <p:spPr/>
        <p:txBody>
          <a:bodyPr/>
          <a:lstStyle/>
          <a:p>
            <a:endParaRPr lang="sv-SE" altLang="sv-SE"/>
          </a:p>
        </p:txBody>
      </p:sp>
      <p:sp>
        <p:nvSpPr>
          <p:cNvPr id="3" name="Platshållare för innehåll 2">
            <a:extLst>
              <a:ext uri="{FF2B5EF4-FFF2-40B4-BE49-F238E27FC236}">
                <a16:creationId xmlns:a16="http://schemas.microsoft.com/office/drawing/2014/main" id="{5CBA768F-FCC4-4D91-9DF1-FDB509A5EBCC}"/>
              </a:ext>
            </a:extLst>
          </p:cNvPr>
          <p:cNvSpPr>
            <a:spLocks noGrp="1"/>
          </p:cNvSpPr>
          <p:nvPr>
            <p:ph idx="1"/>
          </p:nvPr>
        </p:nvSpPr>
        <p:spPr/>
        <p:txBody>
          <a:bodyPr/>
          <a:lstStyle/>
          <a:p>
            <a:pPr>
              <a:defRPr/>
            </a:pPr>
            <a:r>
              <a:rPr lang="sv-SE" dirty="0"/>
              <a:t>”Nationella Kvalitetsregistren ska används integrerat och aktivt för löpande lärande, förbättring, forskning samt ledning och kunskapsstyrning för att tillsammans med individen skapa bästa möjliga hälsa, vård och omsorg.”</a:t>
            </a:r>
          </a:p>
          <a:p>
            <a:pPr marL="0" indent="0">
              <a:buFont typeface="Arial" panose="020B0604020202020204" pitchFamily="34" charset="0"/>
              <a:buNone/>
              <a:defRPr/>
            </a:pPr>
            <a:r>
              <a:rPr lang="sv-SE" sz="1600" i="1" dirty="0"/>
              <a:t>Kvalitetsregister.se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37B1427C-C957-417B-93A9-2507DC53FB91}"/>
              </a:ext>
            </a:extLst>
          </p:cNvPr>
          <p:cNvSpPr>
            <a:spLocks noGrp="1"/>
          </p:cNvSpPr>
          <p:nvPr>
            <p:ph type="ctrTitle" idx="4294967295"/>
          </p:nvPr>
        </p:nvSpPr>
        <p:spPr>
          <a:xfrm>
            <a:off x="641350" y="0"/>
            <a:ext cx="8251825" cy="908050"/>
          </a:xfrm>
        </p:spPr>
        <p:txBody>
          <a:bodyPr/>
          <a:lstStyle/>
          <a:p>
            <a:pPr eaLnBrk="1" hangingPunct="1"/>
            <a:r>
              <a:rPr lang="sv-SE" altLang="sv-SE" sz="3200" b="1">
                <a:solidFill>
                  <a:srgbClr val="C00000"/>
                </a:solidFill>
              </a:rPr>
              <a:t>Sjukhusen rapporterar in data i Riksstroke</a:t>
            </a:r>
          </a:p>
        </p:txBody>
      </p:sp>
      <p:sp>
        <p:nvSpPr>
          <p:cNvPr id="94214" name="Rectangle 5">
            <a:extLst>
              <a:ext uri="{FF2B5EF4-FFF2-40B4-BE49-F238E27FC236}">
                <a16:creationId xmlns:a16="http://schemas.microsoft.com/office/drawing/2014/main" id="{4C9959A4-2E8C-4E24-BDC3-821BD03F43DB}"/>
              </a:ext>
            </a:extLst>
          </p:cNvPr>
          <p:cNvSpPr>
            <a:spLocks noGrp="1"/>
          </p:cNvSpPr>
          <p:nvPr>
            <p:ph type="body" idx="4294967295"/>
          </p:nvPr>
        </p:nvSpPr>
        <p:spPr>
          <a:xfrm>
            <a:off x="298830" y="820585"/>
            <a:ext cx="8712968" cy="5481063"/>
          </a:xfrm>
        </p:spPr>
        <p:txBody>
          <a:bodyPr/>
          <a:lstStyle/>
          <a:p>
            <a:pPr eaLnBrk="1" hangingPunct="1">
              <a:spcBef>
                <a:spcPts val="0"/>
              </a:spcBef>
              <a:defRPr/>
            </a:pPr>
            <a:r>
              <a:rPr lang="sv-SE" sz="2800" dirty="0"/>
              <a:t>Vid akutskedet </a:t>
            </a:r>
          </a:p>
          <a:p>
            <a:pPr lvl="1" eaLnBrk="1" hangingPunct="1">
              <a:spcBef>
                <a:spcPts val="0"/>
              </a:spcBef>
              <a:defRPr/>
            </a:pPr>
            <a:r>
              <a:rPr lang="sv-SE" dirty="0"/>
              <a:t>Ex boende, rörelseförmåga och medicinering (före insjuknandet &amp; vid utskrivning) medicinska bedömningar och undersökningar, omvårdnad och rehabilitering</a:t>
            </a:r>
          </a:p>
          <a:p>
            <a:pPr lvl="1" eaLnBrk="1" hangingPunct="1">
              <a:spcBef>
                <a:spcPts val="0"/>
              </a:spcBef>
              <a:buFont typeface="Arial" panose="020B0604020202020204" pitchFamily="34" charset="0"/>
              <a:buNone/>
              <a:defRPr/>
            </a:pPr>
            <a:endParaRPr lang="sv-SE" sz="1000" b="1" dirty="0"/>
          </a:p>
          <a:p>
            <a:pPr eaLnBrk="1" hangingPunct="1">
              <a:spcBef>
                <a:spcPts val="0"/>
              </a:spcBef>
              <a:defRPr/>
            </a:pPr>
            <a:r>
              <a:rPr lang="sv-SE" sz="2800" dirty="0"/>
              <a:t>3-månader efter insjuknandet</a:t>
            </a:r>
          </a:p>
          <a:p>
            <a:pPr lvl="1" eaLnBrk="1" hangingPunct="1">
              <a:spcBef>
                <a:spcPts val="0"/>
              </a:spcBef>
              <a:defRPr/>
            </a:pPr>
            <a:r>
              <a:rPr lang="sv-SE" dirty="0"/>
              <a:t>Ex boende, rörelseförmåga, upplevelse av olika delar av vården, självskattad hälsa</a:t>
            </a:r>
          </a:p>
          <a:p>
            <a:pPr lvl="1" eaLnBrk="1" hangingPunct="1">
              <a:spcBef>
                <a:spcPts val="0"/>
              </a:spcBef>
              <a:buFont typeface="Arial" panose="020B0604020202020204" pitchFamily="34" charset="0"/>
              <a:buNone/>
              <a:defRPr/>
            </a:pPr>
            <a:r>
              <a:rPr lang="sv-SE" sz="1000" b="1" dirty="0"/>
              <a:t>        </a:t>
            </a:r>
            <a:endParaRPr lang="sv-SE" dirty="0"/>
          </a:p>
          <a:p>
            <a:pPr eaLnBrk="1" hangingPunct="1">
              <a:spcBef>
                <a:spcPts val="0"/>
              </a:spcBef>
              <a:defRPr/>
            </a:pPr>
            <a:r>
              <a:rPr lang="sv-SE" sz="2800" dirty="0"/>
              <a:t>Strukturdata 2013, 2015 och 2018</a:t>
            </a:r>
          </a:p>
          <a:p>
            <a:pPr marL="457200" lvl="1" indent="0" eaLnBrk="1" hangingPunct="1">
              <a:buFont typeface="Arial" panose="020B0604020202020204" pitchFamily="34" charset="0"/>
              <a:buNone/>
              <a:defRPr/>
            </a:pPr>
            <a:endParaRPr lang="sv-SE" b="1"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ubrik 1">
            <a:extLst>
              <a:ext uri="{FF2B5EF4-FFF2-40B4-BE49-F238E27FC236}">
                <a16:creationId xmlns:a16="http://schemas.microsoft.com/office/drawing/2014/main" id="{C69C28A8-2327-405F-89B9-5E5818A9A8CE}"/>
              </a:ext>
            </a:extLst>
          </p:cNvPr>
          <p:cNvSpPr>
            <a:spLocks noGrp="1"/>
          </p:cNvSpPr>
          <p:nvPr>
            <p:ph type="ctrTitle"/>
          </p:nvPr>
        </p:nvSpPr>
        <p:spPr>
          <a:xfrm>
            <a:off x="685800" y="166688"/>
            <a:ext cx="7772400" cy="1470025"/>
          </a:xfrm>
        </p:spPr>
        <p:txBody>
          <a:bodyPr/>
          <a:lstStyle/>
          <a:p>
            <a:r>
              <a:rPr lang="sv-SE" altLang="sv-SE"/>
              <a:t>Riksstroke samlar in data</a:t>
            </a:r>
          </a:p>
        </p:txBody>
      </p:sp>
      <p:sp>
        <p:nvSpPr>
          <p:cNvPr id="3" name="Underrubrik 2">
            <a:extLst>
              <a:ext uri="{FF2B5EF4-FFF2-40B4-BE49-F238E27FC236}">
                <a16:creationId xmlns:a16="http://schemas.microsoft.com/office/drawing/2014/main" id="{146ABE73-1CDB-4D6D-922A-F2562154F265}"/>
              </a:ext>
            </a:extLst>
          </p:cNvPr>
          <p:cNvSpPr>
            <a:spLocks noGrp="1"/>
          </p:cNvSpPr>
          <p:nvPr>
            <p:ph type="subTitle" idx="1"/>
          </p:nvPr>
        </p:nvSpPr>
        <p:spPr/>
        <p:txBody>
          <a:bodyPr>
            <a:normAutofit lnSpcReduction="10000"/>
          </a:bodyPr>
          <a:lstStyle/>
          <a:p>
            <a:pPr marL="342900" indent="-342900">
              <a:spcBef>
                <a:spcPts val="0"/>
              </a:spcBef>
              <a:defRPr/>
            </a:pPr>
            <a:r>
              <a:rPr lang="sv-SE" sz="2600" dirty="0">
                <a:solidFill>
                  <a:prstClr val="black"/>
                </a:solidFill>
              </a:rPr>
              <a:t>1-år efter insjuknandet (sedan 2009)</a:t>
            </a:r>
          </a:p>
          <a:p>
            <a:pPr marL="742950" lvl="1" indent="-285750" algn="l">
              <a:spcBef>
                <a:spcPts val="0"/>
              </a:spcBef>
              <a:buFont typeface="Arial"/>
              <a:buChar char="–"/>
              <a:defRPr/>
            </a:pPr>
            <a:r>
              <a:rPr lang="sv-SE" sz="2600" dirty="0">
                <a:solidFill>
                  <a:prstClr val="black"/>
                </a:solidFill>
              </a:rPr>
              <a:t>Ex boende, rörelseförmåga, självskattad hälsa,</a:t>
            </a:r>
          </a:p>
          <a:p>
            <a:pPr lvl="1" algn="l">
              <a:spcBef>
                <a:spcPts val="0"/>
              </a:spcBef>
              <a:defRPr/>
            </a:pPr>
            <a:r>
              <a:rPr lang="sv-SE" sz="2600" dirty="0">
                <a:solidFill>
                  <a:prstClr val="black"/>
                </a:solidFill>
              </a:rPr>
              <a:t>upplevelse av olika delar i de kommunala insatserna samt återgång till arbetslivet för dem i arbetsför ålder.</a:t>
            </a:r>
          </a:p>
          <a:p>
            <a:pPr marL="342900" indent="-342900">
              <a:spcBef>
                <a:spcPts val="0"/>
              </a:spcBef>
              <a:defRPr/>
            </a:pPr>
            <a:endParaRPr lang="sv-SE" sz="900" b="1" dirty="0">
              <a:solidFill>
                <a:prstClr val="black"/>
              </a:solidFill>
            </a:endParaRPr>
          </a:p>
          <a:p>
            <a:pPr marL="342900" indent="-342900">
              <a:spcBef>
                <a:spcPts val="0"/>
              </a:spcBef>
              <a:defRPr/>
            </a:pPr>
            <a:r>
              <a:rPr lang="sv-SE" sz="2600" dirty="0">
                <a:solidFill>
                  <a:prstClr val="black"/>
                </a:solidFill>
              </a:rPr>
              <a:t>Anhörigenkät 2009-2012-2016 </a:t>
            </a:r>
          </a:p>
          <a:p>
            <a:pPr marL="342900" indent="-342900">
              <a:spcBef>
                <a:spcPts val="0"/>
              </a:spcBef>
              <a:defRPr/>
            </a:pPr>
            <a:r>
              <a:rPr lang="sv-SE" sz="2600" dirty="0">
                <a:solidFill>
                  <a:prstClr val="black"/>
                </a:solidFill>
              </a:rPr>
              <a:t>2016 även en långtidsuppföljning 3 och 5 år efter insjuknandet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id="{0B1E027C-8814-4F45-B6A2-47405B79B86B}"/>
              </a:ext>
            </a:extLst>
          </p:cNvPr>
          <p:cNvSpPr>
            <a:spLocks noGrp="1"/>
          </p:cNvSpPr>
          <p:nvPr>
            <p:ph type="title"/>
          </p:nvPr>
        </p:nvSpPr>
        <p:spPr>
          <a:xfrm>
            <a:off x="711200" y="11113"/>
            <a:ext cx="7772400" cy="1150937"/>
          </a:xfrm>
          <a:extLst>
            <a:ext uri="{91240B29-F687-4F45-9708-019B960494DF}">
              <a14:hiddenLine xmlns:a14="http://schemas.microsoft.com/office/drawing/2010/main" w="12700">
                <a:solidFill>
                  <a:srgbClr val="000000"/>
                </a:solidFill>
                <a:miter lim="0"/>
                <a:headEnd/>
                <a:tailEnd/>
              </a14:hiddenLine>
            </a:ext>
          </a:extLst>
        </p:spPr>
        <p:txBody>
          <a:bodyPr lIns="50800" tIns="50800" rIns="50800" bIns="50800"/>
          <a:lstStyle/>
          <a:p>
            <a:pPr defTabSz="914400" eaLnBrk="1"/>
            <a:r>
              <a:rPr lang="sv-SE" altLang="sv-SE" sz="3400" b="1">
                <a:solidFill>
                  <a:srgbClr val="C00000"/>
                </a:solidFill>
              </a:rPr>
              <a:t>Återrapportering </a:t>
            </a:r>
            <a:endParaRPr lang="sv-SE" altLang="sv-SE"/>
          </a:p>
        </p:txBody>
      </p:sp>
      <p:sp>
        <p:nvSpPr>
          <p:cNvPr id="5124" name="Rectangle 3">
            <a:extLst>
              <a:ext uri="{FF2B5EF4-FFF2-40B4-BE49-F238E27FC236}">
                <a16:creationId xmlns:a16="http://schemas.microsoft.com/office/drawing/2014/main" id="{AE46AD3D-CFF3-4E55-8C27-2A0B6B7A329D}"/>
              </a:ext>
            </a:extLst>
          </p:cNvPr>
          <p:cNvSpPr>
            <a:spLocks noGrp="1"/>
          </p:cNvSpPr>
          <p:nvPr>
            <p:ph type="body" idx="1"/>
          </p:nvPr>
        </p:nvSpPr>
        <p:spPr bwMode="auto">
          <a:xfrm>
            <a:off x="407624" y="914401"/>
            <a:ext cx="8340839" cy="5744184"/>
          </a:xfrm>
        </p:spPr>
        <p:txBody>
          <a:bodyPr wrap="square" lIns="50800" tIns="50800" rIns="50800" bIns="50800" numCol="1" anchor="t" anchorCtr="0" compatLnSpc="1">
            <a:prstTxWarp prst="textNoShape">
              <a:avLst/>
            </a:prstTxWarp>
          </a:bodyPr>
          <a:lstStyle/>
          <a:p>
            <a:pPr marL="69850" indent="-69850" eaLnBrk="1">
              <a:lnSpc>
                <a:spcPct val="90000"/>
              </a:lnSpc>
              <a:spcBef>
                <a:spcPts val="800"/>
              </a:spcBef>
              <a:buClr>
                <a:srgbClr val="0D0D0D"/>
              </a:buClr>
              <a:buFont typeface="ArialMT" charset="0"/>
              <a:buChar char="•"/>
              <a:defRPr/>
            </a:pPr>
            <a:r>
              <a:rPr lang="sv-SE" altLang="sv-SE" sz="1900" b="1" dirty="0">
                <a:solidFill>
                  <a:srgbClr val="0D0D0D"/>
                </a:solidFill>
                <a:latin typeface="Helvetica" pitchFamily="34" charset="0"/>
                <a:sym typeface="Helvetica" pitchFamily="34" charset="0"/>
              </a:rPr>
              <a:t> Rapporter</a:t>
            </a:r>
            <a:r>
              <a:rPr lang="sv-SE" altLang="sv-SE" sz="2200" b="1" dirty="0">
                <a:solidFill>
                  <a:srgbClr val="0D0D0D"/>
                </a:solidFill>
                <a:latin typeface="Helvetica" pitchFamily="34" charset="0"/>
                <a:sym typeface="Helvetica" pitchFamily="34" charset="0"/>
              </a:rPr>
              <a:t> </a:t>
            </a: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 Årsrapport (TIA &amp; Akutskede)</a:t>
            </a:r>
          </a:p>
          <a:p>
            <a:pPr marL="69850" indent="-69850">
              <a:lnSpc>
                <a:spcPct val="90000"/>
              </a:lnSpc>
              <a:spcBef>
                <a:spcPts val="600"/>
              </a:spcBef>
              <a:buFont typeface="Arial" panose="020B0604020202020204" pitchFamily="34" charset="0"/>
              <a:buNone/>
              <a:defRPr/>
            </a:pPr>
            <a:r>
              <a:rPr lang="sv-SE" altLang="sv-SE" sz="1700" dirty="0">
                <a:solidFill>
                  <a:srgbClr val="0D0D0D"/>
                </a:solidFill>
                <a:latin typeface="Helvetica" pitchFamily="34" charset="0"/>
                <a:sym typeface="Helvetica" pitchFamily="34" charset="0"/>
              </a:rPr>
              <a:t> - 3 månaders uppföljning</a:t>
            </a: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- 1-årsuppföljning</a:t>
            </a: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 Anhörigrapport</a:t>
            </a: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 Strukturdata</a:t>
            </a: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 Patient &amp; anhörigversion av Årsrapport</a:t>
            </a: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 Årsrapport engelsk version</a:t>
            </a:r>
          </a:p>
          <a:p>
            <a:pPr marL="69850" indent="-69850" eaLnBrk="1">
              <a:lnSpc>
                <a:spcPct val="90000"/>
              </a:lnSpc>
              <a:spcBef>
                <a:spcPts val="700"/>
              </a:spcBef>
              <a:buClr>
                <a:srgbClr val="0D0D0D"/>
              </a:buClr>
              <a:buFont typeface="ArialMT" charset="0"/>
              <a:buChar char="•"/>
              <a:defRPr/>
            </a:pPr>
            <a:endParaRPr lang="sv-SE" altLang="sv-SE" sz="800" dirty="0">
              <a:solidFill>
                <a:srgbClr val="0D0D0D"/>
              </a:solidFill>
              <a:latin typeface="Helvetica" pitchFamily="34" charset="0"/>
              <a:sym typeface="Helvetica" pitchFamily="34" charset="0"/>
            </a:endParaRPr>
          </a:p>
          <a:p>
            <a:pPr marL="69850" indent="-69850" eaLnBrk="1">
              <a:lnSpc>
                <a:spcPct val="90000"/>
              </a:lnSpc>
              <a:spcBef>
                <a:spcPts val="700"/>
              </a:spcBef>
              <a:buClr>
                <a:srgbClr val="0D0D0D"/>
              </a:buClr>
              <a:buFont typeface="ArialMT" charset="0"/>
              <a:buChar char="•"/>
              <a:defRPr/>
            </a:pPr>
            <a:endParaRPr lang="sv-SE" altLang="sv-SE" sz="200" dirty="0">
              <a:solidFill>
                <a:srgbClr val="0D0D0D"/>
              </a:solidFill>
              <a:latin typeface="Helvetica" pitchFamily="34" charset="0"/>
              <a:sym typeface="Helvetica" pitchFamily="34" charset="0"/>
            </a:endParaRPr>
          </a:p>
          <a:p>
            <a:pPr marL="69850" indent="-69850" eaLnBrk="1">
              <a:lnSpc>
                <a:spcPct val="90000"/>
              </a:lnSpc>
              <a:spcBef>
                <a:spcPts val="700"/>
              </a:spcBef>
              <a:buClr>
                <a:srgbClr val="0D0D0D"/>
              </a:buClr>
              <a:buFont typeface="ArialMT" charset="0"/>
              <a:buChar char="•"/>
              <a:defRPr/>
            </a:pPr>
            <a:endParaRPr lang="sv-SE" altLang="sv-SE" sz="800" dirty="0">
              <a:solidFill>
                <a:srgbClr val="0D0D0D"/>
              </a:solidFill>
              <a:latin typeface="Helvetica" pitchFamily="34" charset="0"/>
              <a:sym typeface="Helvetica" pitchFamily="34" charset="0"/>
            </a:endParaRPr>
          </a:p>
          <a:p>
            <a:pPr marL="0" indent="0" eaLnBrk="1">
              <a:lnSpc>
                <a:spcPct val="90000"/>
              </a:lnSpc>
              <a:spcBef>
                <a:spcPts val="800"/>
              </a:spcBef>
              <a:buClr>
                <a:srgbClr val="0D0D0D"/>
              </a:buClr>
              <a:buFont typeface="Arial" panose="020B0604020202020204" pitchFamily="34" charset="0"/>
              <a:buNone/>
              <a:defRPr/>
            </a:pPr>
            <a:endParaRPr lang="sv-SE" altLang="sv-SE" sz="2200" b="1" dirty="0">
              <a:solidFill>
                <a:srgbClr val="0D0D0D"/>
              </a:solidFill>
              <a:latin typeface="Helvetica" pitchFamily="34" charset="0"/>
              <a:sym typeface="Helvetica" pitchFamily="34" charset="0"/>
            </a:endParaRP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a:t>
            </a:r>
            <a:endParaRPr lang="sv-SE" altLang="sv-SE" b="1" dirty="0">
              <a:ln w="0"/>
              <a:solidFill>
                <a:srgbClr val="C00000"/>
              </a:solidFill>
              <a:effectLst>
                <a:outerShdw blurRad="38100" dist="19050" dir="2700000" algn="tl" rotWithShape="0">
                  <a:schemeClr val="dk1">
                    <a:alpha val="40000"/>
                  </a:schemeClr>
                </a:outerShdw>
              </a:effectLst>
            </a:endParaRPr>
          </a:p>
        </p:txBody>
      </p:sp>
      <p:pic>
        <p:nvPicPr>
          <p:cNvPr id="91140" name="Bildobjekt 7">
            <a:extLst>
              <a:ext uri="{FF2B5EF4-FFF2-40B4-BE49-F238E27FC236}">
                <a16:creationId xmlns:a16="http://schemas.microsoft.com/office/drawing/2014/main" id="{8F8A1234-6CA3-42AE-A4DD-0F6F41DDA9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66028">
            <a:off x="4919663" y="1382713"/>
            <a:ext cx="3576637"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CBF9B3-C81A-42AA-9A1B-87BF9356FEC0}"/>
              </a:ext>
            </a:extLst>
          </p:cNvPr>
          <p:cNvSpPr>
            <a:spLocks noGrp="1"/>
          </p:cNvSpPr>
          <p:nvPr>
            <p:ph type="title"/>
          </p:nvPr>
        </p:nvSpPr>
        <p:spPr/>
        <p:txBody>
          <a:bodyPr>
            <a:normAutofit fontScale="90000"/>
          </a:bodyPr>
          <a:lstStyle/>
          <a:p>
            <a:pPr>
              <a:defRPr/>
            </a:pPr>
            <a:r>
              <a:rPr lang="sv-SE" dirty="0"/>
              <a:t>Riksstrokes dashbord för snabb åtkomst av viktiga indikatorer</a:t>
            </a:r>
          </a:p>
        </p:txBody>
      </p:sp>
      <p:pic>
        <p:nvPicPr>
          <p:cNvPr id="93187" name="Platshållare för innehåll 6">
            <a:extLst>
              <a:ext uri="{FF2B5EF4-FFF2-40B4-BE49-F238E27FC236}">
                <a16:creationId xmlns:a16="http://schemas.microsoft.com/office/drawing/2014/main" id="{6294D866-75AB-45CE-B944-BAC0512D1191}"/>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171950" y="1417638"/>
            <a:ext cx="4514850" cy="4738687"/>
          </a:xfrm>
        </p:spPr>
      </p:pic>
      <p:pic>
        <p:nvPicPr>
          <p:cNvPr id="93188" name="Bildobjekt 7">
            <a:extLst>
              <a:ext uri="{FF2B5EF4-FFF2-40B4-BE49-F238E27FC236}">
                <a16:creationId xmlns:a16="http://schemas.microsoft.com/office/drawing/2014/main" id="{50F4D68E-D350-4786-8C47-968AF98146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038" y="1417638"/>
            <a:ext cx="3878262"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BA724A-45B9-42ED-BFFE-D8D507D85BD2}"/>
              </a:ext>
            </a:extLst>
          </p:cNvPr>
          <p:cNvSpPr>
            <a:spLocks noGrp="1"/>
          </p:cNvSpPr>
          <p:nvPr>
            <p:ph type="title"/>
          </p:nvPr>
        </p:nvSpPr>
        <p:spPr/>
        <p:txBody>
          <a:bodyPr>
            <a:normAutofit fontScale="90000"/>
          </a:bodyPr>
          <a:lstStyle/>
          <a:p>
            <a:pPr>
              <a:defRPr/>
            </a:pPr>
            <a:r>
              <a:rPr lang="sv-SE" dirty="0"/>
              <a:t>Riksstrokes statistik och tabellverktyg</a:t>
            </a:r>
          </a:p>
        </p:txBody>
      </p:sp>
      <p:pic>
        <p:nvPicPr>
          <p:cNvPr id="94211" name="Platshållare för innehåll 4" descr="En bild som visar skärmbild&#10;&#10;Automatiskt genererad beskrivning">
            <a:extLst>
              <a:ext uri="{FF2B5EF4-FFF2-40B4-BE49-F238E27FC236}">
                <a16:creationId xmlns:a16="http://schemas.microsoft.com/office/drawing/2014/main" id="{409D81D8-53F7-45AF-AC06-DCEE50389BE3}"/>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31800" y="1417638"/>
            <a:ext cx="8255000" cy="4975225"/>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ubrik 1">
            <a:extLst>
              <a:ext uri="{FF2B5EF4-FFF2-40B4-BE49-F238E27FC236}">
                <a16:creationId xmlns:a16="http://schemas.microsoft.com/office/drawing/2014/main" id="{E4C9B8C3-726F-4D13-8EEC-5A13EBDC0D44}"/>
              </a:ext>
            </a:extLst>
          </p:cNvPr>
          <p:cNvSpPr>
            <a:spLocks noGrp="1"/>
          </p:cNvSpPr>
          <p:nvPr>
            <p:ph type="title"/>
          </p:nvPr>
        </p:nvSpPr>
        <p:spPr>
          <a:xfrm>
            <a:off x="550863" y="206375"/>
            <a:ext cx="8229600" cy="319088"/>
          </a:xfrm>
        </p:spPr>
        <p:txBody>
          <a:bodyPr/>
          <a:lstStyle/>
          <a:p>
            <a:r>
              <a:rPr lang="sv-SE" altLang="sv-SE" sz="2800"/>
              <a:t>Vården i siffror (VIS)</a:t>
            </a:r>
          </a:p>
        </p:txBody>
      </p:sp>
      <p:sp>
        <p:nvSpPr>
          <p:cNvPr id="95235" name="Rektangel 2">
            <a:extLst>
              <a:ext uri="{FF2B5EF4-FFF2-40B4-BE49-F238E27FC236}">
                <a16:creationId xmlns:a16="http://schemas.microsoft.com/office/drawing/2014/main" id="{40A4844C-FD19-4BB9-99D2-EF4F2B3364CF}"/>
              </a:ext>
            </a:extLst>
          </p:cNvPr>
          <p:cNvSpPr>
            <a:spLocks noChangeArrowheads="1"/>
          </p:cNvSpPr>
          <p:nvPr/>
        </p:nvSpPr>
        <p:spPr bwMode="auto">
          <a:xfrm>
            <a:off x="2714625" y="6488113"/>
            <a:ext cx="2970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000" b="1">
                <a:latin typeface="Arial" panose="020B0604020202020204" pitchFamily="34" charset="0"/>
              </a:rPr>
              <a:t>http://vardenisiffror.se</a:t>
            </a:r>
          </a:p>
        </p:txBody>
      </p:sp>
      <p:pic>
        <p:nvPicPr>
          <p:cNvPr id="95236" name="Bildobjekt 3">
            <a:extLst>
              <a:ext uri="{FF2B5EF4-FFF2-40B4-BE49-F238E27FC236}">
                <a16:creationId xmlns:a16="http://schemas.microsoft.com/office/drawing/2014/main" id="{85055D78-4FED-4161-955E-B24A2DCA1B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434" t="-1139"/>
          <a:stretch>
            <a:fillRect/>
          </a:stretch>
        </p:blipFill>
        <p:spPr bwMode="auto">
          <a:xfrm>
            <a:off x="550863" y="525463"/>
            <a:ext cx="8134350"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ubrik 1">
            <a:extLst>
              <a:ext uri="{FF2B5EF4-FFF2-40B4-BE49-F238E27FC236}">
                <a16:creationId xmlns:a16="http://schemas.microsoft.com/office/drawing/2014/main" id="{D4C2FF4E-334A-4C73-82D9-054D45316C26}"/>
              </a:ext>
            </a:extLst>
          </p:cNvPr>
          <p:cNvSpPr>
            <a:spLocks noGrp="1"/>
          </p:cNvSpPr>
          <p:nvPr>
            <p:ph type="title"/>
          </p:nvPr>
        </p:nvSpPr>
        <p:spPr/>
        <p:txBody>
          <a:bodyPr/>
          <a:lstStyle/>
          <a:p>
            <a:r>
              <a:rPr lang="sv-SE" altLang="sv-SE" sz="3600"/>
              <a:t>Användning av Riksstrokes statistikverktyg,</a:t>
            </a:r>
            <a:br>
              <a:rPr lang="sv-SE" altLang="sv-SE" sz="3600"/>
            </a:br>
            <a:r>
              <a:rPr lang="sv-SE" altLang="sv-SE" sz="3600"/>
              <a:t> antal besök per år </a:t>
            </a:r>
          </a:p>
        </p:txBody>
      </p:sp>
      <p:graphicFrame>
        <p:nvGraphicFramePr>
          <p:cNvPr id="96259" name="Platshållare för innehåll 3">
            <a:extLst>
              <a:ext uri="{FF2B5EF4-FFF2-40B4-BE49-F238E27FC236}">
                <a16:creationId xmlns:a16="http://schemas.microsoft.com/office/drawing/2014/main" id="{D382A4C7-60D0-4B4B-9E85-9AF12A25F26C}"/>
              </a:ext>
            </a:extLst>
          </p:cNvPr>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96262" name="Chart" r:id="rId3" imgW="8340051" imgH="4633362" progId="Excel.Chart.8">
                  <p:embed/>
                </p:oleObj>
              </mc:Choice>
              <mc:Fallback>
                <p:oleObj name="Chart" r:id="rId3" imgW="8340051" imgH="4633362" progId="Excel.Chart.8">
                  <p:embed/>
                  <p:pic>
                    <p:nvPicPr>
                      <p:cNvPr id="0" name="Platshållare för innehåll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ruta 3">
            <a:extLst>
              <a:ext uri="{FF2B5EF4-FFF2-40B4-BE49-F238E27FC236}">
                <a16:creationId xmlns:a16="http://schemas.microsoft.com/office/drawing/2014/main" id="{0E884A17-565E-4D3B-9897-DAA4169927E2}"/>
              </a:ext>
            </a:extLst>
          </p:cNvPr>
          <p:cNvSpPr txBox="1">
            <a:spLocks noChangeArrowheads="1"/>
          </p:cNvSpPr>
          <p:nvPr/>
        </p:nvSpPr>
        <p:spPr bwMode="auto">
          <a:xfrm>
            <a:off x="1219200" y="5308600"/>
            <a:ext cx="6913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654/2674 (25 %) hjärnblödningar inträffade under antikoagulantia-</a:t>
            </a:r>
          </a:p>
          <a:p>
            <a:pPr>
              <a:spcBef>
                <a:spcPct val="0"/>
              </a:spcBef>
              <a:buFontTx/>
              <a:buNone/>
            </a:pPr>
            <a:r>
              <a:rPr lang="sv-SE" altLang="sv-SE" sz="1800">
                <a:latin typeface="Arial" panose="020B0604020202020204" pitchFamily="34" charset="0"/>
              </a:rPr>
              <a:t>behandling</a:t>
            </a:r>
          </a:p>
        </p:txBody>
      </p:sp>
      <p:pic>
        <p:nvPicPr>
          <p:cNvPr id="15363" name="Bildobjekt 2">
            <a:extLst>
              <a:ext uri="{FF2B5EF4-FFF2-40B4-BE49-F238E27FC236}">
                <a16:creationId xmlns:a16="http://schemas.microsoft.com/office/drawing/2014/main" id="{934831D2-F390-42B7-852D-CCD80235FB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475" y="925513"/>
            <a:ext cx="6916738"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ruta 5">
            <a:extLst>
              <a:ext uri="{FF2B5EF4-FFF2-40B4-BE49-F238E27FC236}">
                <a16:creationId xmlns:a16="http://schemas.microsoft.com/office/drawing/2014/main" id="{70A6D917-92A6-4F02-BA4A-ADE7ABED2160}"/>
              </a:ext>
            </a:extLst>
          </p:cNvPr>
          <p:cNvSpPr txBox="1">
            <a:spLocks noChangeArrowheads="1"/>
          </p:cNvSpPr>
          <p:nvPr/>
        </p:nvSpPr>
        <p:spPr bwMode="auto">
          <a:xfrm>
            <a:off x="7545388" y="1925638"/>
            <a:ext cx="1476375" cy="1754187"/>
          </a:xfrm>
          <a:prstGeom prst="rect">
            <a:avLst/>
          </a:prstGeom>
          <a:noFill/>
          <a:ln w="349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Andelen har</a:t>
            </a:r>
          </a:p>
          <a:p>
            <a:pPr>
              <a:spcBef>
                <a:spcPct val="0"/>
              </a:spcBef>
              <a:buFontTx/>
              <a:buNone/>
            </a:pPr>
            <a:r>
              <a:rPr lang="sv-SE" altLang="sv-SE" sz="1800">
                <a:latin typeface="Arial" panose="020B0604020202020204" pitchFamily="34" charset="0"/>
              </a:rPr>
              <a:t>inte fortsatt</a:t>
            </a:r>
          </a:p>
          <a:p>
            <a:pPr>
              <a:spcBef>
                <a:spcPct val="0"/>
              </a:spcBef>
              <a:buFontTx/>
              <a:buNone/>
            </a:pPr>
            <a:r>
              <a:rPr lang="sv-SE" altLang="sv-SE" sz="1800">
                <a:latin typeface="Arial" panose="020B0604020202020204" pitchFamily="34" charset="0"/>
              </a:rPr>
              <a:t>att öka</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Rimligen en</a:t>
            </a:r>
          </a:p>
          <a:p>
            <a:pPr>
              <a:spcBef>
                <a:spcPct val="0"/>
              </a:spcBef>
              <a:buFontTx/>
              <a:buNone/>
            </a:pPr>
            <a:r>
              <a:rPr lang="sv-SE" altLang="sv-SE" sz="1800">
                <a:latin typeface="Arial" panose="020B0604020202020204" pitchFamily="34" charset="0"/>
              </a:rPr>
              <a:t>NOAK-effekt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04DD74C-0ED5-4FAE-8C2A-C6D75EC44D08}"/>
              </a:ext>
            </a:extLst>
          </p:cNvPr>
          <p:cNvSpPr>
            <a:spLocks noGrp="1"/>
          </p:cNvSpPr>
          <p:nvPr>
            <p:ph sz="half" idx="1"/>
          </p:nvPr>
        </p:nvSpPr>
        <p:spPr>
          <a:xfrm>
            <a:off x="204788" y="1254125"/>
            <a:ext cx="71437" cy="4902200"/>
          </a:xfrm>
        </p:spPr>
        <p:txBody>
          <a:bodyPr/>
          <a:lstStyle/>
          <a:p>
            <a:pPr>
              <a:defRPr/>
            </a:pPr>
            <a:endParaRPr lang="sv-SE" dirty="0"/>
          </a:p>
        </p:txBody>
      </p:sp>
      <p:sp>
        <p:nvSpPr>
          <p:cNvPr id="2" name="Rubrik 1">
            <a:extLst>
              <a:ext uri="{FF2B5EF4-FFF2-40B4-BE49-F238E27FC236}">
                <a16:creationId xmlns:a16="http://schemas.microsoft.com/office/drawing/2014/main" id="{8B21FDFA-A78F-4E99-AF66-DA1D68CE32FB}"/>
              </a:ext>
            </a:extLst>
          </p:cNvPr>
          <p:cNvSpPr>
            <a:spLocks noGrp="1"/>
          </p:cNvSpPr>
          <p:nvPr>
            <p:ph type="title"/>
          </p:nvPr>
        </p:nvSpPr>
        <p:spPr>
          <a:xfrm>
            <a:off x="457200" y="96838"/>
            <a:ext cx="8229600" cy="966787"/>
          </a:xfrm>
        </p:spPr>
        <p:txBody>
          <a:bodyPr>
            <a:normAutofit fontScale="90000"/>
          </a:bodyPr>
          <a:lstStyle/>
          <a:p>
            <a:pPr>
              <a:defRPr/>
            </a:pPr>
            <a:r>
              <a:rPr lang="sv-SE" dirty="0"/>
              <a:t>Förbättringsarbeten inrapporterade 2016 - 2019</a:t>
            </a:r>
          </a:p>
        </p:txBody>
      </p:sp>
      <p:sp>
        <p:nvSpPr>
          <p:cNvPr id="4" name="Platshållare för innehåll 3">
            <a:extLst>
              <a:ext uri="{FF2B5EF4-FFF2-40B4-BE49-F238E27FC236}">
                <a16:creationId xmlns:a16="http://schemas.microsoft.com/office/drawing/2014/main" id="{02128BCD-3DDA-45F3-B721-0891AE7F7BD5}"/>
              </a:ext>
            </a:extLst>
          </p:cNvPr>
          <p:cNvSpPr>
            <a:spLocks noGrp="1"/>
          </p:cNvSpPr>
          <p:nvPr>
            <p:ph sz="half" idx="2"/>
          </p:nvPr>
        </p:nvSpPr>
        <p:spPr>
          <a:xfrm>
            <a:off x="457201" y="1223758"/>
            <a:ext cx="8229600" cy="4963951"/>
          </a:xfrm>
        </p:spPr>
        <p:txBody>
          <a:bodyPr/>
          <a:lstStyle/>
          <a:p>
            <a:pPr>
              <a:defRPr/>
            </a:pPr>
            <a:r>
              <a:rPr lang="sv-SE" dirty="0"/>
              <a:t>72 av 72 sjukhus har skickat in exempel på arbeten</a:t>
            </a:r>
          </a:p>
          <a:p>
            <a:pPr>
              <a:defRPr/>
            </a:pPr>
            <a:r>
              <a:rPr lang="sv-SE" dirty="0"/>
              <a:t>Genomsnitt 5 arbeten per sjukhus</a:t>
            </a:r>
          </a:p>
          <a:p>
            <a:pPr>
              <a:defRPr/>
            </a:pPr>
            <a:r>
              <a:rPr lang="sv-SE" dirty="0"/>
              <a:t>Nästan 550 unika förbättringsarbeten</a:t>
            </a:r>
          </a:p>
          <a:p>
            <a:pPr>
              <a:defRPr/>
            </a:pPr>
            <a:r>
              <a:rPr lang="sv-SE" dirty="0"/>
              <a:t>Riksstrokes statistikverktyg används av alla sjukhus</a:t>
            </a:r>
          </a:p>
          <a:p>
            <a:pPr>
              <a:defRPr/>
            </a:pPr>
            <a:r>
              <a:rPr lang="sv-SE" dirty="0"/>
              <a:t>Tabeller och diagram på laddas ner Över 4000 ggr under 2019</a:t>
            </a:r>
          </a:p>
          <a:p>
            <a:pPr>
              <a:defRPr/>
            </a:pPr>
            <a:endParaRPr lang="sv-SE"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ubrik 1">
            <a:extLst>
              <a:ext uri="{FF2B5EF4-FFF2-40B4-BE49-F238E27FC236}">
                <a16:creationId xmlns:a16="http://schemas.microsoft.com/office/drawing/2014/main" id="{BAC80B9C-4AB8-4E7C-AE1F-8AFD703E9D15}"/>
              </a:ext>
            </a:extLst>
          </p:cNvPr>
          <p:cNvSpPr>
            <a:spLocks noGrp="1"/>
          </p:cNvSpPr>
          <p:nvPr>
            <p:ph type="ctrTitle"/>
          </p:nvPr>
        </p:nvSpPr>
        <p:spPr>
          <a:xfrm>
            <a:off x="685800" y="166688"/>
            <a:ext cx="7772400" cy="1470025"/>
          </a:xfrm>
        </p:spPr>
        <p:txBody>
          <a:bodyPr/>
          <a:lstStyle/>
          <a:p>
            <a:r>
              <a:rPr lang="sv-SE" altLang="sv-SE"/>
              <a:t>Vanligaste områden för arbeten</a:t>
            </a:r>
          </a:p>
        </p:txBody>
      </p:sp>
      <p:sp>
        <p:nvSpPr>
          <p:cNvPr id="3" name="Underrubrik 2">
            <a:extLst>
              <a:ext uri="{FF2B5EF4-FFF2-40B4-BE49-F238E27FC236}">
                <a16:creationId xmlns:a16="http://schemas.microsoft.com/office/drawing/2014/main" id="{92B87A23-995D-4E2B-99ED-F3A07336CFD4}"/>
              </a:ext>
            </a:extLst>
          </p:cNvPr>
          <p:cNvSpPr>
            <a:spLocks noGrp="1"/>
          </p:cNvSpPr>
          <p:nvPr>
            <p:ph type="subTitle" idx="1"/>
          </p:nvPr>
        </p:nvSpPr>
        <p:spPr/>
        <p:txBody>
          <a:bodyPr/>
          <a:lstStyle/>
          <a:p>
            <a:pPr>
              <a:defRPr/>
            </a:pPr>
            <a:r>
              <a:rPr lang="sv-SE" dirty="0"/>
              <a:t>Ledtider, </a:t>
            </a:r>
            <a:r>
              <a:rPr lang="sv-SE" dirty="0" err="1"/>
              <a:t>t.ex</a:t>
            </a:r>
            <a:r>
              <a:rPr lang="sv-SE" dirty="0"/>
              <a:t> door to </a:t>
            </a:r>
            <a:r>
              <a:rPr lang="sv-SE" dirty="0" err="1"/>
              <a:t>needle</a:t>
            </a:r>
            <a:r>
              <a:rPr lang="sv-SE" dirty="0"/>
              <a:t> vid </a:t>
            </a:r>
            <a:r>
              <a:rPr lang="sv-SE" dirty="0" err="1"/>
              <a:t>trombolys</a:t>
            </a:r>
            <a:endParaRPr lang="sv-SE" dirty="0"/>
          </a:p>
          <a:p>
            <a:pPr>
              <a:defRPr/>
            </a:pPr>
            <a:r>
              <a:rPr lang="sv-SE" dirty="0"/>
              <a:t>Direkt intag på strokeenhet.</a:t>
            </a:r>
          </a:p>
          <a:p>
            <a:pPr>
              <a:defRPr/>
            </a:pPr>
            <a:r>
              <a:rPr lang="sv-SE" dirty="0"/>
              <a:t>Vård på strokeenhet.</a:t>
            </a:r>
          </a:p>
          <a:p>
            <a:pPr>
              <a:defRPr/>
            </a:pPr>
            <a:r>
              <a:rPr lang="sv-SE" dirty="0"/>
              <a:t>Förbättra rutiner för undersökningar </a:t>
            </a:r>
            <a:r>
              <a:rPr lang="sv-SE" dirty="0" err="1"/>
              <a:t>ffa</a:t>
            </a:r>
            <a:r>
              <a:rPr lang="sv-SE" dirty="0"/>
              <a:t> sväljtest</a:t>
            </a:r>
          </a:p>
          <a:p>
            <a:pPr>
              <a:defRPr/>
            </a:pPr>
            <a:r>
              <a:rPr lang="sv-SE" dirty="0"/>
              <a:t>Förbättrade rutiner för information om rökning och bilkörning.</a:t>
            </a:r>
          </a:p>
          <a:p>
            <a:pPr marL="0" indent="0">
              <a:buFont typeface="Arial"/>
              <a:buNone/>
              <a:defRPr/>
            </a:pPr>
            <a:endParaRPr lang="sv-SE"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28EB10-0EF1-4C5F-8611-89880CE5C917}"/>
              </a:ext>
            </a:extLst>
          </p:cNvPr>
          <p:cNvSpPr>
            <a:spLocks noGrp="1"/>
          </p:cNvSpPr>
          <p:nvPr>
            <p:ph type="title"/>
          </p:nvPr>
        </p:nvSpPr>
        <p:spPr/>
        <p:txBody>
          <a:bodyPr>
            <a:normAutofit fontScale="90000"/>
          </a:bodyPr>
          <a:lstStyle/>
          <a:p>
            <a:pPr>
              <a:defRPr/>
            </a:pPr>
            <a:r>
              <a:rPr lang="en-US" dirty="0" err="1"/>
              <a:t>Utveckling</a:t>
            </a:r>
            <a:r>
              <a:rPr lang="en-US" dirty="0"/>
              <a:t> av </a:t>
            </a:r>
            <a:r>
              <a:rPr lang="en-US" dirty="0" err="1"/>
              <a:t>målnivåer</a:t>
            </a:r>
            <a:r>
              <a:rPr lang="en-US" dirty="0"/>
              <a:t> </a:t>
            </a:r>
            <a:r>
              <a:rPr lang="en-US" dirty="0" err="1"/>
              <a:t>över</a:t>
            </a:r>
            <a:r>
              <a:rPr lang="en-US" dirty="0"/>
              <a:t> </a:t>
            </a:r>
            <a:r>
              <a:rPr lang="en-US" dirty="0" err="1"/>
              <a:t>tid</a:t>
            </a:r>
            <a:r>
              <a:rPr lang="en-US" dirty="0"/>
              <a:t> </a:t>
            </a:r>
            <a:r>
              <a:rPr lang="en-US" dirty="0" err="1"/>
              <a:t>i</a:t>
            </a:r>
            <a:r>
              <a:rPr lang="en-US" dirty="0"/>
              <a:t> </a:t>
            </a:r>
            <a:r>
              <a:rPr lang="en-US" dirty="0" err="1"/>
              <a:t>Riksstroke</a:t>
            </a:r>
            <a:r>
              <a:rPr lang="en-US" dirty="0"/>
              <a:t> 2016 - 2019</a:t>
            </a:r>
          </a:p>
        </p:txBody>
      </p:sp>
      <p:pic>
        <p:nvPicPr>
          <p:cNvPr id="99331" name="Platshållare för innehåll 4">
            <a:extLst>
              <a:ext uri="{FF2B5EF4-FFF2-40B4-BE49-F238E27FC236}">
                <a16:creationId xmlns:a16="http://schemas.microsoft.com/office/drawing/2014/main" id="{CDF1839D-9750-4F7D-AC8C-DA40B6492C23}"/>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57200" y="2328863"/>
            <a:ext cx="8229600" cy="3068637"/>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ubrik 1">
            <a:extLst>
              <a:ext uri="{FF2B5EF4-FFF2-40B4-BE49-F238E27FC236}">
                <a16:creationId xmlns:a16="http://schemas.microsoft.com/office/drawing/2014/main" id="{8805FBE3-B71A-4931-B11C-CE6D89C661B1}"/>
              </a:ext>
            </a:extLst>
          </p:cNvPr>
          <p:cNvSpPr>
            <a:spLocks noGrp="1"/>
          </p:cNvSpPr>
          <p:nvPr>
            <p:ph type="ctrTitle"/>
          </p:nvPr>
        </p:nvSpPr>
        <p:spPr>
          <a:xfrm>
            <a:off x="685800" y="166688"/>
            <a:ext cx="7772400" cy="1470025"/>
          </a:xfrm>
        </p:spPr>
        <p:txBody>
          <a:bodyPr/>
          <a:lstStyle/>
          <a:p>
            <a:r>
              <a:rPr lang="sv-SE" altLang="sv-SE"/>
              <a:t>Trender för förbättringsarbeten</a:t>
            </a:r>
          </a:p>
        </p:txBody>
      </p:sp>
      <p:sp>
        <p:nvSpPr>
          <p:cNvPr id="3" name="Underrubrik 2">
            <a:extLst>
              <a:ext uri="{FF2B5EF4-FFF2-40B4-BE49-F238E27FC236}">
                <a16:creationId xmlns:a16="http://schemas.microsoft.com/office/drawing/2014/main" id="{4CC03D28-5146-4974-A483-DC55DB95C3E8}"/>
              </a:ext>
            </a:extLst>
          </p:cNvPr>
          <p:cNvSpPr>
            <a:spLocks noGrp="1"/>
          </p:cNvSpPr>
          <p:nvPr>
            <p:ph type="subTitle" idx="1"/>
          </p:nvPr>
        </p:nvSpPr>
        <p:spPr/>
        <p:txBody>
          <a:bodyPr>
            <a:normAutofit fontScale="77500" lnSpcReduction="20000"/>
          </a:bodyPr>
          <a:lstStyle/>
          <a:p>
            <a:pPr marL="0" indent="0">
              <a:buFont typeface="Arial"/>
              <a:buNone/>
              <a:defRPr/>
            </a:pPr>
            <a:r>
              <a:rPr lang="sv-SE" dirty="0"/>
              <a:t>Flera arbeten som rör 3 </a:t>
            </a:r>
            <a:r>
              <a:rPr lang="sv-SE" dirty="0" err="1"/>
              <a:t>månadersuppföljningen</a:t>
            </a:r>
            <a:r>
              <a:rPr lang="sv-SE" dirty="0"/>
              <a:t>:</a:t>
            </a:r>
          </a:p>
          <a:p>
            <a:pPr>
              <a:defRPr/>
            </a:pPr>
            <a:r>
              <a:rPr lang="sv-SE" dirty="0"/>
              <a:t>Patienttillfredsställelse, nöjd med vård, rehabilitering och information om sjukdomen. </a:t>
            </a:r>
          </a:p>
          <a:p>
            <a:pPr>
              <a:defRPr/>
            </a:pPr>
            <a:r>
              <a:rPr lang="sv-SE" dirty="0"/>
              <a:t>Underlag till införande av specialiserad rehabilitering i hemmet.</a:t>
            </a:r>
          </a:p>
          <a:p>
            <a:pPr>
              <a:defRPr/>
            </a:pPr>
            <a:r>
              <a:rPr lang="sv-SE" dirty="0"/>
              <a:t>Öka andelen uppföljda vid 3 månader</a:t>
            </a:r>
          </a:p>
          <a:p>
            <a:pPr marL="0" indent="0">
              <a:buFont typeface="Arial"/>
              <a:buNone/>
              <a:defRPr/>
            </a:pPr>
            <a:r>
              <a:rPr lang="sv-SE" dirty="0"/>
              <a:t>Men även:</a:t>
            </a:r>
          </a:p>
          <a:p>
            <a:pPr>
              <a:defRPr/>
            </a:pPr>
            <a:r>
              <a:rPr lang="sv-SE" dirty="0"/>
              <a:t>Direktinläggning på strokeenhet</a:t>
            </a:r>
          </a:p>
          <a:p>
            <a:pPr>
              <a:defRPr/>
            </a:pPr>
            <a:r>
              <a:rPr lang="sv-SE" dirty="0"/>
              <a:t>Fler arbeten som rör TIA-patienter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Bildobjekt 1">
            <a:extLst>
              <a:ext uri="{FF2B5EF4-FFF2-40B4-BE49-F238E27FC236}">
                <a16:creationId xmlns:a16="http://schemas.microsoft.com/office/drawing/2014/main" id="{23262529-87B4-4820-858A-545F39156A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213" y="158750"/>
            <a:ext cx="44577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Bildobjekt 4">
            <a:extLst>
              <a:ext uri="{FF2B5EF4-FFF2-40B4-BE49-F238E27FC236}">
                <a16:creationId xmlns:a16="http://schemas.microsoft.com/office/drawing/2014/main" id="{04147A8E-C939-44F7-9269-7F9F461A1B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6175" y="555625"/>
            <a:ext cx="348297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ubrik 1">
            <a:extLst>
              <a:ext uri="{FF2B5EF4-FFF2-40B4-BE49-F238E27FC236}">
                <a16:creationId xmlns:a16="http://schemas.microsoft.com/office/drawing/2014/main" id="{8FC14433-5F1E-4258-878E-485D68227EF0}"/>
              </a:ext>
            </a:extLst>
          </p:cNvPr>
          <p:cNvSpPr>
            <a:spLocks noGrp="1"/>
          </p:cNvSpPr>
          <p:nvPr>
            <p:ph type="title" idx="4294967295"/>
          </p:nvPr>
        </p:nvSpPr>
        <p:spPr>
          <a:xfrm>
            <a:off x="457200" y="249238"/>
            <a:ext cx="8229600" cy="1143000"/>
          </a:xfrm>
        </p:spPr>
        <p:txBody>
          <a:bodyPr/>
          <a:lstStyle/>
          <a:p>
            <a:r>
              <a:rPr lang="sv-SE" altLang="sv-SE"/>
              <a:t>Övrigt från kansliet</a:t>
            </a:r>
          </a:p>
        </p:txBody>
      </p:sp>
      <p:sp>
        <p:nvSpPr>
          <p:cNvPr id="4" name="textruta 3">
            <a:extLst>
              <a:ext uri="{FF2B5EF4-FFF2-40B4-BE49-F238E27FC236}">
                <a16:creationId xmlns:a16="http://schemas.microsoft.com/office/drawing/2014/main" id="{D3E4435D-C0C0-46E4-B607-4731E38AF001}"/>
              </a:ext>
            </a:extLst>
          </p:cNvPr>
          <p:cNvSpPr txBox="1"/>
          <p:nvPr/>
        </p:nvSpPr>
        <p:spPr>
          <a:xfrm>
            <a:off x="270457" y="1391878"/>
            <a:ext cx="7482626" cy="3416320"/>
          </a:xfrm>
          <a:prstGeom prst="rect">
            <a:avLst/>
          </a:prstGeom>
          <a:noFill/>
        </p:spPr>
        <p:txBody>
          <a:bodyPr>
            <a:spAutoFit/>
          </a:bodyPr>
          <a:lstStyle/>
          <a:p>
            <a:pPr marL="342900" indent="-342900">
              <a:buFont typeface="Symbol" panose="05050102010706020507" pitchFamily="18" charset="2"/>
              <a:buChar char=""/>
              <a:defRPr/>
            </a:pPr>
            <a:r>
              <a:rPr lang="sv-SE" sz="2400" dirty="0">
                <a:ln>
                  <a:solidFill>
                    <a:srgbClr val="000090"/>
                  </a:solidFill>
                </a:ln>
                <a:solidFill>
                  <a:prstClr val="black"/>
                </a:solidFill>
                <a:latin typeface="Calibri"/>
                <a:cs typeface="+mn-cs"/>
              </a:rPr>
              <a:t>1 oktober kommer kansliets support och kontakt adress bytas till riksstroke@regionvasterbotten.se.  Den gamla adressen support@riksstroke.org kommer fortsätta fungera ett tag till efter 1 oktober.</a:t>
            </a:r>
          </a:p>
          <a:p>
            <a:pPr marL="342900" indent="-342900">
              <a:buFont typeface="Symbol" panose="05050102010706020507" pitchFamily="18" charset="2"/>
              <a:buChar char=""/>
              <a:defRPr/>
            </a:pPr>
            <a:endParaRPr lang="sv-SE" sz="2400" dirty="0">
              <a:latin typeface="Calibri" panose="020F0502020204030204" pitchFamily="34" charset="0"/>
              <a:ea typeface="Calibri" panose="020F0502020204030204" pitchFamily="34" charset="0"/>
            </a:endParaRPr>
          </a:p>
          <a:p>
            <a:pPr marL="457200" indent="-457200">
              <a:buFont typeface="Arial" panose="020B0604020202020204" pitchFamily="34" charset="0"/>
              <a:buChar char="•"/>
              <a:defRPr/>
            </a:pPr>
            <a:r>
              <a:rPr lang="sv-SE" sz="2400" dirty="0">
                <a:ln>
                  <a:solidFill>
                    <a:srgbClr val="000090"/>
                  </a:solidFill>
                </a:ln>
                <a:solidFill>
                  <a:prstClr val="black"/>
                </a:solidFill>
                <a:latin typeface="Calibri"/>
              </a:rPr>
              <a:t>I Oktober: Statistikanvändare behöver ha SITHS-kort för att logga in i </a:t>
            </a:r>
            <a:r>
              <a:rPr lang="sv-SE" sz="2400" dirty="0" err="1">
                <a:ln>
                  <a:solidFill>
                    <a:srgbClr val="000090"/>
                  </a:solidFill>
                </a:ln>
                <a:solidFill>
                  <a:prstClr val="black"/>
                </a:solidFill>
                <a:latin typeface="Calibri"/>
              </a:rPr>
              <a:t>Riksstrokes</a:t>
            </a:r>
            <a:r>
              <a:rPr lang="sv-SE" sz="2400" dirty="0">
                <a:ln>
                  <a:solidFill>
                    <a:srgbClr val="000090"/>
                  </a:solidFill>
                </a:ln>
                <a:solidFill>
                  <a:prstClr val="black"/>
                </a:solidFill>
                <a:latin typeface="Calibri"/>
              </a:rPr>
              <a:t> plattform  OBS! Kansliet kommer att hjälpa till att lägga till SITHS-kortet för de statistikanvändare som redan finns i systemet.</a:t>
            </a:r>
            <a:endParaRPr lang="sv-SE" sz="2400" dirty="0">
              <a:latin typeface="Calibri" panose="020F0502020204030204" pitchFamily="34" charset="0"/>
              <a:ea typeface="Calibri" panose="020F050202020403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Bildobjekt 2">
            <a:extLst>
              <a:ext uri="{FF2B5EF4-FFF2-40B4-BE49-F238E27FC236}">
                <a16:creationId xmlns:a16="http://schemas.microsoft.com/office/drawing/2014/main" id="{5D906912-A366-4000-9201-FDBA41F141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413" y="573088"/>
            <a:ext cx="8893175"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text 1">
            <a:extLst>
              <a:ext uri="{FF2B5EF4-FFF2-40B4-BE49-F238E27FC236}">
                <a16:creationId xmlns:a16="http://schemas.microsoft.com/office/drawing/2014/main" id="{D76F0250-BF88-4934-99C6-A70778C6DEC2}"/>
              </a:ext>
            </a:extLst>
          </p:cNvPr>
          <p:cNvSpPr>
            <a:spLocks noGrp="1"/>
          </p:cNvSpPr>
          <p:nvPr>
            <p:ph type="body" idx="4294967295"/>
          </p:nvPr>
        </p:nvSpPr>
        <p:spPr/>
        <p:txBody>
          <a:bodyPr/>
          <a:lstStyle/>
          <a:p>
            <a:pPr>
              <a:defRPr/>
            </a:pPr>
            <a:endParaRPr lang="sv-S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ruta 2">
            <a:extLst>
              <a:ext uri="{FF2B5EF4-FFF2-40B4-BE49-F238E27FC236}">
                <a16:creationId xmlns:a16="http://schemas.microsoft.com/office/drawing/2014/main" id="{1DADC46B-91A6-47A1-B87E-13A734F29E26}"/>
              </a:ext>
            </a:extLst>
          </p:cNvPr>
          <p:cNvSpPr txBox="1">
            <a:spLocks noChangeArrowheads="1"/>
          </p:cNvSpPr>
          <p:nvPr/>
        </p:nvSpPr>
        <p:spPr bwMode="auto">
          <a:xfrm>
            <a:off x="5086350" y="1885950"/>
            <a:ext cx="36861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800000"/>
                </a:solidFill>
                <a:latin typeface="Arial" panose="020B0604020202020204" pitchFamily="34" charset="0"/>
              </a:rPr>
              <a:t>Andel som vårdas på strokeenhet </a:t>
            </a:r>
          </a:p>
          <a:p>
            <a:pPr>
              <a:spcBef>
                <a:spcPct val="0"/>
              </a:spcBef>
              <a:buFontTx/>
              <a:buNone/>
            </a:pPr>
            <a:r>
              <a:rPr lang="sv-SE" altLang="sv-SE" sz="1800">
                <a:solidFill>
                  <a:srgbClr val="800000"/>
                </a:solidFill>
                <a:latin typeface="Arial" panose="020B0604020202020204" pitchFamily="34" charset="0"/>
              </a:rPr>
              <a:t>som 1a vårdnivå: </a:t>
            </a:r>
          </a:p>
          <a:p>
            <a:pPr>
              <a:spcBef>
                <a:spcPct val="0"/>
              </a:spcBef>
              <a:buFontTx/>
              <a:buNone/>
            </a:pPr>
            <a:endParaRPr lang="sv-SE" altLang="sv-SE" sz="1800">
              <a:solidFill>
                <a:srgbClr val="800000"/>
              </a:solidFill>
              <a:latin typeface="Arial" panose="020B0604020202020204" pitchFamily="34" charset="0"/>
            </a:endParaRPr>
          </a:p>
          <a:p>
            <a:pPr>
              <a:spcBef>
                <a:spcPct val="0"/>
              </a:spcBef>
              <a:buFontTx/>
              <a:buNone/>
            </a:pPr>
            <a:r>
              <a:rPr lang="sv-SE" altLang="sv-SE" sz="1800">
                <a:solidFill>
                  <a:srgbClr val="800000"/>
                </a:solidFill>
                <a:latin typeface="Arial" panose="020B0604020202020204" pitchFamily="34" charset="0"/>
              </a:rPr>
              <a:t>82 % nu</a:t>
            </a:r>
          </a:p>
          <a:p>
            <a:pPr>
              <a:spcBef>
                <a:spcPct val="0"/>
              </a:spcBef>
              <a:buFontTx/>
              <a:buNone/>
            </a:pPr>
            <a:endParaRPr lang="sv-SE" altLang="sv-SE" sz="1800">
              <a:solidFill>
                <a:srgbClr val="800000"/>
              </a:solidFill>
              <a:latin typeface="Arial" panose="020B0604020202020204" pitchFamily="34" charset="0"/>
            </a:endParaRPr>
          </a:p>
          <a:p>
            <a:pPr>
              <a:spcBef>
                <a:spcPct val="0"/>
              </a:spcBef>
              <a:buFontTx/>
              <a:buNone/>
            </a:pPr>
            <a:r>
              <a:rPr lang="sv-SE" altLang="sv-SE" sz="1800">
                <a:solidFill>
                  <a:srgbClr val="800000"/>
                </a:solidFill>
                <a:latin typeface="Arial" panose="020B0604020202020204" pitchFamily="34" charset="0"/>
              </a:rPr>
              <a:t>Fortsatt lite bättre</a:t>
            </a:r>
          </a:p>
          <a:p>
            <a:pPr>
              <a:spcBef>
                <a:spcPct val="0"/>
              </a:spcBef>
              <a:buFontTx/>
              <a:buNone/>
            </a:pPr>
            <a:endParaRPr lang="sv-SE" altLang="sv-SE" sz="1800">
              <a:solidFill>
                <a:srgbClr val="800000"/>
              </a:solidFill>
              <a:latin typeface="Arial" panose="020B0604020202020204" pitchFamily="34" charset="0"/>
            </a:endParaRPr>
          </a:p>
        </p:txBody>
      </p:sp>
      <p:pic>
        <p:nvPicPr>
          <p:cNvPr id="16387" name="Bildobjekt 3">
            <a:extLst>
              <a:ext uri="{FF2B5EF4-FFF2-40B4-BE49-F238E27FC236}">
                <a16:creationId xmlns:a16="http://schemas.microsoft.com/office/drawing/2014/main" id="{EA36AE03-2E5A-42C3-A9AF-EA973EAF8B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763" y="857250"/>
            <a:ext cx="38052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54035419-96BC-4531-8E19-0B937BA5D4F6}"/>
              </a:ext>
            </a:extLst>
          </p:cNvPr>
          <p:cNvSpPr/>
          <p:nvPr/>
        </p:nvSpPr>
        <p:spPr>
          <a:xfrm>
            <a:off x="5086350" y="2674938"/>
            <a:ext cx="1431925" cy="430212"/>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theme/theme1.xml><?xml version="1.0" encoding="utf-8"?>
<a:theme xmlns:a="http://schemas.openxmlformats.org/drawingml/2006/main" name="Riksstroke_mall">
  <a:themeElements>
    <a:clrScheme name="Berättelse">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Riksstroke_mall.potx</Template>
  <TotalTime>1952</TotalTime>
  <Words>2576</Words>
  <Application>Microsoft Office PowerPoint</Application>
  <PresentationFormat>Bildspel på skärmen (4:3)</PresentationFormat>
  <Paragraphs>474</Paragraphs>
  <Slides>86</Slides>
  <Notes>11</Notes>
  <HiddenSlides>0</HiddenSlides>
  <MMClips>0</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2</vt:i4>
      </vt:variant>
      <vt:variant>
        <vt:lpstr>Bildrubriker</vt:lpstr>
      </vt:variant>
      <vt:variant>
        <vt:i4>86</vt:i4>
      </vt:variant>
    </vt:vector>
  </HeadingPairs>
  <TitlesOfParts>
    <vt:vector size="96" baseType="lpstr">
      <vt:lpstr>Arial</vt:lpstr>
      <vt:lpstr>ArialMT</vt:lpstr>
      <vt:lpstr>Calibri</vt:lpstr>
      <vt:lpstr>Helvetica</vt:lpstr>
      <vt:lpstr>Symbol</vt:lpstr>
      <vt:lpstr>Times New Roman</vt:lpstr>
      <vt:lpstr>Wingdings</vt:lpstr>
      <vt:lpstr>Riksstroke_mall</vt:lpstr>
      <vt:lpstr>Diagram</vt:lpstr>
      <vt:lpstr>Chart</vt:lpstr>
      <vt:lpstr>Välkomna till Riksstrokes användardag 23 september 2020 </vt:lpstr>
      <vt:lpstr>Dagens program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Dagens program</vt:lpstr>
      <vt:lpstr>PowerPoint-presentation</vt:lpstr>
      <vt:lpstr>Antikoagulantiabehandling vid utskrivning efter ischemisk stroke och förmaksflimmer</vt:lpstr>
      <vt:lpstr>Akut ischemisk stroke &amp; förmaksflimmer</vt:lpstr>
      <vt:lpstr>TIMING  -vid akut ischemisk stroke och förmaksflimmer</vt:lpstr>
      <vt:lpstr>Patient lämplig att tillfråga om TIMING</vt:lpstr>
      <vt:lpstr>Inkluderade per månad &amp; totalt tom 20/9-20</vt:lpstr>
      <vt:lpstr>Andra studier med samma frågeställning,  TIMING har syskon!</vt:lpstr>
      <vt:lpstr>Andra studier med samma frågeställning</vt:lpstr>
      <vt:lpstr>Satsa till 1000!</vt:lpstr>
      <vt:lpstr>Dagens program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Könsskillnader i vård och utfall efter stroke 2005-2018 – en pågående studie</vt:lpstr>
      <vt:lpstr>Vid insjuknandet:</vt:lpstr>
      <vt:lpstr>Många skillnader utjämnas då tillgången ökar</vt:lpstr>
      <vt:lpstr>Medan andra skillnader kvarstår</vt:lpstr>
      <vt:lpstr>Forskningssamarbeten: Samkörning Riksstroke-EVAS</vt:lpstr>
      <vt:lpstr>Covid-19 och stroke</vt:lpstr>
      <vt:lpstr>Personcentrerade och sammanhållna vårdförlopp</vt:lpstr>
      <vt:lpstr>PSVF-stroke</vt:lpstr>
      <vt:lpstr> </vt:lpstr>
      <vt:lpstr>PowerPoint-presentation</vt:lpstr>
      <vt:lpstr>Vilka har jobbat med det?</vt:lpstr>
      <vt:lpstr>Akuta vården vid TIA/Stroke</vt:lpstr>
      <vt:lpstr>PowerPoint-presentation</vt:lpstr>
      <vt:lpstr>PowerPoint-presentation</vt:lpstr>
      <vt:lpstr>Inläggning på vårdenhet</vt:lpstr>
      <vt:lpstr>På strokeenheten </vt:lpstr>
      <vt:lpstr>Patientens åtgärder   </vt:lpstr>
      <vt:lpstr>Referenser och hänvisningar</vt:lpstr>
      <vt:lpstr>PowerPoint-presentation</vt:lpstr>
      <vt:lpstr>Information från Riksstroke</vt:lpstr>
      <vt:lpstr>Barnriksstroke</vt:lpstr>
      <vt:lpstr>EVAS</vt:lpstr>
      <vt:lpstr>SAH Registrering</vt:lpstr>
      <vt:lpstr>SAH registrering</vt:lpstr>
      <vt:lpstr>  Riksstroke Webbinarium</vt:lpstr>
      <vt:lpstr>PowerPoint-presentation</vt:lpstr>
      <vt:lpstr>PowerPoint-presentation</vt:lpstr>
      <vt:lpstr>Sjukhusen rapporterar in data i Riksstroke</vt:lpstr>
      <vt:lpstr>Riksstroke samlar in data</vt:lpstr>
      <vt:lpstr>Återrapportering </vt:lpstr>
      <vt:lpstr>Riksstrokes dashbord för snabb åtkomst av viktiga indikatorer</vt:lpstr>
      <vt:lpstr>Riksstrokes statistik och tabellverktyg</vt:lpstr>
      <vt:lpstr>Vården i siffror (VIS)</vt:lpstr>
      <vt:lpstr>Användning av Riksstrokes statistikverktyg,  antal besök per år </vt:lpstr>
      <vt:lpstr>Förbättringsarbeten inrapporterade 2016 - 2019</vt:lpstr>
      <vt:lpstr>Vanligaste områden för arbeten</vt:lpstr>
      <vt:lpstr>Utveckling av målnivåer över tid i Riksstroke 2016 - 2019</vt:lpstr>
      <vt:lpstr>Trender för förbättringsarbeten</vt:lpstr>
      <vt:lpstr>PowerPoint-presentation</vt:lpstr>
      <vt:lpstr>Övrigt från kansliet</vt:lpstr>
      <vt:lpstr>PowerPoint-presentation</vt:lpstr>
    </vt:vector>
  </TitlesOfParts>
  <Company>Umeå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Hannele.Hjelm@regionvasterbotten.se</dc:creator>
  <cp:lastModifiedBy>Per Ivarsson</cp:lastModifiedBy>
  <cp:revision>151</cp:revision>
  <dcterms:created xsi:type="dcterms:W3CDTF">2014-09-22T12:17:55Z</dcterms:created>
  <dcterms:modified xsi:type="dcterms:W3CDTF">2020-10-06T05:41:08Z</dcterms:modified>
</cp:coreProperties>
</file>