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08" r:id="rId2"/>
    <p:sldId id="274" r:id="rId3"/>
    <p:sldId id="306" r:id="rId4"/>
    <p:sldId id="479" r:id="rId5"/>
    <p:sldId id="480" r:id="rId6"/>
    <p:sldId id="481" r:id="rId7"/>
    <p:sldId id="278" r:id="rId8"/>
    <p:sldId id="305" r:id="rId9"/>
    <p:sldId id="485" r:id="rId10"/>
    <p:sldId id="486" r:id="rId11"/>
    <p:sldId id="487" r:id="rId12"/>
    <p:sldId id="488" r:id="rId13"/>
    <p:sldId id="489" r:id="rId14"/>
    <p:sldId id="490" r:id="rId15"/>
    <p:sldId id="491" r:id="rId16"/>
    <p:sldId id="492" r:id="rId17"/>
    <p:sldId id="493" r:id="rId18"/>
    <p:sldId id="497" r:id="rId19"/>
    <p:sldId id="498" r:id="rId20"/>
    <p:sldId id="499" r:id="rId21"/>
    <p:sldId id="500" r:id="rId22"/>
    <p:sldId id="506" r:id="rId23"/>
    <p:sldId id="502" r:id="rId24"/>
    <p:sldId id="504" r:id="rId25"/>
    <p:sldId id="507" r:id="rId26"/>
    <p:sldId id="510" r:id="rId27"/>
    <p:sldId id="517" r:id="rId28"/>
    <p:sldId id="312" r:id="rId29"/>
    <p:sldId id="313" r:id="rId30"/>
    <p:sldId id="273" r:id="rId31"/>
    <p:sldId id="494" r:id="rId32"/>
    <p:sldId id="256" r:id="rId33"/>
  </p:sldIdLst>
  <p:sldSz cx="9144000" cy="6858000" type="screen4x3"/>
  <p:notesSz cx="6858000" cy="9144000"/>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410" autoAdjust="0"/>
  </p:normalViewPr>
  <p:slideViewPr>
    <p:cSldViewPr snapToGrid="0" snapToObjects="1">
      <p:cViewPr varScale="1">
        <p:scale>
          <a:sx n="74" d="100"/>
          <a:sy n="74" d="100"/>
        </p:scale>
        <p:origin x="480" y="54"/>
      </p:cViewPr>
      <p:guideLst>
        <p:guide orient="horz" pos="2160"/>
        <p:guide pos="2880"/>
      </p:guideLst>
    </p:cSldViewPr>
  </p:slideViewPr>
  <p:outlineViewPr>
    <p:cViewPr>
      <p:scale>
        <a:sx n="25" d="100"/>
        <a:sy n="25" d="100"/>
      </p:scale>
      <p:origin x="0" y="-91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3E41600-4DB7-414D-9D6B-76FB043880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a:extLst>
              <a:ext uri="{FF2B5EF4-FFF2-40B4-BE49-F238E27FC236}">
                <a16:creationId xmlns:a16="http://schemas.microsoft.com/office/drawing/2014/main" id="{67E8E276-D241-40EC-863D-4A2E22AD095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024F187-942C-4AEB-8EAE-3E7E7B5D628F}" type="datetimeFigureOut">
              <a:rPr lang="sv-SE"/>
              <a:pPr>
                <a:defRPr/>
              </a:pPr>
              <a:t>2020-09-29</a:t>
            </a:fld>
            <a:endParaRPr lang="sv-SE" dirty="0"/>
          </a:p>
        </p:txBody>
      </p:sp>
      <p:sp>
        <p:nvSpPr>
          <p:cNvPr id="4" name="Platshållare för bildobjekt 3">
            <a:extLst>
              <a:ext uri="{FF2B5EF4-FFF2-40B4-BE49-F238E27FC236}">
                <a16:creationId xmlns:a16="http://schemas.microsoft.com/office/drawing/2014/main" id="{2F1B8F55-B7C9-4744-91D0-3F3567A7F8A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v-SE" noProof="0" dirty="0"/>
          </a:p>
        </p:txBody>
      </p:sp>
      <p:sp>
        <p:nvSpPr>
          <p:cNvPr id="5" name="Platshållare för anteckningar 4">
            <a:extLst>
              <a:ext uri="{FF2B5EF4-FFF2-40B4-BE49-F238E27FC236}">
                <a16:creationId xmlns:a16="http://schemas.microsoft.com/office/drawing/2014/main" id="{B501E5A9-E484-4E01-A99E-A50FDB1516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1EE0698A-1263-4443-9D8E-E8477D5D373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a:extLst>
              <a:ext uri="{FF2B5EF4-FFF2-40B4-BE49-F238E27FC236}">
                <a16:creationId xmlns:a16="http://schemas.microsoft.com/office/drawing/2014/main" id="{558ADFA5-6C50-4948-BDA7-91717C39668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5485A71-A969-467F-805C-18940E191A8D}" type="slidenum">
              <a:rPr lang="sv-SE" altLang="sv-SE"/>
              <a:pPr>
                <a:defRPr/>
              </a:pPr>
              <a:t>‹#›</a:t>
            </a:fld>
            <a:endParaRPr lang="sv-SE"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latshållare för bildobjekt 1">
            <a:extLst>
              <a:ext uri="{FF2B5EF4-FFF2-40B4-BE49-F238E27FC236}">
                <a16:creationId xmlns:a16="http://schemas.microsoft.com/office/drawing/2014/main" id="{53D68311-BBB6-4BBC-AA47-853627342E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Platshållare för anteckningar 2">
            <a:extLst>
              <a:ext uri="{FF2B5EF4-FFF2-40B4-BE49-F238E27FC236}">
                <a16:creationId xmlns:a16="http://schemas.microsoft.com/office/drawing/2014/main" id="{B5211B41-F6C9-4EC4-B56D-7F17A7A909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06500" name="Platshållare för bildnummer 3">
            <a:extLst>
              <a:ext uri="{FF2B5EF4-FFF2-40B4-BE49-F238E27FC236}">
                <a16:creationId xmlns:a16="http://schemas.microsoft.com/office/drawing/2014/main" id="{D6D319AF-F2CA-43D4-9645-54ED8A14C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92CCDB-E319-4DBC-AB10-5AAFEEA2EAB7}" type="slidenum">
              <a:rPr lang="sv-SE" altLang="sv-SE" smtClean="0"/>
              <a:pPr/>
              <a:t>1</a:t>
            </a:fld>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tshållare för bildobjekt 1">
            <a:extLst>
              <a:ext uri="{FF2B5EF4-FFF2-40B4-BE49-F238E27FC236}">
                <a16:creationId xmlns:a16="http://schemas.microsoft.com/office/drawing/2014/main" id="{610A94C4-0ACE-484E-878D-F873314BD1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Platshållare för anteckningar 2">
            <a:extLst>
              <a:ext uri="{FF2B5EF4-FFF2-40B4-BE49-F238E27FC236}">
                <a16:creationId xmlns:a16="http://schemas.microsoft.com/office/drawing/2014/main" id="{BD63CEF8-35EA-4C2C-839A-EB9208A93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FÖRSLAG: BEHANDLINGSSTART (DVS PUNKTION I ARTÄR, OFTAST LJUMSKE) FÖR TROMBEKTOMI </a:t>
            </a:r>
          </a:p>
        </p:txBody>
      </p:sp>
      <p:sp>
        <p:nvSpPr>
          <p:cNvPr id="109572" name="Platshållare för bildnummer 3">
            <a:extLst>
              <a:ext uri="{FF2B5EF4-FFF2-40B4-BE49-F238E27FC236}">
                <a16:creationId xmlns:a16="http://schemas.microsoft.com/office/drawing/2014/main" id="{1E95A716-D4FA-4E79-9163-148BE7896C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4E68D0-965E-4AA2-ADEC-34199EFA47B2}" type="slidenum">
              <a:rPr lang="sv-SE" altLang="sv-SE" smtClean="0"/>
              <a:pPr/>
              <a:t>3</a:t>
            </a:fld>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a:extLst>
              <a:ext uri="{FF2B5EF4-FFF2-40B4-BE49-F238E27FC236}">
                <a16:creationId xmlns:a16="http://schemas.microsoft.com/office/drawing/2014/main" id="{048C880A-3296-465F-A42E-A6A182233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tshållare för anteckningar 2">
            <a:extLst>
              <a:ext uri="{FF2B5EF4-FFF2-40B4-BE49-F238E27FC236}">
                <a16:creationId xmlns:a16="http://schemas.microsoft.com/office/drawing/2014/main" id="{E07652FC-8A56-4018-8732-70B0DAC4E5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20000"/>
              </a:spcBef>
            </a:pPr>
            <a:endParaRPr lang="sv-SE" altLang="sv-SE"/>
          </a:p>
        </p:txBody>
      </p:sp>
      <p:sp>
        <p:nvSpPr>
          <p:cNvPr id="111620" name="Platshållare för bildnummer 3">
            <a:extLst>
              <a:ext uri="{FF2B5EF4-FFF2-40B4-BE49-F238E27FC236}">
                <a16:creationId xmlns:a16="http://schemas.microsoft.com/office/drawing/2014/main" id="{58DE373C-72A6-4338-B51A-D842F538AF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479F3F-622D-4098-98F6-43D45DF65908}" type="slidenum">
              <a:rPr lang="sv-SE" altLang="sv-SE" smtClean="0"/>
              <a:pPr/>
              <a:t>4</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Platshållare för bildobjekt 1">
            <a:extLst>
              <a:ext uri="{FF2B5EF4-FFF2-40B4-BE49-F238E27FC236}">
                <a16:creationId xmlns:a16="http://schemas.microsoft.com/office/drawing/2014/main" id="{54E201F6-A77B-468D-9561-42845E5EF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Platshållare för anteckningar 2">
            <a:extLst>
              <a:ext uri="{FF2B5EF4-FFF2-40B4-BE49-F238E27FC236}">
                <a16:creationId xmlns:a16="http://schemas.microsoft.com/office/drawing/2014/main" id="{D1C5E908-CD4D-405F-9924-AC11A9127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25956" name="Platshållare för bildnummer 3">
            <a:extLst>
              <a:ext uri="{FF2B5EF4-FFF2-40B4-BE49-F238E27FC236}">
                <a16:creationId xmlns:a16="http://schemas.microsoft.com/office/drawing/2014/main" id="{0BEB1AF8-66E9-4B14-BE01-2309A98232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22E46A-60A2-4557-8229-3C0640CE7008}" type="slidenum">
              <a:rPr lang="sv-SE" altLang="sv-SE" smtClean="0"/>
              <a:pPr/>
              <a:t>17</a:t>
            </a:fld>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tshållare för bildobjekt 1">
            <a:extLst>
              <a:ext uri="{FF2B5EF4-FFF2-40B4-BE49-F238E27FC236}">
                <a16:creationId xmlns:a16="http://schemas.microsoft.com/office/drawing/2014/main" id="{8192F0DF-ED7F-4455-A1E3-DC4BDC19A4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Platshållare för anteckningar 2">
            <a:extLst>
              <a:ext uri="{FF2B5EF4-FFF2-40B4-BE49-F238E27FC236}">
                <a16:creationId xmlns:a16="http://schemas.microsoft.com/office/drawing/2014/main" id="{E772A2FD-765C-4C87-8334-BC854CEC2C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33124" name="Platshållare för bildnummer 3">
            <a:extLst>
              <a:ext uri="{FF2B5EF4-FFF2-40B4-BE49-F238E27FC236}">
                <a16:creationId xmlns:a16="http://schemas.microsoft.com/office/drawing/2014/main" id="{AC73B68B-D0FD-4D34-BC52-33A86C373F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46552C-86CC-4F12-B8A6-6CFEFC389F81}" type="slidenum">
              <a:rPr lang="sv-SE" altLang="sv-SE" smtClean="0"/>
              <a:pPr/>
              <a:t>28</a:t>
            </a:fld>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tshållare för bildobjekt 1">
            <a:extLst>
              <a:ext uri="{FF2B5EF4-FFF2-40B4-BE49-F238E27FC236}">
                <a16:creationId xmlns:a16="http://schemas.microsoft.com/office/drawing/2014/main" id="{60B2E8CB-39B6-4271-AA1F-1DA869F7B2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Platshållare för anteckningar 2">
            <a:extLst>
              <a:ext uri="{FF2B5EF4-FFF2-40B4-BE49-F238E27FC236}">
                <a16:creationId xmlns:a16="http://schemas.microsoft.com/office/drawing/2014/main" id="{13E76D1C-ED39-48E7-AF50-3E43D5FEA5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36196" name="Platshållare för bildnummer 3">
            <a:extLst>
              <a:ext uri="{FF2B5EF4-FFF2-40B4-BE49-F238E27FC236}">
                <a16:creationId xmlns:a16="http://schemas.microsoft.com/office/drawing/2014/main" id="{1C787833-59D3-40F9-8DA8-D3E47E88F1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0DAC65-C7FB-4648-861F-CBE108296A74}" type="slidenum">
              <a:rPr lang="sv-SE" altLang="sv-SE" smtClean="0"/>
              <a:pPr/>
              <a:t>30</a:t>
            </a:fld>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latshållare för bildobjekt 1">
            <a:extLst>
              <a:ext uri="{FF2B5EF4-FFF2-40B4-BE49-F238E27FC236}">
                <a16:creationId xmlns:a16="http://schemas.microsoft.com/office/drawing/2014/main" id="{B94C2509-959B-4014-9356-A16F2E4589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Platshållare för anteckningar 2">
            <a:extLst>
              <a:ext uri="{FF2B5EF4-FFF2-40B4-BE49-F238E27FC236}">
                <a16:creationId xmlns:a16="http://schemas.microsoft.com/office/drawing/2014/main" id="{768F04EB-DB16-4E0D-9F34-C9D21BD819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38244" name="Platshållare för bildnummer 3">
            <a:extLst>
              <a:ext uri="{FF2B5EF4-FFF2-40B4-BE49-F238E27FC236}">
                <a16:creationId xmlns:a16="http://schemas.microsoft.com/office/drawing/2014/main" id="{2FED6F8A-630C-47C3-B912-EF4DB5A060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A3320B-2AA0-4730-A5E2-85E41DBB7B8D}" type="slidenum">
              <a:rPr lang="sv-SE" altLang="sv-SE" smtClean="0"/>
              <a:pPr/>
              <a:t>31</a:t>
            </a:fld>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Platshållare för bildobjekt 1">
            <a:extLst>
              <a:ext uri="{FF2B5EF4-FFF2-40B4-BE49-F238E27FC236}">
                <a16:creationId xmlns:a16="http://schemas.microsoft.com/office/drawing/2014/main" id="{8B491687-65DA-40AD-9283-E56A2E2425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Platshållare för anteckningar 2">
            <a:extLst>
              <a:ext uri="{FF2B5EF4-FFF2-40B4-BE49-F238E27FC236}">
                <a16:creationId xmlns:a16="http://schemas.microsoft.com/office/drawing/2014/main" id="{84BB513B-4E43-44A1-828A-61D6C98E5F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20000"/>
              </a:spcBef>
            </a:pPr>
            <a:endParaRPr lang="sv-SE" altLang="sv-SE"/>
          </a:p>
        </p:txBody>
      </p:sp>
      <p:sp>
        <p:nvSpPr>
          <p:cNvPr id="140292" name="Platshållare för bildnummer 3">
            <a:extLst>
              <a:ext uri="{FF2B5EF4-FFF2-40B4-BE49-F238E27FC236}">
                <a16:creationId xmlns:a16="http://schemas.microsoft.com/office/drawing/2014/main" id="{48FA012D-AE93-439F-A2F6-D05A5BB5DF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0B3D41-5298-4645-87B4-B2E7A3FE7507}" type="slidenum">
              <a:rPr lang="sv-SE" altLang="sv-SE" smtClean="0"/>
              <a:pPr/>
              <a:t>32</a:t>
            </a:fld>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96F2C5AF-3E77-4FBF-A77C-2F4E0374D3CD}"/>
              </a:ext>
            </a:extLst>
          </p:cNvPr>
          <p:cNvSpPr>
            <a:spLocks noChangeArrowheads="1"/>
          </p:cNvSpPr>
          <p:nvPr userDrawn="1"/>
        </p:nvSpPr>
        <p:spPr bwMode="auto">
          <a:xfrm>
            <a:off x="495300" y="1577975"/>
            <a:ext cx="8229600" cy="58578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sv-SE" altLang="sv-SE" sz="3200" dirty="0">
                <a:solidFill>
                  <a:srgbClr val="B50B1B"/>
                </a:solidFill>
                <a:latin typeface="Calibri" panose="020F0502020204030204" pitchFamily="34" charset="0"/>
              </a:rPr>
              <a:t>The Swedish Stroke Register </a:t>
            </a:r>
          </a:p>
        </p:txBody>
      </p:sp>
      <p:sp>
        <p:nvSpPr>
          <p:cNvPr id="2" name="Rubrik 1"/>
          <p:cNvSpPr>
            <a:spLocks noGrp="1"/>
          </p:cNvSpPr>
          <p:nvPr>
            <p:ph type="title"/>
          </p:nvPr>
        </p:nvSpPr>
        <p:spPr>
          <a:xfrm>
            <a:off x="457200" y="809492"/>
            <a:ext cx="8229600" cy="1353806"/>
          </a:xfrm>
        </p:spPr>
        <p:txBody>
          <a:bodyPr>
            <a:normAutofit/>
          </a:bodyPr>
          <a:lstStyle>
            <a:lvl1pPr>
              <a:defRPr sz="6000">
                <a:solidFill>
                  <a:srgbClr val="B50B1B"/>
                </a:solidFill>
              </a:defRPr>
            </a:lvl1pPr>
          </a:lstStyle>
          <a:p>
            <a:r>
              <a:rPr lang="sv-SE" dirty="0"/>
              <a:t>Klicka här för att ändra format</a:t>
            </a:r>
          </a:p>
        </p:txBody>
      </p:sp>
    </p:spTree>
    <p:extLst>
      <p:ext uri="{BB962C8B-B14F-4D97-AF65-F5344CB8AC3E}">
        <p14:creationId xmlns:p14="http://schemas.microsoft.com/office/powerpoint/2010/main" val="425568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7461"/>
            <a:ext cx="7772400" cy="1470025"/>
          </a:xfrm>
        </p:spPr>
        <p:txBody>
          <a:bodyPr/>
          <a:lstStyle>
            <a:lvl1pPr>
              <a:defRPr>
                <a:solidFill>
                  <a:srgbClr val="B50B1B"/>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85800" y="1923236"/>
            <a:ext cx="7772400" cy="3128542"/>
          </a:xfrm>
          <a:effectLst/>
        </p:spPr>
        <p:txBody>
          <a:bodyPr/>
          <a:lstStyle>
            <a:lvl1pPr marL="457200" indent="-457200" algn="l">
              <a:buFont typeface="Arial"/>
              <a:buChar char="•"/>
              <a:defRPr sz="2800">
                <a:solidFill>
                  <a:srgbClr val="0000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303988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41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8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767939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AD4">
            <a:alpha val="23137"/>
          </a:srgbClr>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88A5F593-EE5D-4937-8054-9F825D470E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3" name="Platshållare för text 2">
            <a:extLst>
              <a:ext uri="{FF2B5EF4-FFF2-40B4-BE49-F238E27FC236}">
                <a16:creationId xmlns:a16="http://schemas.microsoft.com/office/drawing/2014/main" id="{69200CD7-E9E3-4EAB-980C-F9833FE62285}"/>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28" name="Bildobjekt 15">
            <a:extLst>
              <a:ext uri="{FF2B5EF4-FFF2-40B4-BE49-F238E27FC236}">
                <a16:creationId xmlns:a16="http://schemas.microsoft.com/office/drawing/2014/main" id="{190F4DE6-7C1F-44FC-BC08-268039AC745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45413" y="6167438"/>
            <a:ext cx="1366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4C738622-2690-46F7-AE97-96559EAA5F12}"/>
              </a:ext>
            </a:extLst>
          </p:cNvPr>
          <p:cNvSpPr txBox="1"/>
          <p:nvPr/>
        </p:nvSpPr>
        <p:spPr>
          <a:xfrm>
            <a:off x="0" y="6489700"/>
            <a:ext cx="7535863" cy="368300"/>
          </a:xfrm>
          <a:prstGeom prst="rect">
            <a:avLst/>
          </a:prstGeom>
          <a:solidFill>
            <a:schemeClr val="accent3"/>
          </a:solidFill>
        </p:spPr>
        <p:txBody>
          <a:bodyPr>
            <a:spAutoFit/>
          </a:bodyPr>
          <a:lstStyle/>
          <a:p>
            <a:pPr eaLnBrk="1" fontAlgn="auto" hangingPunct="1">
              <a:spcBef>
                <a:spcPts val="0"/>
              </a:spcBef>
              <a:spcAft>
                <a:spcPts val="0"/>
              </a:spcAft>
              <a:defRPr/>
            </a:pPr>
            <a:endParaRPr lang="sv-SE" dirty="0">
              <a:latin typeface="+mn-lt"/>
              <a:cs typeface="+mn-cs"/>
            </a:endParaRPr>
          </a:p>
        </p:txBody>
      </p:sp>
    </p:spTree>
  </p:cSld>
  <p:clrMap bg1="lt1" tx1="dk1" bg2="lt2" tx2="dk2" accent1="accent1" accent2="accent2" accent3="accent3" accent4="accent4" accent5="accent5" accent6="accent6" hlink="hlink" folHlink="folHlink"/>
  <p:sldLayoutIdLst>
    <p:sldLayoutId id="2147483882" r:id="rId1"/>
    <p:sldLayoutId id="2147483878" r:id="rId2"/>
    <p:sldLayoutId id="2147483879" r:id="rId3"/>
    <p:sldLayoutId id="2147483880" r:id="rId4"/>
    <p:sldLayoutId id="2147483881" r:id="rId5"/>
  </p:sldLayoutIdLst>
  <p:txStyles>
    <p:titleStyle>
      <a:lvl1pPr algn="ctr" defTabSz="457200" rtl="0" eaLnBrk="0" fontAlgn="base" hangingPunct="0">
        <a:spcBef>
          <a:spcPct val="0"/>
        </a:spcBef>
        <a:spcAft>
          <a:spcPct val="0"/>
        </a:spcAft>
        <a:defRPr sz="4400" kern="1200">
          <a:solidFill>
            <a:srgbClr val="B50B1B"/>
          </a:solidFill>
          <a:latin typeface="+mj-lt"/>
          <a:ea typeface="+mj-ea"/>
          <a:cs typeface="+mj-cs"/>
        </a:defRPr>
      </a:lvl1pPr>
      <a:lvl2pPr algn="ctr" defTabSz="457200" rtl="0" eaLnBrk="0" fontAlgn="base" hangingPunct="0">
        <a:spcBef>
          <a:spcPct val="0"/>
        </a:spcBef>
        <a:spcAft>
          <a:spcPct val="0"/>
        </a:spcAft>
        <a:defRPr sz="4400">
          <a:solidFill>
            <a:srgbClr val="B50B1B"/>
          </a:solidFill>
          <a:latin typeface="Calibri" panose="020F0502020204030204" pitchFamily="34" charset="0"/>
        </a:defRPr>
      </a:lvl2pPr>
      <a:lvl3pPr algn="ctr" defTabSz="457200" rtl="0" eaLnBrk="0" fontAlgn="base" hangingPunct="0">
        <a:spcBef>
          <a:spcPct val="0"/>
        </a:spcBef>
        <a:spcAft>
          <a:spcPct val="0"/>
        </a:spcAft>
        <a:defRPr sz="4400">
          <a:solidFill>
            <a:srgbClr val="B50B1B"/>
          </a:solidFill>
          <a:latin typeface="Calibri" panose="020F0502020204030204" pitchFamily="34" charset="0"/>
        </a:defRPr>
      </a:lvl3pPr>
      <a:lvl4pPr algn="ctr" defTabSz="457200" rtl="0" eaLnBrk="0" fontAlgn="base" hangingPunct="0">
        <a:spcBef>
          <a:spcPct val="0"/>
        </a:spcBef>
        <a:spcAft>
          <a:spcPct val="0"/>
        </a:spcAft>
        <a:defRPr sz="4400">
          <a:solidFill>
            <a:srgbClr val="B50B1B"/>
          </a:solidFill>
          <a:latin typeface="Calibri" panose="020F0502020204030204" pitchFamily="34" charset="0"/>
        </a:defRPr>
      </a:lvl4pPr>
      <a:lvl5pPr algn="ctr" defTabSz="457200" rtl="0" eaLnBrk="0" fontAlgn="base" hangingPunct="0">
        <a:spcBef>
          <a:spcPct val="0"/>
        </a:spcBef>
        <a:spcAft>
          <a:spcPct val="0"/>
        </a:spcAft>
        <a:defRPr sz="4400">
          <a:solidFill>
            <a:srgbClr val="B50B1B"/>
          </a:solidFill>
          <a:latin typeface="Calibri" panose="020F0502020204030204" pitchFamily="34" charset="0"/>
        </a:defRPr>
      </a:lvl5pPr>
      <a:lvl6pPr marL="457200" algn="ctr" defTabSz="457200" rtl="0" fontAlgn="base">
        <a:spcBef>
          <a:spcPct val="0"/>
        </a:spcBef>
        <a:spcAft>
          <a:spcPct val="0"/>
        </a:spcAft>
        <a:defRPr sz="4400">
          <a:solidFill>
            <a:srgbClr val="B50B1B"/>
          </a:solidFill>
          <a:latin typeface="Calibri" panose="020F0502020204030204" pitchFamily="34" charset="0"/>
        </a:defRPr>
      </a:lvl6pPr>
      <a:lvl7pPr marL="914400" algn="ctr" defTabSz="457200" rtl="0" fontAlgn="base">
        <a:spcBef>
          <a:spcPct val="0"/>
        </a:spcBef>
        <a:spcAft>
          <a:spcPct val="0"/>
        </a:spcAft>
        <a:defRPr sz="4400">
          <a:solidFill>
            <a:srgbClr val="B50B1B"/>
          </a:solidFill>
          <a:latin typeface="Calibri" panose="020F0502020204030204" pitchFamily="34" charset="0"/>
        </a:defRPr>
      </a:lvl7pPr>
      <a:lvl8pPr marL="1371600" algn="ctr" defTabSz="457200" rtl="0" fontAlgn="base">
        <a:spcBef>
          <a:spcPct val="0"/>
        </a:spcBef>
        <a:spcAft>
          <a:spcPct val="0"/>
        </a:spcAft>
        <a:defRPr sz="4400">
          <a:solidFill>
            <a:srgbClr val="B50B1B"/>
          </a:solidFill>
          <a:latin typeface="Calibri" panose="020F0502020204030204" pitchFamily="34" charset="0"/>
        </a:defRPr>
      </a:lvl8pPr>
      <a:lvl9pPr marL="1828800" algn="ctr" defTabSz="457200" rtl="0" fontAlgn="base">
        <a:spcBef>
          <a:spcPct val="0"/>
        </a:spcBef>
        <a:spcAft>
          <a:spcPct val="0"/>
        </a:spcAft>
        <a:defRPr sz="4400">
          <a:solidFill>
            <a:srgbClr val="B50B1B"/>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ln>
            <a:solidFill>
              <a:srgbClr val="000090"/>
            </a:solidFill>
          </a:ln>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Circle-icons-chat.svg"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a:extLst>
              <a:ext uri="{FF2B5EF4-FFF2-40B4-BE49-F238E27FC236}">
                <a16:creationId xmlns:a16="http://schemas.microsoft.com/office/drawing/2014/main" id="{F36EC30C-83AB-4AA6-8B04-BCBAFC65E691}"/>
              </a:ext>
            </a:extLst>
          </p:cNvPr>
          <p:cNvSpPr>
            <a:spLocks noGrp="1"/>
          </p:cNvSpPr>
          <p:nvPr>
            <p:ph type="ctrTitle"/>
          </p:nvPr>
        </p:nvSpPr>
        <p:spPr>
          <a:xfrm>
            <a:off x="685800" y="1892425"/>
            <a:ext cx="7772400" cy="1384176"/>
          </a:xfrm>
        </p:spPr>
        <p:txBody>
          <a:bodyPr/>
          <a:lstStyle/>
          <a:p>
            <a:pPr>
              <a:spcBef>
                <a:spcPts val="864"/>
              </a:spcBef>
              <a:spcAft>
                <a:spcPts val="0"/>
              </a:spcAft>
              <a:defRPr/>
            </a:pPr>
            <a:r>
              <a:rPr lang="sv-SE" sz="3600" dirty="0">
                <a:ln w="9525" cap="flat" cmpd="sng" algn="ctr">
                  <a:solidFill>
                    <a:srgbClr val="000090"/>
                  </a:solidFill>
                  <a:prstDash val="solid"/>
                  <a:round/>
                </a:ln>
                <a:solidFill>
                  <a:srgbClr val="00006D"/>
                </a:solidFill>
                <a:ea typeface="+mn-ea"/>
                <a:cs typeface="+mn-cs"/>
              </a:rPr>
              <a:t>Välkomna åter</a:t>
            </a:r>
            <a:endParaRPr lang="sv-SE" sz="3600" dirty="0"/>
          </a:p>
          <a:p>
            <a:pPr>
              <a:defRPr/>
            </a:pPr>
            <a:endParaRPr lang="sv-SE" altLang="sv-SE" sz="4000" dirty="0">
              <a:solidFill>
                <a:schemeClr val="accent1"/>
              </a:solidFill>
            </a:endParaRPr>
          </a:p>
        </p:txBody>
      </p:sp>
      <p:sp>
        <p:nvSpPr>
          <p:cNvPr id="3" name="Underrubrik 2">
            <a:extLst>
              <a:ext uri="{FF2B5EF4-FFF2-40B4-BE49-F238E27FC236}">
                <a16:creationId xmlns:a16="http://schemas.microsoft.com/office/drawing/2014/main" id="{279697E2-1D25-45F9-A2C7-CFC9985BCFAD}"/>
              </a:ext>
            </a:extLst>
          </p:cNvPr>
          <p:cNvSpPr>
            <a:spLocks noGrp="1"/>
          </p:cNvSpPr>
          <p:nvPr>
            <p:ph type="subTitle" idx="1"/>
          </p:nvPr>
        </p:nvSpPr>
        <p:spPr>
          <a:xfrm>
            <a:off x="609600" y="3276601"/>
            <a:ext cx="7772400" cy="3056466"/>
          </a:xfrm>
        </p:spPr>
        <p:txBody>
          <a:bodyPr/>
          <a:lstStyle/>
          <a:p>
            <a:pPr marL="0" indent="0">
              <a:buFont typeface="Arial"/>
              <a:buNone/>
              <a:defRPr/>
            </a:pPr>
            <a:r>
              <a:rPr lang="sv-SE" altLang="sv-SE" dirty="0"/>
              <a:t>Praktisk information:</a:t>
            </a:r>
          </a:p>
          <a:p>
            <a:pPr lvl="1" indent="-457200" algn="l">
              <a:buFont typeface="Wingdings" panose="05000000000000000000" pitchFamily="2" charset="2"/>
              <a:buChar char="Ø"/>
              <a:defRPr/>
            </a:pPr>
            <a:r>
              <a:rPr lang="sv-SE" altLang="sv-SE" dirty="0"/>
              <a:t>Länk 2 till dialogen efter paus, finns i chatt </a:t>
            </a:r>
          </a:p>
          <a:p>
            <a:pPr lvl="1" indent="-457200" algn="l">
              <a:buFont typeface="Wingdings" panose="05000000000000000000" pitchFamily="2" charset="2"/>
              <a:buChar char="Ø"/>
              <a:defRPr/>
            </a:pPr>
            <a:r>
              <a:rPr lang="sv-SE" altLang="sv-SE" dirty="0"/>
              <a:t>Muta din mikrofon</a:t>
            </a:r>
          </a:p>
          <a:p>
            <a:pPr lvl="1" indent="-457200" algn="l">
              <a:buFont typeface="Wingdings" panose="05000000000000000000" pitchFamily="2" charset="2"/>
              <a:buChar char="Ø"/>
              <a:defRPr/>
            </a:pPr>
            <a:r>
              <a:rPr lang="sv-SE" dirty="0"/>
              <a:t>Ställ dina frågor i chatten</a:t>
            </a:r>
          </a:p>
          <a:p>
            <a:pPr>
              <a:defRPr/>
            </a:pPr>
            <a:endParaRPr lang="sv-SE" dirty="0"/>
          </a:p>
          <a:p>
            <a:pPr>
              <a:defRPr/>
            </a:pPr>
            <a:endParaRPr lang="sv-SE" dirty="0"/>
          </a:p>
        </p:txBody>
      </p:sp>
      <p:pic>
        <p:nvPicPr>
          <p:cNvPr id="105476" name="Bildobjekt 1">
            <a:extLst>
              <a:ext uri="{FF2B5EF4-FFF2-40B4-BE49-F238E27FC236}">
                <a16:creationId xmlns:a16="http://schemas.microsoft.com/office/drawing/2014/main" id="{E658C868-D0F6-4E3D-8D5F-CB5B80F5F6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1788" y="46038"/>
            <a:ext cx="3140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152A6B9-DC03-403B-8D3A-6F7BEF36BF41}"/>
              </a:ext>
            </a:extLst>
          </p:cNvPr>
          <p:cNvSpPr>
            <a:spLocks noGrp="1"/>
          </p:cNvSpPr>
          <p:nvPr>
            <p:ph type="body" idx="4294967295"/>
          </p:nvPr>
        </p:nvSpPr>
        <p:spPr/>
        <p:txBody>
          <a:bodyPr/>
          <a:lstStyle/>
          <a:p>
            <a:pPr>
              <a:defRPr/>
            </a:pPr>
            <a:endParaRPr lang="sv-SE" dirty="0"/>
          </a:p>
          <a:p>
            <a:pPr>
              <a:defRPr/>
            </a:pPr>
            <a:r>
              <a:rPr lang="sv-SE" dirty="0"/>
              <a:t>Jag undrar om Riksstroke framöver kommer att datoriseras så pass att det funkar för läkarna att direkt skriva i formuläret i datorn och om det kommer var länkat på patienten att olika sjukhus kommer se samma formulär för patienten så vi slipper fylla ifrån båda sjukhus där patienten har varit.</a:t>
            </a:r>
          </a:p>
        </p:txBody>
      </p:sp>
      <p:sp>
        <p:nvSpPr>
          <p:cNvPr id="117763" name="Rubrik 2">
            <a:extLst>
              <a:ext uri="{FF2B5EF4-FFF2-40B4-BE49-F238E27FC236}">
                <a16:creationId xmlns:a16="http://schemas.microsoft.com/office/drawing/2014/main" id="{E2A73398-23A4-4038-A54F-10E63A5F76AC}"/>
              </a:ext>
            </a:extLst>
          </p:cNvPr>
          <p:cNvSpPr>
            <a:spLocks noGrp="1"/>
          </p:cNvSpPr>
          <p:nvPr>
            <p:ph type="title" idx="4294967295"/>
          </p:nvPr>
        </p:nvSpPr>
        <p:spPr/>
        <p:txBody>
          <a:bodyPr/>
          <a:lstStyle/>
          <a:p>
            <a:r>
              <a:rPr lang="sv-SE" altLang="sv-SE" dirty="0"/>
              <a:t>Fråga 2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ubrik 1">
            <a:extLst>
              <a:ext uri="{FF2B5EF4-FFF2-40B4-BE49-F238E27FC236}">
                <a16:creationId xmlns:a16="http://schemas.microsoft.com/office/drawing/2014/main" id="{6B910082-CEEA-4B47-9AD6-E45CD69FFD59}"/>
              </a:ext>
            </a:extLst>
          </p:cNvPr>
          <p:cNvSpPr>
            <a:spLocks noGrp="1"/>
          </p:cNvSpPr>
          <p:nvPr>
            <p:ph type="title" idx="4294967295"/>
          </p:nvPr>
        </p:nvSpPr>
        <p:spPr/>
        <p:txBody>
          <a:bodyPr/>
          <a:lstStyle/>
          <a:p>
            <a:r>
              <a:rPr lang="sv-SE" altLang="sv-SE" dirty="0"/>
              <a:t>Svar fråga 2</a:t>
            </a:r>
          </a:p>
        </p:txBody>
      </p:sp>
      <p:sp>
        <p:nvSpPr>
          <p:cNvPr id="3" name="Platshållare för text 2">
            <a:extLst>
              <a:ext uri="{FF2B5EF4-FFF2-40B4-BE49-F238E27FC236}">
                <a16:creationId xmlns:a16="http://schemas.microsoft.com/office/drawing/2014/main" id="{E046ED3E-97E7-4DC0-9EFE-C90A20D7D79D}"/>
              </a:ext>
            </a:extLst>
          </p:cNvPr>
          <p:cNvSpPr>
            <a:spLocks noGrp="1"/>
          </p:cNvSpPr>
          <p:nvPr>
            <p:ph type="body" idx="4294967295"/>
          </p:nvPr>
        </p:nvSpPr>
        <p:spPr>
          <a:xfrm>
            <a:off x="457200" y="1179320"/>
            <a:ext cx="8229600" cy="4946843"/>
          </a:xfrm>
        </p:spPr>
        <p:txBody>
          <a:bodyPr>
            <a:normAutofit fontScale="62500" lnSpcReduction="20000"/>
          </a:bodyPr>
          <a:lstStyle/>
          <a:p>
            <a:pPr marL="457200" lvl="1" indent="0">
              <a:buFont typeface="Wingdings" panose="05000000000000000000" pitchFamily="2" charset="2"/>
              <a:buNone/>
              <a:defRPr/>
            </a:pPr>
            <a:r>
              <a:rPr lang="sv-SE" dirty="0"/>
              <a:t>Fråga; om </a:t>
            </a:r>
            <a:r>
              <a:rPr lang="sv-SE" dirty="0" err="1"/>
              <a:t>Rikstroke</a:t>
            </a:r>
            <a:r>
              <a:rPr lang="sv-SE" dirty="0"/>
              <a:t> framöver kommer att datoriseras så pass att det funkar för läkarna att direkt skriva i formuläret i datorn och om det kommer var länkat på patienten att olika sjukhus kommer se samma formulär för patienten</a:t>
            </a:r>
          </a:p>
          <a:p>
            <a:pPr>
              <a:defRPr/>
            </a:pPr>
            <a:r>
              <a:rPr lang="sv-SE" dirty="0"/>
              <a:t>Vi är medvetna och förstår ert önskemål men tyvärr kan vi inte ge något tydligt svar i denna fråga. Inför 2021 blir det bara små förändringar när det gäller ändring av formulär. 2022 och framåt kommer Riksstroke påverkas av pågående nationella projekt kring hur informationsförsörjning av kvalitetsregister skall göras. Dessa projekt måste vi ta hänsyn till eftersom det kommer påverka vidareutveckling av nuvarande plattform.</a:t>
            </a:r>
          </a:p>
          <a:p>
            <a:pPr>
              <a:defRPr/>
            </a:pPr>
            <a:endParaRPr lang="sv-SE" dirty="0"/>
          </a:p>
          <a:p>
            <a:pPr marL="0" indent="0">
              <a:buFont typeface="Arial" panose="020B0604020202020204" pitchFamily="34" charset="0"/>
              <a:buNone/>
              <a:defRPr/>
            </a:pPr>
            <a:r>
              <a:rPr lang="sv-SE" dirty="0"/>
              <a:t>     Pågående nationella projekt:</a:t>
            </a:r>
          </a:p>
          <a:p>
            <a:pPr>
              <a:defRPr/>
            </a:pPr>
            <a:r>
              <a:rPr lang="sv-SE" dirty="0"/>
              <a:t>I och med att nya vårdinformationssystem införs så kommer regionerna att prioritera automatisk dataöverföring till register föra minska administrationen med dubbeldokumentation.</a:t>
            </a:r>
          </a:p>
          <a:p>
            <a:pPr>
              <a:defRPr/>
            </a:pPr>
            <a:r>
              <a:rPr lang="sv-SE" dirty="0"/>
              <a:t>Utredning där SKR går igenom vilka plattformar för kvalitetsregister som skall finnas kvar framöver.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BE7C0FC-7167-47DC-BA2D-5C59590EAC15}"/>
              </a:ext>
            </a:extLst>
          </p:cNvPr>
          <p:cNvSpPr>
            <a:spLocks noGrp="1"/>
          </p:cNvSpPr>
          <p:nvPr>
            <p:ph type="body" idx="4294967295"/>
          </p:nvPr>
        </p:nvSpPr>
        <p:spPr/>
        <p:txBody>
          <a:bodyPr>
            <a:normAutofit lnSpcReduction="10000"/>
          </a:bodyPr>
          <a:lstStyle/>
          <a:p>
            <a:pPr>
              <a:defRPr/>
            </a:pPr>
            <a:endParaRPr lang="sv-SE" dirty="0"/>
          </a:p>
          <a:p>
            <a:pPr>
              <a:defRPr/>
            </a:pPr>
            <a:r>
              <a:rPr lang="sv-SE" dirty="0"/>
              <a:t>Frågan i akut formuläret om planerat uppföljning har beslut tagits att telefonuppföljning får räknas som planerat återbesök under pandemin. </a:t>
            </a:r>
          </a:p>
          <a:p>
            <a:pPr>
              <a:defRPr/>
            </a:pPr>
            <a:endParaRPr lang="sv-SE" dirty="0"/>
          </a:p>
          <a:p>
            <a:pPr>
              <a:defRPr/>
            </a:pPr>
            <a:r>
              <a:rPr lang="sv-SE" dirty="0"/>
              <a:t>Vissa patienter svarar att dom inte fått komma på återbesök, för de har fått ett telefonsamtal istället </a:t>
            </a:r>
            <a:r>
              <a:rPr lang="sv-SE" dirty="0" err="1"/>
              <a:t>pga</a:t>
            </a:r>
            <a:r>
              <a:rPr lang="sv-SE" dirty="0"/>
              <a:t> Covid. Hur registrera?</a:t>
            </a:r>
          </a:p>
        </p:txBody>
      </p:sp>
      <p:sp>
        <p:nvSpPr>
          <p:cNvPr id="119811" name="Rubrik 2">
            <a:extLst>
              <a:ext uri="{FF2B5EF4-FFF2-40B4-BE49-F238E27FC236}">
                <a16:creationId xmlns:a16="http://schemas.microsoft.com/office/drawing/2014/main" id="{9E8C5FD2-FDB4-49CD-AD43-445C29D1D5C5}"/>
              </a:ext>
            </a:extLst>
          </p:cNvPr>
          <p:cNvSpPr>
            <a:spLocks noGrp="1"/>
          </p:cNvSpPr>
          <p:nvPr>
            <p:ph type="title" idx="4294967295"/>
          </p:nvPr>
        </p:nvSpPr>
        <p:spPr/>
        <p:txBody>
          <a:bodyPr/>
          <a:lstStyle/>
          <a:p>
            <a:r>
              <a:rPr lang="sv-SE" altLang="sv-SE"/>
              <a:t>Fråga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CCBD030-6BCF-4075-99C8-F0020DE68DFE}"/>
              </a:ext>
            </a:extLst>
          </p:cNvPr>
          <p:cNvSpPr>
            <a:spLocks noGrp="1"/>
          </p:cNvSpPr>
          <p:nvPr>
            <p:ph type="body" idx="4294967295"/>
          </p:nvPr>
        </p:nvSpPr>
        <p:spPr/>
        <p:txBody>
          <a:bodyPr/>
          <a:lstStyle/>
          <a:p>
            <a:pPr marL="457200" lvl="1" indent="0">
              <a:buFont typeface="Arial" panose="020B0604020202020204" pitchFamily="34" charset="0"/>
              <a:buNone/>
              <a:defRPr/>
            </a:pPr>
            <a:r>
              <a:rPr lang="sv-SE" sz="2400" dirty="0"/>
              <a:t>Fråga: Vissa patienter svarar att dom inte fått komma på återbesök, för de har fått ett telefonsamtal istället </a:t>
            </a:r>
            <a:r>
              <a:rPr lang="sv-SE" sz="2400" dirty="0" err="1"/>
              <a:t>pga</a:t>
            </a:r>
            <a:r>
              <a:rPr lang="sv-SE" sz="2400" dirty="0"/>
              <a:t> Covid. Hur registrera?</a:t>
            </a:r>
          </a:p>
          <a:p>
            <a:pPr>
              <a:defRPr/>
            </a:pPr>
            <a:r>
              <a:rPr lang="sv-SE" dirty="0"/>
              <a:t> Registrerarna ska inte ändra patientens svar, alltid registrera det patienten har svarat. Frågan om återbesök kommer inte med nästa år, frågan har tidigare validerats och visade dålig samstämmighet mot vårdadministrativa uppgifter.</a:t>
            </a:r>
          </a:p>
        </p:txBody>
      </p:sp>
      <p:sp>
        <p:nvSpPr>
          <p:cNvPr id="120835" name="Rubrik 2">
            <a:extLst>
              <a:ext uri="{FF2B5EF4-FFF2-40B4-BE49-F238E27FC236}">
                <a16:creationId xmlns:a16="http://schemas.microsoft.com/office/drawing/2014/main" id="{763708EC-ADDC-40D0-936E-8EEA1D1071F8}"/>
              </a:ext>
            </a:extLst>
          </p:cNvPr>
          <p:cNvSpPr>
            <a:spLocks noGrp="1"/>
          </p:cNvSpPr>
          <p:nvPr>
            <p:ph type="title" idx="4294967295"/>
          </p:nvPr>
        </p:nvSpPr>
        <p:spPr/>
        <p:txBody>
          <a:bodyPr/>
          <a:lstStyle/>
          <a:p>
            <a:r>
              <a:rPr lang="sv-SE" altLang="sv-SE" dirty="0"/>
              <a:t>Svar fråga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ubrik 1">
            <a:extLst>
              <a:ext uri="{FF2B5EF4-FFF2-40B4-BE49-F238E27FC236}">
                <a16:creationId xmlns:a16="http://schemas.microsoft.com/office/drawing/2014/main" id="{37357A23-C95B-4878-99BA-99B07752922D}"/>
              </a:ext>
            </a:extLst>
          </p:cNvPr>
          <p:cNvSpPr>
            <a:spLocks noGrp="1"/>
          </p:cNvSpPr>
          <p:nvPr>
            <p:ph type="title" idx="4294967295"/>
          </p:nvPr>
        </p:nvSpPr>
        <p:spPr/>
        <p:txBody>
          <a:bodyPr/>
          <a:lstStyle/>
          <a:p>
            <a:r>
              <a:rPr lang="sv-SE" altLang="sv-SE"/>
              <a:t>Fråga 4 </a:t>
            </a:r>
          </a:p>
        </p:txBody>
      </p:sp>
      <p:sp>
        <p:nvSpPr>
          <p:cNvPr id="3" name="Platshållare för text 2">
            <a:extLst>
              <a:ext uri="{FF2B5EF4-FFF2-40B4-BE49-F238E27FC236}">
                <a16:creationId xmlns:a16="http://schemas.microsoft.com/office/drawing/2014/main" id="{06F33FFE-3C57-472F-B168-A74753CA40F5}"/>
              </a:ext>
            </a:extLst>
          </p:cNvPr>
          <p:cNvSpPr>
            <a:spLocks noGrp="1"/>
          </p:cNvSpPr>
          <p:nvPr>
            <p:ph type="body" idx="4294967295"/>
          </p:nvPr>
        </p:nvSpPr>
        <p:spPr/>
        <p:txBody>
          <a:bodyPr/>
          <a:lstStyle/>
          <a:p>
            <a:pPr>
              <a:defRPr/>
            </a:pPr>
            <a:r>
              <a:rPr lang="sv-SE" dirty="0"/>
              <a:t>När ska man svara misstänkt pågående infektion på frågan - Har patienten en pågående eller genomgången covid-19 infektion?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ubrik 1">
            <a:extLst>
              <a:ext uri="{FF2B5EF4-FFF2-40B4-BE49-F238E27FC236}">
                <a16:creationId xmlns:a16="http://schemas.microsoft.com/office/drawing/2014/main" id="{424B3189-273D-430A-943C-A7B4D072E0BF}"/>
              </a:ext>
            </a:extLst>
          </p:cNvPr>
          <p:cNvSpPr>
            <a:spLocks noGrp="1"/>
          </p:cNvSpPr>
          <p:nvPr>
            <p:ph type="title" idx="4294967295"/>
          </p:nvPr>
        </p:nvSpPr>
        <p:spPr/>
        <p:txBody>
          <a:bodyPr/>
          <a:lstStyle/>
          <a:p>
            <a:r>
              <a:rPr lang="sv-SE" altLang="sv-SE" dirty="0"/>
              <a:t>Svar fråga 4 </a:t>
            </a:r>
          </a:p>
        </p:txBody>
      </p:sp>
      <p:sp>
        <p:nvSpPr>
          <p:cNvPr id="3" name="Platshållare för text 2">
            <a:extLst>
              <a:ext uri="{FF2B5EF4-FFF2-40B4-BE49-F238E27FC236}">
                <a16:creationId xmlns:a16="http://schemas.microsoft.com/office/drawing/2014/main" id="{42A9CEE7-0D02-48C8-8B0F-A70DF59FD45D}"/>
              </a:ext>
            </a:extLst>
          </p:cNvPr>
          <p:cNvSpPr>
            <a:spLocks noGrp="1"/>
          </p:cNvSpPr>
          <p:nvPr>
            <p:ph type="body" idx="4294967295"/>
          </p:nvPr>
        </p:nvSpPr>
        <p:spPr/>
        <p:txBody>
          <a:bodyPr/>
          <a:lstStyle/>
          <a:p>
            <a:pPr marL="457200" lvl="1" indent="0">
              <a:buFont typeface="Arial" panose="020B0604020202020204" pitchFamily="34" charset="0"/>
              <a:buNone/>
              <a:defRPr/>
            </a:pPr>
            <a:r>
              <a:rPr lang="sv-SE" sz="2400" dirty="0"/>
              <a:t>Fråga: När ska man svara misstänkt pågående infektion på frågan - Har patienten en pågående eller genomgången covid-19 infektion?</a:t>
            </a:r>
          </a:p>
          <a:p>
            <a:pPr>
              <a:defRPr/>
            </a:pPr>
            <a:r>
              <a:rPr lang="sv-SE" dirty="0"/>
              <a:t> Svara "ja misstänkt pågående infektion" om patienten har symtom vid ankomst till sjukhuset eller under sjukhusvistelsen. Sen svarar man om patienten är testad och om det var </a:t>
            </a:r>
            <a:r>
              <a:rPr lang="sv-SE" dirty="0" err="1"/>
              <a:t>corona</a:t>
            </a:r>
            <a:r>
              <a:rPr lang="sv-SE" dirty="0"/>
              <a:t> eller ej i nästa fråga.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ubrik 1">
            <a:extLst>
              <a:ext uri="{FF2B5EF4-FFF2-40B4-BE49-F238E27FC236}">
                <a16:creationId xmlns:a16="http://schemas.microsoft.com/office/drawing/2014/main" id="{F6449561-05D6-4C55-B0DA-773C89DA4A03}"/>
              </a:ext>
            </a:extLst>
          </p:cNvPr>
          <p:cNvSpPr>
            <a:spLocks noGrp="1"/>
          </p:cNvSpPr>
          <p:nvPr>
            <p:ph type="title" idx="4294967295"/>
          </p:nvPr>
        </p:nvSpPr>
        <p:spPr/>
        <p:txBody>
          <a:bodyPr/>
          <a:lstStyle/>
          <a:p>
            <a:r>
              <a:rPr lang="sv-SE" altLang="sv-SE"/>
              <a:t>Fråga 5</a:t>
            </a:r>
          </a:p>
        </p:txBody>
      </p:sp>
      <p:sp>
        <p:nvSpPr>
          <p:cNvPr id="3" name="Platshållare för text 2">
            <a:extLst>
              <a:ext uri="{FF2B5EF4-FFF2-40B4-BE49-F238E27FC236}">
                <a16:creationId xmlns:a16="http://schemas.microsoft.com/office/drawing/2014/main" id="{C9164B9E-5DD9-4705-B59A-B7E1C82B530B}"/>
              </a:ext>
            </a:extLst>
          </p:cNvPr>
          <p:cNvSpPr>
            <a:spLocks noGrp="1"/>
          </p:cNvSpPr>
          <p:nvPr>
            <p:ph type="body" idx="4294967295"/>
          </p:nvPr>
        </p:nvSpPr>
        <p:spPr/>
        <p:txBody>
          <a:bodyPr>
            <a:normAutofit fontScale="85000" lnSpcReduction="10000"/>
          </a:bodyPr>
          <a:lstStyle/>
          <a:p>
            <a:pPr>
              <a:defRPr/>
            </a:pPr>
            <a:r>
              <a:rPr lang="sv-SE" dirty="0"/>
              <a:t> Jag har en patient som är medicinfri sedan tidigare. Kommer nu in som rädda hjärnan larm och man planerar att ge </a:t>
            </a:r>
            <a:r>
              <a:rPr lang="sv-SE" dirty="0" err="1"/>
              <a:t>metalys</a:t>
            </a:r>
            <a:r>
              <a:rPr lang="sv-SE" dirty="0"/>
              <a:t>. Dock är blodtrycket för högt och man ger därför </a:t>
            </a:r>
            <a:r>
              <a:rPr lang="sv-SE" dirty="0" err="1"/>
              <a:t>Labetalol</a:t>
            </a:r>
            <a:r>
              <a:rPr lang="sv-SE" dirty="0"/>
              <a:t> inför behandling. </a:t>
            </a:r>
          </a:p>
          <a:p>
            <a:pPr>
              <a:defRPr/>
            </a:pPr>
            <a:r>
              <a:rPr lang="sv-SE" dirty="0"/>
              <a:t>Ska jag ska svara "Ja" på frågan i Riskfaktorer "Behandling mot högt blodtryck vid insjuknande". Detta då </a:t>
            </a:r>
            <a:r>
              <a:rPr lang="sv-SE" dirty="0" err="1"/>
              <a:t>pat</a:t>
            </a:r>
            <a:r>
              <a:rPr lang="sv-SE" dirty="0"/>
              <a:t> fått medicinering i syfte att ta ner blodtrycket i samband med insjuknandet. Att patienten inte står på medicinering sedan tidigare kommer att synas på frågorna för Läkemedelsbehandling/Blodtryckssänkande’.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3875C6D-B506-4766-8287-95BAB86A959F}"/>
              </a:ext>
            </a:extLst>
          </p:cNvPr>
          <p:cNvSpPr>
            <a:spLocks noGrp="1"/>
          </p:cNvSpPr>
          <p:nvPr>
            <p:ph type="body" idx="4294967295"/>
          </p:nvPr>
        </p:nvSpPr>
        <p:spPr/>
        <p:txBody>
          <a:bodyPr>
            <a:normAutofit fontScale="92500" lnSpcReduction="20000"/>
          </a:bodyPr>
          <a:lstStyle/>
          <a:p>
            <a:pPr marL="457200" lvl="1" indent="0">
              <a:buFont typeface="Arial" panose="020B0604020202020204" pitchFamily="34" charset="0"/>
              <a:buNone/>
              <a:defRPr/>
            </a:pPr>
            <a:r>
              <a:rPr lang="sv-SE" sz="2600" dirty="0"/>
              <a:t>Fråga: ska svara "Ja" på frågan i Riskfaktorer "Behandling mot högt blodtryck vid insjuknande". Detta då </a:t>
            </a:r>
            <a:r>
              <a:rPr lang="sv-SE" sz="2600" dirty="0" err="1"/>
              <a:t>pat</a:t>
            </a:r>
            <a:r>
              <a:rPr lang="sv-SE" sz="2600" dirty="0"/>
              <a:t> fått medicinering i syfte att ta ner blodtrycket i samband med insjuknandet.</a:t>
            </a:r>
          </a:p>
          <a:p>
            <a:pPr>
              <a:defRPr/>
            </a:pPr>
            <a:r>
              <a:rPr lang="sv-SE" dirty="0"/>
              <a:t> "Behandling mot högt blodtryck vid insjuknandet" avser om patienten har en känd hypertoni som </a:t>
            </a:r>
            <a:r>
              <a:rPr lang="sv-SE" dirty="0" err="1"/>
              <a:t>läkemedelsbehandlas</a:t>
            </a:r>
            <a:r>
              <a:rPr lang="sv-SE" dirty="0"/>
              <a:t>. Det avser inte ett förhöjt blodtryck vid inkomsten (som är väldigt vanligt vid insjuknande i stroke, även när man inte har hypertoni) och att blodtrycket sänktes för </a:t>
            </a:r>
            <a:r>
              <a:rPr lang="sv-SE" dirty="0" err="1"/>
              <a:t>trombolysbehandling</a:t>
            </a:r>
            <a:r>
              <a:rPr lang="sv-SE" dirty="0"/>
              <a:t>. Så svar skall vara "Nej" i Riskfaktorer. </a:t>
            </a:r>
          </a:p>
        </p:txBody>
      </p:sp>
      <p:sp>
        <p:nvSpPr>
          <p:cNvPr id="124931" name="Rubrik 2">
            <a:extLst>
              <a:ext uri="{FF2B5EF4-FFF2-40B4-BE49-F238E27FC236}">
                <a16:creationId xmlns:a16="http://schemas.microsoft.com/office/drawing/2014/main" id="{3BDA01C5-3639-4EE1-9ED7-7F847202D251}"/>
              </a:ext>
            </a:extLst>
          </p:cNvPr>
          <p:cNvSpPr>
            <a:spLocks noGrp="1"/>
          </p:cNvSpPr>
          <p:nvPr>
            <p:ph type="title" idx="4294967295"/>
          </p:nvPr>
        </p:nvSpPr>
        <p:spPr/>
        <p:txBody>
          <a:bodyPr/>
          <a:lstStyle/>
          <a:p>
            <a:r>
              <a:rPr lang="sv-SE" altLang="sv-SE" dirty="0"/>
              <a:t>Svar fråga 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ubrik 1">
            <a:extLst>
              <a:ext uri="{FF2B5EF4-FFF2-40B4-BE49-F238E27FC236}">
                <a16:creationId xmlns:a16="http://schemas.microsoft.com/office/drawing/2014/main" id="{DD0B0C7F-7D8D-4F3F-B14A-691C90B7BCA2}"/>
              </a:ext>
            </a:extLst>
          </p:cNvPr>
          <p:cNvSpPr>
            <a:spLocks noGrp="1"/>
          </p:cNvSpPr>
          <p:nvPr>
            <p:ph type="title" idx="4294967295"/>
          </p:nvPr>
        </p:nvSpPr>
        <p:spPr/>
        <p:txBody>
          <a:bodyPr/>
          <a:lstStyle/>
          <a:p>
            <a:r>
              <a:rPr lang="sv-SE" altLang="sv-SE"/>
              <a:t>Fråga 6 </a:t>
            </a:r>
          </a:p>
        </p:txBody>
      </p:sp>
      <p:sp>
        <p:nvSpPr>
          <p:cNvPr id="3" name="Platshållare för text 2">
            <a:extLst>
              <a:ext uri="{FF2B5EF4-FFF2-40B4-BE49-F238E27FC236}">
                <a16:creationId xmlns:a16="http://schemas.microsoft.com/office/drawing/2014/main" id="{1A8CC300-9349-43E1-A330-71A9EB52B587}"/>
              </a:ext>
            </a:extLst>
          </p:cNvPr>
          <p:cNvSpPr>
            <a:spLocks noGrp="1"/>
          </p:cNvSpPr>
          <p:nvPr>
            <p:ph type="body" idx="4294967295"/>
          </p:nvPr>
        </p:nvSpPr>
        <p:spPr/>
        <p:txBody>
          <a:bodyPr/>
          <a:lstStyle/>
          <a:p>
            <a:pPr>
              <a:defRPr/>
            </a:pPr>
            <a:r>
              <a:rPr lang="sv-SE" dirty="0"/>
              <a:t>Jag har en patient med diagnos I64.9 Misstänkt stroke, som fått trombolys men det går ej att registrera det i registret då det redan är förvalt "fått trombolys: nej".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8B5DE6A-272F-4DD4-B494-55EFFEE42D92}"/>
              </a:ext>
            </a:extLst>
          </p:cNvPr>
          <p:cNvSpPr>
            <a:spLocks noGrp="1"/>
          </p:cNvSpPr>
          <p:nvPr>
            <p:ph type="body" idx="4294967295"/>
          </p:nvPr>
        </p:nvSpPr>
        <p:spPr/>
        <p:txBody>
          <a:bodyPr>
            <a:normAutofit fontScale="77500" lnSpcReduction="20000"/>
          </a:bodyPr>
          <a:lstStyle/>
          <a:p>
            <a:pPr>
              <a:defRPr/>
            </a:pPr>
            <a:endParaRPr lang="sv-SE" dirty="0"/>
          </a:p>
          <a:p>
            <a:pPr marL="457200" lvl="1" indent="0">
              <a:buFont typeface="Arial" panose="020B0604020202020204" pitchFamily="34" charset="0"/>
              <a:buNone/>
              <a:defRPr/>
            </a:pPr>
            <a:r>
              <a:rPr lang="sv-SE" dirty="0"/>
              <a:t> </a:t>
            </a:r>
            <a:r>
              <a:rPr lang="sv-SE" sz="3100" dirty="0"/>
              <a:t>Fråga: Jag har en patient med diagnos I64.9 Misstänkt stroke, som fått trombolys men det går ej att registrera det i registret då det redan är förvalt "fått trombolys: nej". </a:t>
            </a:r>
          </a:p>
          <a:p>
            <a:pPr>
              <a:defRPr/>
            </a:pPr>
            <a:r>
              <a:rPr lang="sv-SE" dirty="0"/>
              <a:t>Det går inte att registrera trombolys om man inte har en infarktdiagnos som är verifierad med DT eller MR hjärna. Diagnosen I64.9 ska användas endast om bilddiagnostik eller obduktion ej gjorts. Innan trombolys är alltid bilddiagnostik gjord, därför går det inte att registrera. Om ni ska kunna registrera trombolys måste du be er läkare ändra diagnos. </a:t>
            </a:r>
          </a:p>
          <a:p>
            <a:pPr marL="0" indent="0">
              <a:buFont typeface="Arial" panose="020B0604020202020204" pitchFamily="34" charset="0"/>
              <a:buNone/>
              <a:defRPr/>
            </a:pPr>
            <a:r>
              <a:rPr lang="sv-SE" dirty="0"/>
              <a:t>    </a:t>
            </a:r>
            <a:r>
              <a:rPr lang="sv-SE" dirty="0" err="1">
                <a:solidFill>
                  <a:srgbClr val="FF0000"/>
                </a:solidFill>
              </a:rPr>
              <a:t>Riksstrokes</a:t>
            </a:r>
            <a:r>
              <a:rPr lang="sv-SE" dirty="0">
                <a:solidFill>
                  <a:srgbClr val="FF0000"/>
                </a:solidFill>
              </a:rPr>
              <a:t> diagnoslathund: </a:t>
            </a:r>
          </a:p>
          <a:p>
            <a:pPr marL="0" indent="0">
              <a:buFont typeface="Arial" panose="020B0604020202020204" pitchFamily="34" charset="0"/>
              <a:buNone/>
              <a:defRPr/>
            </a:pPr>
            <a:r>
              <a:rPr lang="sv-SE" dirty="0"/>
              <a:t>    Stroke, ej specificerat som blödning eller infarkt I64.9 </a:t>
            </a:r>
          </a:p>
        </p:txBody>
      </p:sp>
      <p:sp>
        <p:nvSpPr>
          <p:cNvPr id="128003" name="Rubrik 2">
            <a:extLst>
              <a:ext uri="{FF2B5EF4-FFF2-40B4-BE49-F238E27FC236}">
                <a16:creationId xmlns:a16="http://schemas.microsoft.com/office/drawing/2014/main" id="{09B251A9-F1C6-4907-8BC4-1B8169890B3C}"/>
              </a:ext>
            </a:extLst>
          </p:cNvPr>
          <p:cNvSpPr>
            <a:spLocks noGrp="1"/>
          </p:cNvSpPr>
          <p:nvPr>
            <p:ph type="title" idx="4294967295"/>
          </p:nvPr>
        </p:nvSpPr>
        <p:spPr/>
        <p:txBody>
          <a:bodyPr/>
          <a:lstStyle/>
          <a:p>
            <a:r>
              <a:rPr lang="sv-SE" altLang="sv-SE" dirty="0"/>
              <a:t>Svar fråga 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FB5904B-6633-49B0-977E-762719C8ECA0}"/>
              </a:ext>
            </a:extLst>
          </p:cNvPr>
          <p:cNvSpPr>
            <a:spLocks noGrp="1"/>
          </p:cNvSpPr>
          <p:nvPr>
            <p:ph type="body" idx="4294967295"/>
          </p:nvPr>
        </p:nvSpPr>
        <p:spPr/>
        <p:txBody>
          <a:bodyPr/>
          <a:lstStyle/>
          <a:p>
            <a:pPr>
              <a:defRPr/>
            </a:pPr>
            <a:r>
              <a:rPr lang="sv-SE" dirty="0"/>
              <a:t>Akut/TIA</a:t>
            </a:r>
          </a:p>
          <a:p>
            <a:pPr>
              <a:defRPr/>
            </a:pPr>
            <a:r>
              <a:rPr lang="sv-SE" dirty="0"/>
              <a:t>SAH</a:t>
            </a:r>
          </a:p>
          <a:p>
            <a:pPr>
              <a:defRPr/>
            </a:pPr>
            <a:r>
              <a:rPr lang="sv-SE" dirty="0"/>
              <a:t>3 månaders uppföljning</a:t>
            </a:r>
          </a:p>
        </p:txBody>
      </p:sp>
      <p:sp>
        <p:nvSpPr>
          <p:cNvPr id="107523" name="Rubrik 2">
            <a:extLst>
              <a:ext uri="{FF2B5EF4-FFF2-40B4-BE49-F238E27FC236}">
                <a16:creationId xmlns:a16="http://schemas.microsoft.com/office/drawing/2014/main" id="{0C85F115-88D2-4099-8D9C-EC0D22E44C03}"/>
              </a:ext>
            </a:extLst>
          </p:cNvPr>
          <p:cNvSpPr>
            <a:spLocks noGrp="1"/>
          </p:cNvSpPr>
          <p:nvPr>
            <p:ph type="title" idx="4294967295"/>
          </p:nvPr>
        </p:nvSpPr>
        <p:spPr/>
        <p:txBody>
          <a:bodyPr/>
          <a:lstStyle/>
          <a:p>
            <a:r>
              <a:rPr lang="sv-SE" altLang="sv-SE"/>
              <a:t>Formulärsförändringar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AE1F087-F6B5-4179-94CC-E5DFBF0A1AC9}"/>
              </a:ext>
            </a:extLst>
          </p:cNvPr>
          <p:cNvSpPr>
            <a:spLocks noGrp="1"/>
          </p:cNvSpPr>
          <p:nvPr>
            <p:ph type="body" idx="4294967295"/>
          </p:nvPr>
        </p:nvSpPr>
        <p:spPr/>
        <p:txBody>
          <a:bodyPr/>
          <a:lstStyle/>
          <a:p>
            <a:pPr>
              <a:defRPr/>
            </a:pPr>
            <a:endParaRPr lang="sv-SE" dirty="0"/>
          </a:p>
          <a:p>
            <a:pPr>
              <a:defRPr/>
            </a:pPr>
            <a:r>
              <a:rPr lang="sv-SE" dirty="0"/>
              <a:t>Fast jag väljer att patienten redan var på sjukhuset vid insjuknandet av sin hjärnblödning godtar systemet inte att patienten har lagts in dagen innan. Hur gör jag?</a:t>
            </a:r>
          </a:p>
        </p:txBody>
      </p:sp>
      <p:sp>
        <p:nvSpPr>
          <p:cNvPr id="129027" name="Rubrik 2">
            <a:extLst>
              <a:ext uri="{FF2B5EF4-FFF2-40B4-BE49-F238E27FC236}">
                <a16:creationId xmlns:a16="http://schemas.microsoft.com/office/drawing/2014/main" id="{AB328B1E-D13F-450F-A3C7-29F2D9B6B5A1}"/>
              </a:ext>
            </a:extLst>
          </p:cNvPr>
          <p:cNvSpPr>
            <a:spLocks noGrp="1"/>
          </p:cNvSpPr>
          <p:nvPr>
            <p:ph type="title" idx="4294967295"/>
          </p:nvPr>
        </p:nvSpPr>
        <p:spPr/>
        <p:txBody>
          <a:bodyPr/>
          <a:lstStyle/>
          <a:p>
            <a:r>
              <a:rPr lang="sv-SE" altLang="sv-SE"/>
              <a:t>Fråga 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3EB5CB9-C0B6-4CB6-A571-7169632ABF93}"/>
              </a:ext>
            </a:extLst>
          </p:cNvPr>
          <p:cNvSpPr>
            <a:spLocks noGrp="1"/>
          </p:cNvSpPr>
          <p:nvPr>
            <p:ph type="body" idx="4294967295"/>
          </p:nvPr>
        </p:nvSpPr>
        <p:spPr/>
        <p:txBody>
          <a:bodyPr>
            <a:normAutofit fontScale="85000" lnSpcReduction="10000"/>
          </a:bodyPr>
          <a:lstStyle/>
          <a:p>
            <a:pPr>
              <a:defRPr/>
            </a:pPr>
            <a:endParaRPr lang="sv-SE" dirty="0"/>
          </a:p>
          <a:p>
            <a:pPr marL="457200" lvl="1" indent="0">
              <a:buFont typeface="Arial" panose="020B0604020202020204" pitchFamily="34" charset="0"/>
              <a:buNone/>
              <a:defRPr/>
            </a:pPr>
            <a:r>
              <a:rPr lang="sv-SE" dirty="0"/>
              <a:t>Fråga: Fast jag väljer att patienten redan var på sjukhuset vid insjuknandet av sin hjärnblödning godtar systemet inte att patienten har lagts in dagen innan. Hur gör jag?</a:t>
            </a:r>
          </a:p>
          <a:p>
            <a:pPr>
              <a:defRPr/>
            </a:pPr>
            <a:r>
              <a:rPr lang="sv-SE" dirty="0"/>
              <a:t>Om redan inneliggande patient drabbas av stroke är ankomstdatum = insjuknandedatum i stroke.</a:t>
            </a:r>
          </a:p>
          <a:p>
            <a:pPr>
              <a:defRPr/>
            </a:pPr>
            <a:r>
              <a:rPr lang="sv-SE" dirty="0"/>
              <a:t>Det betyder att du ska fylla i det datum och tid som patienten insjuknade i sin stroke som ankomstdag och ankomsttid. Det är tiden som patienten vårdades för stroke som ska räknas som vårdtid i Riksstroke, inte när patienten blev inlagd av annan orsak. </a:t>
            </a:r>
          </a:p>
        </p:txBody>
      </p:sp>
      <p:sp>
        <p:nvSpPr>
          <p:cNvPr id="130051" name="Rubrik 2">
            <a:extLst>
              <a:ext uri="{FF2B5EF4-FFF2-40B4-BE49-F238E27FC236}">
                <a16:creationId xmlns:a16="http://schemas.microsoft.com/office/drawing/2014/main" id="{E62562BF-656B-4209-825D-DC297EBDDC6A}"/>
              </a:ext>
            </a:extLst>
          </p:cNvPr>
          <p:cNvSpPr>
            <a:spLocks noGrp="1"/>
          </p:cNvSpPr>
          <p:nvPr>
            <p:ph type="title" idx="4294967295"/>
          </p:nvPr>
        </p:nvSpPr>
        <p:spPr/>
        <p:txBody>
          <a:bodyPr/>
          <a:lstStyle/>
          <a:p>
            <a:r>
              <a:rPr lang="sv-SE" altLang="sv-SE" dirty="0"/>
              <a:t>Svar fråga 7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C812A0-75EF-44C5-81E3-8BCDDE469BDA}"/>
              </a:ext>
            </a:extLst>
          </p:cNvPr>
          <p:cNvSpPr>
            <a:spLocks noGrp="1"/>
          </p:cNvSpPr>
          <p:nvPr>
            <p:ph type="title" idx="4294967295"/>
          </p:nvPr>
        </p:nvSpPr>
        <p:spPr/>
        <p:txBody>
          <a:bodyPr/>
          <a:lstStyle/>
          <a:p>
            <a:r>
              <a:rPr lang="sv-SE" sz="5400" dirty="0"/>
              <a:t>Frågor från chatten </a:t>
            </a:r>
          </a:p>
        </p:txBody>
      </p:sp>
      <p:pic>
        <p:nvPicPr>
          <p:cNvPr id="4" name="Bildobjekt 3">
            <a:extLst>
              <a:ext uri="{FF2B5EF4-FFF2-40B4-BE49-F238E27FC236}">
                <a16:creationId xmlns:a16="http://schemas.microsoft.com/office/drawing/2014/main" id="{172F968B-BCB6-438B-871B-1700D3E01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14977" y="1700012"/>
            <a:ext cx="4201732" cy="4201732"/>
          </a:xfrm>
          <a:prstGeom prst="rect">
            <a:avLst/>
          </a:prstGeom>
        </p:spPr>
      </p:pic>
      <p:sp>
        <p:nvSpPr>
          <p:cNvPr id="5" name="textruta 4">
            <a:extLst>
              <a:ext uri="{FF2B5EF4-FFF2-40B4-BE49-F238E27FC236}">
                <a16:creationId xmlns:a16="http://schemas.microsoft.com/office/drawing/2014/main" id="{044F9EE6-5D2E-44BF-BD82-C5F3DB8B6EF6}"/>
              </a:ext>
            </a:extLst>
          </p:cNvPr>
          <p:cNvSpPr txBox="1"/>
          <p:nvPr/>
        </p:nvSpPr>
        <p:spPr>
          <a:xfrm>
            <a:off x="1143000" y="6858000"/>
            <a:ext cx="6858000" cy="230832"/>
          </a:xfrm>
          <a:prstGeom prst="rect">
            <a:avLst/>
          </a:prstGeom>
          <a:noFill/>
        </p:spPr>
        <p:txBody>
          <a:bodyPr wrap="square" rtlCol="0">
            <a:spAutoFit/>
          </a:bodyPr>
          <a:lstStyle/>
          <a:p>
            <a:r>
              <a:rPr lang="sv-SE" sz="900">
                <a:hlinkClick r:id="rId3" tooltip="https://commons.wikimedia.org/wiki/File:Circle-icons-chat.svg"/>
              </a:rPr>
              <a:t>Det här fotot</a:t>
            </a:r>
            <a:r>
              <a:rPr lang="sv-SE" sz="900"/>
              <a:t> av Okänd författare licensieras enligt </a:t>
            </a:r>
            <a:r>
              <a:rPr lang="sv-SE" sz="900">
                <a:hlinkClick r:id="rId4" tooltip="https://creativecommons.org/licenses/by-sa/3.0/"/>
              </a:rPr>
              <a:t>CC BY-SA</a:t>
            </a:r>
            <a:endParaRPr lang="sv-SE" sz="900"/>
          </a:p>
        </p:txBody>
      </p:sp>
    </p:spTree>
    <p:extLst>
      <p:ext uri="{BB962C8B-B14F-4D97-AF65-F5344CB8AC3E}">
        <p14:creationId xmlns:p14="http://schemas.microsoft.com/office/powerpoint/2010/main" val="2864978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3EB5CB9-C0B6-4CB6-A571-7169632ABF93}"/>
              </a:ext>
            </a:extLst>
          </p:cNvPr>
          <p:cNvSpPr>
            <a:spLocks noGrp="1"/>
          </p:cNvSpPr>
          <p:nvPr>
            <p:ph type="body" idx="4294967295"/>
          </p:nvPr>
        </p:nvSpPr>
        <p:spPr/>
        <p:txBody>
          <a:bodyPr>
            <a:normAutofit/>
          </a:bodyPr>
          <a:lstStyle/>
          <a:p>
            <a:pPr>
              <a:defRPr/>
            </a:pPr>
            <a:endParaRPr lang="sv-SE" dirty="0"/>
          </a:p>
          <a:p>
            <a:pPr marL="514350" lvl="0" indent="-457200">
              <a:defRPr/>
            </a:pPr>
            <a:r>
              <a:rPr lang="sv-SE" b="0" i="0" dirty="0">
                <a:effectLst/>
                <a:latin typeface="Segoe UI" panose="020B0502040204020203" pitchFamily="34" charset="0"/>
              </a:rPr>
              <a:t>Varför måste man registrera enskilda läkemedel och inte bara </a:t>
            </a:r>
            <a:r>
              <a:rPr lang="sv-SE" b="0" i="0" dirty="0" err="1">
                <a:effectLst/>
                <a:latin typeface="Segoe UI" panose="020B0502040204020203" pitchFamily="34" charset="0"/>
              </a:rPr>
              <a:t>t.ex</a:t>
            </a:r>
            <a:r>
              <a:rPr lang="sv-SE" b="0" i="0" dirty="0">
                <a:effectLst/>
                <a:latin typeface="Segoe UI" panose="020B0502040204020203" pitchFamily="34" charset="0"/>
              </a:rPr>
              <a:t> NOAK?</a:t>
            </a:r>
          </a:p>
          <a:p>
            <a:pPr marL="457200" lvl="1" indent="0">
              <a:buNone/>
              <a:defRPr/>
            </a:pPr>
            <a:r>
              <a:rPr lang="sv-SE" b="0" i="0" dirty="0">
                <a:effectLst/>
                <a:latin typeface="Segoe UI" panose="020B0502040204020203" pitchFamily="34" charset="0"/>
              </a:rPr>
              <a:t>Svar: </a:t>
            </a:r>
          </a:p>
          <a:p>
            <a:pPr marL="457200" lvl="1" indent="0">
              <a:buFont typeface="Arial" panose="020B0604020202020204" pitchFamily="34" charset="0"/>
              <a:buNone/>
              <a:defRPr/>
            </a:pPr>
            <a:endParaRPr lang="sv-SE" dirty="0"/>
          </a:p>
        </p:txBody>
      </p:sp>
      <p:sp>
        <p:nvSpPr>
          <p:cNvPr id="130051" name="Rubrik 2">
            <a:extLst>
              <a:ext uri="{FF2B5EF4-FFF2-40B4-BE49-F238E27FC236}">
                <a16:creationId xmlns:a16="http://schemas.microsoft.com/office/drawing/2014/main" id="{E62562BF-656B-4209-825D-DC297EBDDC6A}"/>
              </a:ext>
            </a:extLst>
          </p:cNvPr>
          <p:cNvSpPr>
            <a:spLocks noGrp="1"/>
          </p:cNvSpPr>
          <p:nvPr>
            <p:ph type="title" idx="4294967295"/>
          </p:nvPr>
        </p:nvSpPr>
        <p:spPr/>
        <p:txBody>
          <a:bodyPr/>
          <a:lstStyle/>
          <a:p>
            <a:r>
              <a:rPr lang="sv-SE" altLang="sv-SE" dirty="0"/>
              <a:t>Fråga 8  </a:t>
            </a:r>
          </a:p>
        </p:txBody>
      </p:sp>
    </p:spTree>
    <p:extLst>
      <p:ext uri="{BB962C8B-B14F-4D97-AF65-F5344CB8AC3E}">
        <p14:creationId xmlns:p14="http://schemas.microsoft.com/office/powerpoint/2010/main" val="422297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3EB5CB9-C0B6-4CB6-A571-7169632ABF93}"/>
              </a:ext>
            </a:extLst>
          </p:cNvPr>
          <p:cNvSpPr>
            <a:spLocks noGrp="1"/>
          </p:cNvSpPr>
          <p:nvPr>
            <p:ph type="body" idx="4294967295"/>
          </p:nvPr>
        </p:nvSpPr>
        <p:spPr>
          <a:xfrm>
            <a:off x="257577" y="1600200"/>
            <a:ext cx="8429223" cy="4983162"/>
          </a:xfrm>
        </p:spPr>
        <p:txBody>
          <a:bodyPr>
            <a:normAutofit fontScale="62500" lnSpcReduction="20000"/>
          </a:bodyPr>
          <a:lstStyle/>
          <a:p>
            <a:pPr marL="342900" indent="-342900" algn="l"/>
            <a:r>
              <a:rPr lang="sv-SE" sz="3700" b="0" i="0" dirty="0">
                <a:effectLst/>
                <a:latin typeface="Segoe UI" panose="020B0502040204020203" pitchFamily="34" charset="0"/>
              </a:rPr>
              <a:t>Kommer EVAS och RS sammanföras så att data förs över automatiskt? Och när kommer vi slippa dubbelregistreringarna och kan se vad den andra </a:t>
            </a:r>
            <a:r>
              <a:rPr lang="sv-SE" sz="3700" b="0" i="0" dirty="0" err="1">
                <a:effectLst/>
                <a:latin typeface="Segoe UI" panose="020B0502040204020203" pitchFamily="34" charset="0"/>
              </a:rPr>
              <a:t>reggat</a:t>
            </a:r>
            <a:r>
              <a:rPr lang="sv-SE" sz="3700" b="0" i="0" dirty="0">
                <a:effectLst/>
                <a:latin typeface="Segoe UI" panose="020B0502040204020203" pitchFamily="34" charset="0"/>
              </a:rPr>
              <a:t> när vi har en gemensam patient?</a:t>
            </a:r>
          </a:p>
          <a:p>
            <a:pPr marL="457200" lvl="1" indent="0" algn="l">
              <a:buNone/>
            </a:pPr>
            <a:r>
              <a:rPr lang="sv-SE" sz="3400" b="0" i="0" dirty="0">
                <a:effectLst/>
                <a:latin typeface="Segoe UI" panose="020B0502040204020203" pitchFamily="34" charset="0"/>
              </a:rPr>
              <a:t>Svar: När det gäller dubbelregistrering så kommer det fortsätta att behöva göras under nästa år och troligtvis även 2022. Vi skall försöka förenkla för sjukhuset som inte äger sjukfallet genom att man kan klarmarkera formulär så de inte hamnar som ofullständigt. Se även fråga 2 att det pågår ett par nationella utredningar som Riksstroke behöver förhålla sig till när det gäller utveckling av plattform.</a:t>
            </a:r>
          </a:p>
          <a:p>
            <a:pPr marL="457200" lvl="1" indent="0" algn="l">
              <a:buNone/>
            </a:pPr>
            <a:r>
              <a:rPr lang="sv-SE" sz="3400" b="0" i="0" dirty="0">
                <a:effectLst/>
                <a:latin typeface="Segoe UI" panose="020B0502040204020203" pitchFamily="34" charset="0"/>
              </a:rPr>
              <a:t>Evas och Riksstroke är två separata kvalitetsregister och i dagsläget  kan inte våra system samköra data automatiskt.  Vi samkör registerna årligen i efterhand för att validera data för årsrapporten.</a:t>
            </a:r>
          </a:p>
          <a:p>
            <a:pPr marL="457200" lvl="1" indent="0" algn="l">
              <a:buNone/>
            </a:pPr>
            <a:endParaRPr lang="sv-SE" sz="2800" b="0" i="0" dirty="0">
              <a:effectLst/>
              <a:latin typeface="Segoe UI" panose="020B0502040204020203" pitchFamily="34" charset="0"/>
            </a:endParaRPr>
          </a:p>
          <a:p>
            <a:pPr marL="457200" lvl="1" indent="0">
              <a:buFont typeface="Arial" panose="020B0604020202020204" pitchFamily="34" charset="0"/>
              <a:buNone/>
              <a:defRPr/>
            </a:pPr>
            <a:endParaRPr lang="sv-SE" dirty="0"/>
          </a:p>
        </p:txBody>
      </p:sp>
      <p:sp>
        <p:nvSpPr>
          <p:cNvPr id="130051" name="Rubrik 2">
            <a:extLst>
              <a:ext uri="{FF2B5EF4-FFF2-40B4-BE49-F238E27FC236}">
                <a16:creationId xmlns:a16="http://schemas.microsoft.com/office/drawing/2014/main" id="{E62562BF-656B-4209-825D-DC297EBDDC6A}"/>
              </a:ext>
            </a:extLst>
          </p:cNvPr>
          <p:cNvSpPr>
            <a:spLocks noGrp="1"/>
          </p:cNvSpPr>
          <p:nvPr>
            <p:ph type="title" idx="4294967295"/>
          </p:nvPr>
        </p:nvSpPr>
        <p:spPr/>
        <p:txBody>
          <a:bodyPr/>
          <a:lstStyle/>
          <a:p>
            <a:r>
              <a:rPr lang="sv-SE" altLang="sv-SE" dirty="0"/>
              <a:t>Fråga 9  </a:t>
            </a:r>
          </a:p>
        </p:txBody>
      </p:sp>
    </p:spTree>
    <p:extLst>
      <p:ext uri="{BB962C8B-B14F-4D97-AF65-F5344CB8AC3E}">
        <p14:creationId xmlns:p14="http://schemas.microsoft.com/office/powerpoint/2010/main" val="360821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D60A5CE-5E4A-47AC-B886-D0C7BBC44D46}"/>
              </a:ext>
            </a:extLst>
          </p:cNvPr>
          <p:cNvSpPr>
            <a:spLocks noGrp="1"/>
          </p:cNvSpPr>
          <p:nvPr>
            <p:ph type="body" idx="4294967295"/>
          </p:nvPr>
        </p:nvSpPr>
        <p:spPr/>
        <p:txBody>
          <a:bodyPr>
            <a:normAutofit fontScale="92500" lnSpcReduction="10000"/>
          </a:bodyPr>
          <a:lstStyle/>
          <a:p>
            <a:pPr algn="l"/>
            <a:r>
              <a:rPr lang="sv-SE" sz="3200" b="0" i="0" dirty="0">
                <a:effectLst/>
              </a:rPr>
              <a:t>Hur registrera: Pat får iv trombolys för ischemisk stroke och blir helt återställd inom 24h. TIA eller IS? G45x? Och om efterföljande CT/MR visar ischemisk skada hur registrera då?</a:t>
            </a:r>
          </a:p>
          <a:p>
            <a:pPr lvl="1" algn="l"/>
            <a:r>
              <a:rPr lang="sv-SE" sz="2600" b="0" i="0" dirty="0">
                <a:effectLst/>
              </a:rPr>
              <a:t>Svar:  Man skall registrera som TIA. Den definition som används i Riksstroke är efter duration av symtomen, är det över inom 24 timmar är det TIA - även om en MR skulle visa en infarkt. Denna definition kommer att ändras när Sverige går över till ICD 11, tidpunkt för det är inte bestämt. </a:t>
            </a:r>
          </a:p>
          <a:p>
            <a:pPr lvl="1" algn="l"/>
            <a:r>
              <a:rPr lang="sv-SE" sz="2600" b="0" i="0" dirty="0">
                <a:effectLst/>
              </a:rPr>
              <a:t>Registreras i Strokeformuläret som G45X för att kunna registrera trombolys.</a:t>
            </a:r>
          </a:p>
          <a:p>
            <a:pPr lvl="1" algn="l"/>
            <a:endParaRPr lang="sv-SE" sz="1600" b="0" i="0" dirty="0">
              <a:effectLst/>
            </a:endParaRPr>
          </a:p>
        </p:txBody>
      </p:sp>
      <p:sp>
        <p:nvSpPr>
          <p:cNvPr id="3" name="Rubrik 2">
            <a:extLst>
              <a:ext uri="{FF2B5EF4-FFF2-40B4-BE49-F238E27FC236}">
                <a16:creationId xmlns:a16="http://schemas.microsoft.com/office/drawing/2014/main" id="{4583FD96-03B2-4569-AAC8-BFF025D01EBA}"/>
              </a:ext>
            </a:extLst>
          </p:cNvPr>
          <p:cNvSpPr>
            <a:spLocks noGrp="1"/>
          </p:cNvSpPr>
          <p:nvPr>
            <p:ph type="title" idx="4294967295"/>
          </p:nvPr>
        </p:nvSpPr>
        <p:spPr/>
        <p:txBody>
          <a:bodyPr/>
          <a:lstStyle/>
          <a:p>
            <a:r>
              <a:rPr lang="sv-SE" dirty="0"/>
              <a:t>Fråga 10</a:t>
            </a:r>
          </a:p>
        </p:txBody>
      </p:sp>
    </p:spTree>
    <p:extLst>
      <p:ext uri="{BB962C8B-B14F-4D97-AF65-F5344CB8AC3E}">
        <p14:creationId xmlns:p14="http://schemas.microsoft.com/office/powerpoint/2010/main" val="103863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5EC437-1079-47AE-9D4C-3BA0F1F9DCBE}"/>
              </a:ext>
            </a:extLst>
          </p:cNvPr>
          <p:cNvSpPr>
            <a:spLocks noGrp="1"/>
          </p:cNvSpPr>
          <p:nvPr>
            <p:ph type="title" idx="4294967295"/>
          </p:nvPr>
        </p:nvSpPr>
        <p:spPr/>
        <p:txBody>
          <a:bodyPr/>
          <a:lstStyle/>
          <a:p>
            <a:r>
              <a:rPr lang="sv-SE" dirty="0"/>
              <a:t>Fråga</a:t>
            </a:r>
            <a:r>
              <a:rPr lang="sv-SE" baseline="0" dirty="0"/>
              <a:t> 11 </a:t>
            </a:r>
            <a:endParaRPr lang="sv-SE" dirty="0"/>
          </a:p>
        </p:txBody>
      </p:sp>
      <p:sp>
        <p:nvSpPr>
          <p:cNvPr id="3" name="Platshållare för text 2">
            <a:extLst>
              <a:ext uri="{FF2B5EF4-FFF2-40B4-BE49-F238E27FC236}">
                <a16:creationId xmlns:a16="http://schemas.microsoft.com/office/drawing/2014/main" id="{3E296BCA-E8A9-45A8-824E-FDB1E695CBF8}"/>
              </a:ext>
            </a:extLst>
          </p:cNvPr>
          <p:cNvSpPr>
            <a:spLocks noGrp="1"/>
          </p:cNvSpPr>
          <p:nvPr>
            <p:ph type="body" idx="4294967295"/>
          </p:nvPr>
        </p:nvSpPr>
        <p:spPr/>
        <p:txBody>
          <a:bodyPr/>
          <a:lstStyle/>
          <a:p>
            <a:pPr lvl="0"/>
            <a:r>
              <a:rPr lang="sv-SE" baseline="0" dirty="0"/>
              <a:t>Önskar att frågan om avbruten/följföljdes inte </a:t>
            </a:r>
            <a:r>
              <a:rPr lang="sv-SE" baseline="0" dirty="0" err="1"/>
              <a:t>trombektomin</a:t>
            </a:r>
            <a:r>
              <a:rPr lang="sv-SE" baseline="0" dirty="0"/>
              <a:t> skulle omformuleras. </a:t>
            </a:r>
          </a:p>
          <a:p>
            <a:pPr lvl="1"/>
            <a:r>
              <a:rPr lang="sv-SE" baseline="0" dirty="0"/>
              <a:t>Svar: Vi kommer att formulera om frågan</a:t>
            </a:r>
          </a:p>
        </p:txBody>
      </p:sp>
    </p:spTree>
    <p:extLst>
      <p:ext uri="{BB962C8B-B14F-4D97-AF65-F5344CB8AC3E}">
        <p14:creationId xmlns:p14="http://schemas.microsoft.com/office/powerpoint/2010/main" val="186166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82DD46-543B-4BB2-8A62-971126427D78}"/>
              </a:ext>
            </a:extLst>
          </p:cNvPr>
          <p:cNvSpPr>
            <a:spLocks noGrp="1"/>
          </p:cNvSpPr>
          <p:nvPr>
            <p:ph type="title" idx="4294967295"/>
          </p:nvPr>
        </p:nvSpPr>
        <p:spPr/>
        <p:txBody>
          <a:bodyPr/>
          <a:lstStyle/>
          <a:p>
            <a:r>
              <a:rPr lang="sv-SE" dirty="0"/>
              <a:t>Fråga</a:t>
            </a:r>
            <a:r>
              <a:rPr lang="sv-SE" baseline="0" dirty="0"/>
              <a:t> 12</a:t>
            </a:r>
            <a:endParaRPr lang="sv-SE" dirty="0"/>
          </a:p>
        </p:txBody>
      </p:sp>
      <p:sp>
        <p:nvSpPr>
          <p:cNvPr id="3" name="Platshållare för text 2">
            <a:extLst>
              <a:ext uri="{FF2B5EF4-FFF2-40B4-BE49-F238E27FC236}">
                <a16:creationId xmlns:a16="http://schemas.microsoft.com/office/drawing/2014/main" id="{F28777F1-ADD7-4DB7-81B4-C697E8254405}"/>
              </a:ext>
            </a:extLst>
          </p:cNvPr>
          <p:cNvSpPr>
            <a:spLocks noGrp="1"/>
          </p:cNvSpPr>
          <p:nvPr>
            <p:ph type="body" idx="4294967295"/>
          </p:nvPr>
        </p:nvSpPr>
        <p:spPr/>
        <p:txBody>
          <a:bodyPr/>
          <a:lstStyle/>
          <a:p>
            <a:pPr lvl="0"/>
            <a:r>
              <a:rPr lang="sv-SE" baseline="0" dirty="0"/>
              <a:t>När väntas del 2 i PSVF?		</a:t>
            </a:r>
          </a:p>
          <a:p>
            <a:pPr lvl="0"/>
            <a:endParaRPr lang="sv-SE" baseline="0" dirty="0"/>
          </a:p>
          <a:p>
            <a:pPr lvl="1"/>
            <a:r>
              <a:rPr lang="sv-SE" baseline="0" dirty="0"/>
              <a:t>Svar: Vårdförlopp 2 ska vara klart i Januari för att sen skickas ut på remiss</a:t>
            </a:r>
          </a:p>
        </p:txBody>
      </p:sp>
    </p:spTree>
    <p:extLst>
      <p:ext uri="{BB962C8B-B14F-4D97-AF65-F5344CB8AC3E}">
        <p14:creationId xmlns:p14="http://schemas.microsoft.com/office/powerpoint/2010/main" val="2015568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ubrik 1">
            <a:extLst>
              <a:ext uri="{FF2B5EF4-FFF2-40B4-BE49-F238E27FC236}">
                <a16:creationId xmlns:a16="http://schemas.microsoft.com/office/drawing/2014/main" id="{81617A57-62EC-4EE0-A882-DED60F5E3DCE}"/>
              </a:ext>
            </a:extLst>
          </p:cNvPr>
          <p:cNvSpPr>
            <a:spLocks noGrp="1"/>
          </p:cNvSpPr>
          <p:nvPr>
            <p:ph type="title" idx="4294967295"/>
          </p:nvPr>
        </p:nvSpPr>
        <p:spPr>
          <a:xfrm>
            <a:off x="457200" y="106363"/>
            <a:ext cx="8229600" cy="1143000"/>
          </a:xfrm>
        </p:spPr>
        <p:txBody>
          <a:bodyPr/>
          <a:lstStyle/>
          <a:p>
            <a:r>
              <a:rPr lang="sv-SE" altLang="sv-SE" sz="40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Årets strokeenhet</a:t>
            </a:r>
            <a:br>
              <a:rPr lang="sv-SE" altLang="sv-SE" sz="42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br>
            <a:r>
              <a:rPr lang="sv-SE" altLang="sv-SE" sz="42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 </a:t>
            </a:r>
            <a:endParaRPr lang="sv-SE" altLang="sv-SE" dirty="0">
              <a:ea typeface="Calibri" panose="020F0502020204030204" pitchFamily="34" charset="0"/>
              <a:cs typeface="Times New Roman" panose="02020603050405020304" pitchFamily="18" charset="0"/>
            </a:endParaRPr>
          </a:p>
        </p:txBody>
      </p:sp>
      <p:sp>
        <p:nvSpPr>
          <p:cNvPr id="132099" name="textruta 3">
            <a:extLst>
              <a:ext uri="{FF2B5EF4-FFF2-40B4-BE49-F238E27FC236}">
                <a16:creationId xmlns:a16="http://schemas.microsoft.com/office/drawing/2014/main" id="{3BB8EB31-9A31-492B-8E0A-B1F0C7C3AC5F}"/>
              </a:ext>
            </a:extLst>
          </p:cNvPr>
          <p:cNvSpPr txBox="1">
            <a:spLocks noChangeArrowheads="1"/>
          </p:cNvSpPr>
          <p:nvPr/>
        </p:nvSpPr>
        <p:spPr bwMode="auto">
          <a:xfrm>
            <a:off x="517525" y="533400"/>
            <a:ext cx="8656638" cy="711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4000"/>
              </a:lnSpc>
              <a:spcBef>
                <a:spcPct val="0"/>
              </a:spcBef>
              <a:spcAft>
                <a:spcPts val="1400"/>
              </a:spcAft>
              <a:buFontTx/>
              <a:buNone/>
            </a:pPr>
            <a:r>
              <a:rPr lang="sv-SE" altLang="sv-SE" sz="1600">
                <a:solidFill>
                  <a:srgbClr val="BA9969"/>
                </a:solidFill>
                <a:latin typeface="Times New Roman" panose="02020603050405020304" pitchFamily="18" charset="0"/>
                <a:ea typeface="Calibri" panose="020F0502020204030204" pitchFamily="34" charset="0"/>
                <a:cs typeface="Times New Roman" panose="02020603050405020304" pitchFamily="18" charset="0"/>
              </a:rPr>
              <a:t>Bedömningskriterier stroke:					</a:t>
            </a:r>
          </a:p>
          <a:p>
            <a:pPr>
              <a:lnSpc>
                <a:spcPct val="107000"/>
              </a:lnSpc>
              <a:spcBef>
                <a:spcPct val="0"/>
              </a:spcBef>
              <a:spcAft>
                <a:spcPts val="800"/>
              </a:spcAft>
              <a:buClr>
                <a:srgbClr val="BA9969"/>
              </a:buClr>
              <a:buFont typeface="Symbol" panose="05050102010706020507" pitchFamily="18" charset="2"/>
              <a:buChar char=""/>
            </a:pPr>
            <a:r>
              <a:rPr lang="sv-SE" altLang="sv-SE" sz="1600">
                <a:ea typeface="Calibri" panose="020F0502020204030204" pitchFamily="34" charset="0"/>
                <a:cs typeface="Times New Roman" panose="02020603050405020304" pitchFamily="18" charset="0"/>
              </a:rPr>
              <a:t>Täckningsgrad </a:t>
            </a:r>
            <a:r>
              <a:rPr lang="sv-SE" altLang="sv-SE" sz="1600" i="1">
                <a:latin typeface="Times New Roman" panose="02020603050405020304" pitchFamily="18" charset="0"/>
                <a:ea typeface="Calibri" panose="020F0502020204030204" pitchFamily="34" charset="0"/>
                <a:cs typeface="Times New Roman" panose="02020603050405020304" pitchFamily="18" charset="0"/>
              </a:rPr>
              <a:t>Täckningsgrad &gt; 85 %</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reperfusionsbehandlade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trombolysbehandlade inom 30 min</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strokeenhet, IVA eller NKK som första vårdnivå vid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vårdade på strokeenhet, IVA eller NKK totalt under vårdtiden</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registrerade med NIHSS vid inläggning</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Bedömning av sväljförmåga</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blodtryckssänkande behandling efter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trombocythämmande behandling vid ischemisk stroke utan förmaksflimmer</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antikoagulantiabehandling vid förmaksflimmer och ischemisk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statinbehandling efter ischemisk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uppföljda 3 månader efter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nöjda med rehabiliteringen efter stroke</a:t>
            </a:r>
            <a:endParaRPr lang="sv-SE" altLang="sv-SE" sz="1600">
              <a:ea typeface="Calibri" panose="020F0502020204030204" pitchFamily="34" charset="0"/>
              <a:cs typeface="Times New Roman" panose="02020603050405020304" pitchFamily="18" charset="0"/>
            </a:endParaRPr>
          </a:p>
          <a:p>
            <a:pPr>
              <a:lnSpc>
                <a:spcPct val="94000"/>
              </a:lnSpc>
              <a:spcBef>
                <a:spcPts val="600"/>
              </a:spcBef>
              <a:spcAft>
                <a:spcPts val="1400"/>
              </a:spcAft>
              <a:buFontTx/>
              <a:buNone/>
            </a:pPr>
            <a:endParaRPr lang="sv-SE" altLang="sv-SE" sz="1800">
              <a:ea typeface="Calibri" panose="020F0502020204030204" pitchFamily="34" charset="0"/>
              <a:cs typeface="Times New Roman" panose="02020603050405020304" pitchFamily="18" charset="0"/>
            </a:endParaRPr>
          </a:p>
          <a:p>
            <a:pPr>
              <a:lnSpc>
                <a:spcPct val="94000"/>
              </a:lnSpc>
              <a:spcBef>
                <a:spcPts val="600"/>
              </a:spcBef>
              <a:spcAft>
                <a:spcPts val="1400"/>
              </a:spcAft>
              <a:buFontTx/>
              <a:buNone/>
            </a:pPr>
            <a:endParaRPr lang="sv-SE" altLang="sv-SE" sz="180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ubrik 3">
            <a:extLst>
              <a:ext uri="{FF2B5EF4-FFF2-40B4-BE49-F238E27FC236}">
                <a16:creationId xmlns:a16="http://schemas.microsoft.com/office/drawing/2014/main" id="{996A1424-A1CD-4744-9760-81C1319B6BD0}"/>
              </a:ext>
            </a:extLst>
          </p:cNvPr>
          <p:cNvSpPr>
            <a:spLocks noGrp="1"/>
          </p:cNvSpPr>
          <p:nvPr>
            <p:ph type="title" idx="4294967295"/>
          </p:nvPr>
        </p:nvSpPr>
        <p:spPr>
          <a:xfrm>
            <a:off x="457200" y="228600"/>
            <a:ext cx="8229600" cy="1143000"/>
          </a:xfrm>
        </p:spPr>
        <p:txBody>
          <a:bodyPr/>
          <a:lstStyle/>
          <a:p>
            <a:r>
              <a:rPr lang="sv-SE" altLang="sv-SE" sz="42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Årets strokeenhet</a:t>
            </a:r>
            <a:endParaRPr lang="sv-SE" altLang="sv-SE" dirty="0">
              <a:ea typeface="Calibri" panose="020F0502020204030204" pitchFamily="34" charset="0"/>
              <a:cs typeface="Times New Roman" panose="02020603050405020304" pitchFamily="18" charset="0"/>
            </a:endParaRPr>
          </a:p>
        </p:txBody>
      </p:sp>
      <p:sp>
        <p:nvSpPr>
          <p:cNvPr id="134147" name="textruta 5">
            <a:extLst>
              <a:ext uri="{FF2B5EF4-FFF2-40B4-BE49-F238E27FC236}">
                <a16:creationId xmlns:a16="http://schemas.microsoft.com/office/drawing/2014/main" id="{930D51E4-5EEE-433D-A5D2-991AA08B9449}"/>
              </a:ext>
            </a:extLst>
          </p:cNvPr>
          <p:cNvSpPr txBox="1">
            <a:spLocks noChangeArrowheads="1"/>
          </p:cNvSpPr>
          <p:nvPr/>
        </p:nvSpPr>
        <p:spPr bwMode="auto">
          <a:xfrm>
            <a:off x="2286000" y="1458913"/>
            <a:ext cx="4572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600"/>
              </a:spcBef>
              <a:spcAft>
                <a:spcPts val="800"/>
              </a:spcAft>
              <a:buFontTx/>
              <a:buNone/>
            </a:pPr>
            <a:r>
              <a:rPr lang="sv-SE" altLang="sv-SE" sz="1800">
                <a:solidFill>
                  <a:srgbClr val="BA9969"/>
                </a:solidFill>
                <a:latin typeface="Times New Roman" panose="02020603050405020304" pitchFamily="18" charset="0"/>
                <a:ea typeface="Calibri" panose="020F0502020204030204" pitchFamily="34" charset="0"/>
                <a:cs typeface="Times New Roman" panose="02020603050405020304" pitchFamily="18" charset="0"/>
              </a:rPr>
              <a:t>Bedömningskriterier TIA:</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strokeenhet, IVA eller NKK som första vårdnivå vid TIA</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blodtryckssänkande behandling efter TIA</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trombocythämmande behandling vid TIA utan förmaksflimmer</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antikoagulantiabehandling vid förmaksflimmer och TIA</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statinbehandling efter TIA</a:t>
            </a:r>
            <a:endParaRPr lang="sv-SE" altLang="sv-SE" sz="280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E5CD74D-224E-4CDC-B4B3-BFBFB86BB318}"/>
              </a:ext>
            </a:extLst>
          </p:cNvPr>
          <p:cNvSpPr>
            <a:spLocks noGrp="1"/>
          </p:cNvSpPr>
          <p:nvPr>
            <p:ph type="body" idx="4294967295"/>
          </p:nvPr>
        </p:nvSpPr>
        <p:spPr/>
        <p:txBody>
          <a:bodyPr/>
          <a:lstStyle/>
          <a:p>
            <a:pPr>
              <a:defRPr/>
            </a:pPr>
            <a:r>
              <a:rPr lang="sv-SE" dirty="0"/>
              <a:t>Inga nya frågor</a:t>
            </a:r>
          </a:p>
          <a:p>
            <a:pPr>
              <a:defRPr/>
            </a:pPr>
            <a:r>
              <a:rPr lang="sv-SE" dirty="0"/>
              <a:t>Ny formulering </a:t>
            </a:r>
            <a:r>
              <a:rPr lang="sv-SE" dirty="0" err="1"/>
              <a:t>trombektomistart</a:t>
            </a:r>
            <a:endParaRPr lang="sv-SE" dirty="0"/>
          </a:p>
          <a:p>
            <a:pPr>
              <a:defRPr/>
            </a:pPr>
            <a:r>
              <a:rPr lang="sv-SE" dirty="0"/>
              <a:t>Släcka ner frågor?</a:t>
            </a:r>
          </a:p>
          <a:p>
            <a:pPr marL="0" indent="0" algn="ctr">
              <a:buFont typeface="Arial" panose="020B0604020202020204" pitchFamily="34" charset="0"/>
              <a:buNone/>
              <a:defRPr/>
            </a:pPr>
            <a:r>
              <a:rPr lang="sv-SE" sz="4400" dirty="0">
                <a:solidFill>
                  <a:srgbClr val="FF0000"/>
                </a:solidFill>
                <a:ea typeface="+mj-ea"/>
                <a:cs typeface="+mj-cs"/>
              </a:rPr>
              <a:t>SAH Formulär</a:t>
            </a:r>
          </a:p>
          <a:p>
            <a:pPr>
              <a:defRPr/>
            </a:pPr>
            <a:r>
              <a:rPr lang="sv-SE" dirty="0">
                <a:ln w="9525" cap="flat" cmpd="sng" algn="ctr">
                  <a:solidFill>
                    <a:srgbClr val="000090"/>
                  </a:solidFill>
                  <a:prstDash val="solid"/>
                  <a:round/>
                </a:ln>
                <a:solidFill>
                  <a:srgbClr val="000000"/>
                </a:solidFill>
              </a:rPr>
              <a:t>Ute hos SAH sjukhusen för åsikter</a:t>
            </a:r>
          </a:p>
          <a:p>
            <a:pPr>
              <a:defRPr/>
            </a:pPr>
            <a:r>
              <a:rPr lang="sv-SE" dirty="0">
                <a:ln w="9525" cap="flat" cmpd="sng" algn="ctr">
                  <a:solidFill>
                    <a:srgbClr val="000090"/>
                  </a:solidFill>
                  <a:prstDash val="solid"/>
                  <a:round/>
                </a:ln>
                <a:solidFill>
                  <a:srgbClr val="000000"/>
                </a:solidFill>
              </a:rPr>
              <a:t>Patienter som inte remitteras till neurokirurgisk klinik på region sjukhus?</a:t>
            </a:r>
            <a:endParaRPr lang="sv-SE" dirty="0">
              <a:solidFill>
                <a:srgbClr val="FF0000"/>
              </a:solidFill>
            </a:endParaRPr>
          </a:p>
        </p:txBody>
      </p:sp>
      <p:sp>
        <p:nvSpPr>
          <p:cNvPr id="108547" name="Rubrik 2">
            <a:extLst>
              <a:ext uri="{FF2B5EF4-FFF2-40B4-BE49-F238E27FC236}">
                <a16:creationId xmlns:a16="http://schemas.microsoft.com/office/drawing/2014/main" id="{020CB622-1A2C-4BD2-9E7A-C2C61167BB5D}"/>
              </a:ext>
            </a:extLst>
          </p:cNvPr>
          <p:cNvSpPr>
            <a:spLocks noGrp="1"/>
          </p:cNvSpPr>
          <p:nvPr>
            <p:ph type="title" idx="4294967295"/>
          </p:nvPr>
        </p:nvSpPr>
        <p:spPr/>
        <p:txBody>
          <a:bodyPr/>
          <a:lstStyle/>
          <a:p>
            <a:r>
              <a:rPr lang="sv-SE" altLang="sv-SE"/>
              <a:t>Formulärsförändringar AKUT/TIA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ubrik 9">
            <a:extLst>
              <a:ext uri="{FF2B5EF4-FFF2-40B4-BE49-F238E27FC236}">
                <a16:creationId xmlns:a16="http://schemas.microsoft.com/office/drawing/2014/main" id="{7305E00F-5313-4E30-B827-06587A655B80}"/>
              </a:ext>
            </a:extLst>
          </p:cNvPr>
          <p:cNvSpPr>
            <a:spLocks noGrp="1"/>
          </p:cNvSpPr>
          <p:nvPr>
            <p:ph type="title" idx="4294967295"/>
          </p:nvPr>
        </p:nvSpPr>
        <p:spPr>
          <a:xfrm>
            <a:off x="457200" y="0"/>
            <a:ext cx="8229600" cy="4557713"/>
          </a:xfrm>
        </p:spPr>
        <p:txBody>
          <a:bodyPr/>
          <a:lstStyle/>
          <a:p>
            <a:pPr>
              <a:lnSpc>
                <a:spcPct val="107000"/>
              </a:lnSpc>
              <a:spcAft>
                <a:spcPts val="800"/>
              </a:spcAft>
            </a:pPr>
            <a:r>
              <a:rPr lang="sv-SE" altLang="sv-SE" sz="6000" b="1" i="1" dirty="0">
                <a:solidFill>
                  <a:srgbClr val="BA9869"/>
                </a:solidFill>
                <a:latin typeface="Book Antiqua" panose="02040602050305030304" pitchFamily="18" charset="0"/>
                <a:ea typeface="Book Antiqua" panose="02040602050305030304" pitchFamily="18" charset="0"/>
                <a:cs typeface="Book Antiqua" panose="02040602050305030304" pitchFamily="18" charset="0"/>
              </a:rPr>
              <a:t>Diplom</a:t>
            </a:r>
            <a:br>
              <a:rPr lang="sv-SE" altLang="sv-SE" b="1" i="1" dirty="0">
                <a:solidFill>
                  <a:srgbClr val="BA9869"/>
                </a:solidFill>
                <a:latin typeface="Book Antiqua" panose="02040602050305030304" pitchFamily="18" charset="0"/>
                <a:ea typeface="Book Antiqua" panose="02040602050305030304" pitchFamily="18" charset="0"/>
                <a:cs typeface="Book Antiqua" panose="02040602050305030304" pitchFamily="18" charset="0"/>
              </a:rPr>
            </a:br>
            <a:r>
              <a:rPr lang="sv-SE" altLang="sv-SE" b="1" i="1" dirty="0">
                <a:solidFill>
                  <a:srgbClr val="BA9869"/>
                </a:solidFill>
                <a:latin typeface="Book Antiqua" panose="02040602050305030304" pitchFamily="18" charset="0"/>
                <a:ea typeface="Book Antiqua" panose="02040602050305030304" pitchFamily="18" charset="0"/>
                <a:cs typeface="Book Antiqua" panose="02040602050305030304" pitchFamily="18" charset="0"/>
              </a:rPr>
              <a:t> Årets strokeenhet 2019</a:t>
            </a:r>
            <a:br>
              <a:rPr lang="sv-SE" altLang="sv-SE" dirty="0">
                <a:solidFill>
                  <a:srgbClr val="000000"/>
                </a:solidFill>
                <a:cs typeface="Calibri" panose="020F0502020204030204" pitchFamily="34" charset="0"/>
              </a:rPr>
            </a:br>
            <a:r>
              <a:rPr lang="sv-SE" altLang="sv-SE" sz="4000" dirty="0">
                <a:solidFill>
                  <a:srgbClr val="504880"/>
                </a:solidFill>
                <a:latin typeface="Monotype Corsiva" panose="03010101010201010101" pitchFamily="66" charset="0"/>
                <a:ea typeface="Monotype Corsiva" panose="03010101010201010101" pitchFamily="66" charset="0"/>
                <a:cs typeface="Monotype Corsiva" panose="03010101010201010101" pitchFamily="66" charset="0"/>
              </a:rPr>
              <a:t>Kalix sjukhus</a:t>
            </a:r>
            <a:br>
              <a:rPr lang="sv-SE" altLang="sv-SE" sz="1200" dirty="0">
                <a:solidFill>
                  <a:srgbClr val="000000"/>
                </a:solidFill>
                <a:cs typeface="Calibri" panose="020F0502020204030204" pitchFamily="34" charset="0"/>
              </a:rPr>
            </a:br>
            <a:br>
              <a:rPr lang="sv-SE" altLang="sv-SE"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br>
            <a:endParaRPr lang="sv-SE" altLang="sv-SE" sz="6000" dirty="0"/>
          </a:p>
        </p:txBody>
      </p:sp>
      <p:pic>
        <p:nvPicPr>
          <p:cNvPr id="135171" name="Bildobjekt 14">
            <a:extLst>
              <a:ext uri="{FF2B5EF4-FFF2-40B4-BE49-F238E27FC236}">
                <a16:creationId xmlns:a16="http://schemas.microsoft.com/office/drawing/2014/main" id="{7CB48C9A-229B-4739-AB17-A45995D387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60675"/>
            <a:ext cx="9144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ubrik 1">
            <a:extLst>
              <a:ext uri="{FF2B5EF4-FFF2-40B4-BE49-F238E27FC236}">
                <a16:creationId xmlns:a16="http://schemas.microsoft.com/office/drawing/2014/main" id="{92AE2086-CCC4-4AC8-AA65-77A92AB09F6C}"/>
              </a:ext>
            </a:extLst>
          </p:cNvPr>
          <p:cNvSpPr>
            <a:spLocks noGrp="1"/>
          </p:cNvSpPr>
          <p:nvPr>
            <p:ph type="title" idx="4294967295"/>
          </p:nvPr>
        </p:nvSpPr>
        <p:spPr>
          <a:xfrm>
            <a:off x="457200" y="274638"/>
            <a:ext cx="8229600" cy="1965325"/>
          </a:xfrm>
        </p:spPr>
        <p:txBody>
          <a:bodyPr/>
          <a:lstStyle/>
          <a:p>
            <a:pPr marL="6350" indent="-6350">
              <a:lnSpc>
                <a:spcPct val="94000"/>
              </a:lnSpc>
              <a:spcBef>
                <a:spcPts val="5400"/>
              </a:spcBef>
              <a:spcAft>
                <a:spcPts val="1400"/>
              </a:spcAft>
              <a:tabLst>
                <a:tab pos="449263" algn="l"/>
              </a:tabLst>
            </a:pPr>
            <a:r>
              <a:rPr lang="sv-SE" altLang="sv-SE" sz="42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Årets strokeenhet 2019</a:t>
            </a:r>
            <a:endParaRPr lang="sv-SE" altLang="sv-SE" dirty="0">
              <a:ea typeface="Calibri" panose="020F0502020204030204" pitchFamily="34" charset="0"/>
              <a:cs typeface="Times New Roman" panose="02020603050405020304" pitchFamily="18" charset="0"/>
            </a:endParaRPr>
          </a:p>
        </p:txBody>
      </p:sp>
      <p:sp>
        <p:nvSpPr>
          <p:cNvPr id="3" name="Platshållare för text 2">
            <a:extLst>
              <a:ext uri="{FF2B5EF4-FFF2-40B4-BE49-F238E27FC236}">
                <a16:creationId xmlns:a16="http://schemas.microsoft.com/office/drawing/2014/main" id="{0E3213CF-2607-4822-A83A-C472E5BBF4FD}"/>
              </a:ext>
            </a:extLst>
          </p:cNvPr>
          <p:cNvSpPr>
            <a:spLocks noGrp="1"/>
          </p:cNvSpPr>
          <p:nvPr>
            <p:ph type="body" idx="4294967295"/>
          </p:nvPr>
        </p:nvSpPr>
        <p:spPr>
          <a:xfrm>
            <a:off x="457200" y="731520"/>
            <a:ext cx="8229600" cy="5394643"/>
          </a:xfrm>
        </p:spPr>
        <p:txBody>
          <a:bodyPr/>
          <a:lstStyle/>
          <a:p>
            <a:pPr marL="6985" marR="97155" indent="-6985" algn="ctr">
              <a:lnSpc>
                <a:spcPct val="94000"/>
              </a:lnSpc>
              <a:spcBef>
                <a:spcPts val="5400"/>
              </a:spcBef>
              <a:spcAft>
                <a:spcPts val="1400"/>
              </a:spcAft>
              <a:tabLst>
                <a:tab pos="450215" algn="l"/>
              </a:tabLst>
              <a:defRPr/>
            </a:pPr>
            <a:endParaRPr lang="sv-SE" sz="1800" dirty="0">
              <a:latin typeface="Times New Roman" panose="02020603050405020304" pitchFamily="18" charset="0"/>
              <a:ea typeface="Calibri" panose="020F0502020204030204" pitchFamily="34" charset="0"/>
            </a:endParaRPr>
          </a:p>
          <a:p>
            <a:pPr marL="0" marR="97155" indent="0" algn="ctr">
              <a:lnSpc>
                <a:spcPct val="94000"/>
              </a:lnSpc>
              <a:spcBef>
                <a:spcPts val="5400"/>
              </a:spcBef>
              <a:spcAft>
                <a:spcPts val="1400"/>
              </a:spcAft>
              <a:buFont typeface="Arial" panose="020B0604020202020204" pitchFamily="34" charset="0"/>
              <a:buNone/>
              <a:tabLst>
                <a:tab pos="450215" algn="l"/>
              </a:tabLst>
              <a:defRPr/>
            </a:pPr>
            <a:r>
              <a:rPr lang="sv-SE"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Omnämnande för ”God Strokevård”</a:t>
            </a:r>
            <a:endParaRPr lang="sv-SE" dirty="0">
              <a:latin typeface="Times New Roman" panose="02020603050405020304" pitchFamily="18" charset="0"/>
              <a:ea typeface="Calibri" panose="020F0502020204030204" pitchFamily="34" charset="0"/>
            </a:endParaRPr>
          </a:p>
          <a:p>
            <a:pPr marR="97155" lvl="1" indent="-342900">
              <a:lnSpc>
                <a:spcPct val="94000"/>
              </a:lnSpc>
              <a:spcBef>
                <a:spcPts val="600"/>
              </a:spcBef>
              <a:spcAft>
                <a:spcPts val="1400"/>
              </a:spcAft>
              <a:buFont typeface="Wingdings" panose="05000000000000000000" pitchFamily="2" charset="2"/>
              <a:buChar char="Ø"/>
              <a:tabLst>
                <a:tab pos="450215" algn="l"/>
              </a:tabLst>
              <a:defRPr/>
            </a:pPr>
            <a:r>
              <a:rPr lang="sv-SE" dirty="0">
                <a:solidFill>
                  <a:schemeClr val="accent4">
                    <a:lumMod val="50000"/>
                  </a:schemeClr>
                </a:solidFill>
                <a:latin typeface="Times New Roman" panose="02020603050405020304" pitchFamily="18" charset="0"/>
                <a:ea typeface="Calibri" panose="020F0502020204030204" pitchFamily="34" charset="0"/>
              </a:rPr>
              <a:t>Alingsås</a:t>
            </a:r>
          </a:p>
          <a:p>
            <a:pPr marR="97155" lvl="1" indent="-342900">
              <a:lnSpc>
                <a:spcPct val="94000"/>
              </a:lnSpc>
              <a:spcBef>
                <a:spcPts val="600"/>
              </a:spcBef>
              <a:spcAft>
                <a:spcPts val="1400"/>
              </a:spcAft>
              <a:buFont typeface="Wingdings" panose="05000000000000000000" pitchFamily="2" charset="2"/>
              <a:buChar char="Ø"/>
              <a:tabLst>
                <a:tab pos="450215" algn="l"/>
              </a:tabLst>
              <a:defRPr/>
            </a:pPr>
            <a:r>
              <a:rPr lang="sv-SE" dirty="0">
                <a:solidFill>
                  <a:schemeClr val="accent4">
                    <a:lumMod val="50000"/>
                  </a:schemeClr>
                </a:solidFill>
                <a:latin typeface="Times New Roman" panose="02020603050405020304" pitchFamily="18" charset="0"/>
                <a:ea typeface="Calibri" panose="020F0502020204030204" pitchFamily="34" charset="0"/>
              </a:rPr>
              <a:t>Karlskoga</a:t>
            </a:r>
          </a:p>
          <a:p>
            <a:pPr marR="97155" lvl="1" indent="-342900">
              <a:lnSpc>
                <a:spcPct val="94000"/>
              </a:lnSpc>
              <a:spcBef>
                <a:spcPts val="600"/>
              </a:spcBef>
              <a:spcAft>
                <a:spcPts val="1400"/>
              </a:spcAft>
              <a:buFont typeface="Wingdings" panose="05000000000000000000" pitchFamily="2" charset="2"/>
              <a:buChar char="Ø"/>
              <a:tabLst>
                <a:tab pos="450215" algn="l"/>
              </a:tabLst>
              <a:defRPr/>
            </a:pPr>
            <a:r>
              <a:rPr lang="sv-SE" dirty="0">
                <a:solidFill>
                  <a:schemeClr val="accent4">
                    <a:lumMod val="50000"/>
                  </a:schemeClr>
                </a:solidFill>
                <a:latin typeface="Times New Roman" panose="02020603050405020304" pitchFamily="18" charset="0"/>
                <a:ea typeface="Calibri" panose="020F0502020204030204" pitchFamily="34" charset="0"/>
              </a:rPr>
              <a:t>Lindesberg</a:t>
            </a:r>
          </a:p>
          <a:p>
            <a:pPr marR="97155" lvl="1" indent="-342900">
              <a:lnSpc>
                <a:spcPct val="94000"/>
              </a:lnSpc>
              <a:spcBef>
                <a:spcPts val="600"/>
              </a:spcBef>
              <a:spcAft>
                <a:spcPts val="1400"/>
              </a:spcAft>
              <a:buFont typeface="Wingdings" panose="05000000000000000000" pitchFamily="2" charset="2"/>
              <a:buChar char="Ø"/>
              <a:tabLst>
                <a:tab pos="450215" algn="l"/>
              </a:tabLst>
              <a:defRPr/>
            </a:pPr>
            <a:r>
              <a:rPr lang="sv-SE" dirty="0">
                <a:solidFill>
                  <a:schemeClr val="accent4">
                    <a:lumMod val="50000"/>
                  </a:schemeClr>
                </a:solidFill>
                <a:latin typeface="Times New Roman" panose="02020603050405020304" pitchFamily="18" charset="0"/>
                <a:ea typeface="Calibri" panose="020F0502020204030204" pitchFamily="34" charset="0"/>
              </a:rPr>
              <a:t>Motala</a:t>
            </a:r>
          </a:p>
          <a:p>
            <a:pPr marL="6985" marR="97155" indent="-6985" algn="ctr">
              <a:lnSpc>
                <a:spcPct val="94000"/>
              </a:lnSpc>
              <a:spcBef>
                <a:spcPts val="600"/>
              </a:spcBef>
              <a:spcAft>
                <a:spcPts val="1400"/>
              </a:spcAft>
              <a:tabLst>
                <a:tab pos="450215" algn="l"/>
              </a:tabLst>
              <a:defRPr/>
            </a:pPr>
            <a:endParaRPr lang="sv-SE" sz="1800" dirty="0">
              <a:ea typeface="Calibri" panose="020F0502020204030204" pitchFamily="34" charset="0"/>
              <a:cs typeface="Times New Roman" panose="02020603050405020304" pitchFamily="18" charset="0"/>
            </a:endParaRPr>
          </a:p>
        </p:txBody>
      </p:sp>
      <p:pic>
        <p:nvPicPr>
          <p:cNvPr id="137220" name="Bildobjekt 5">
            <a:extLst>
              <a:ext uri="{FF2B5EF4-FFF2-40B4-BE49-F238E27FC236}">
                <a16:creationId xmlns:a16="http://schemas.microsoft.com/office/drawing/2014/main" id="{951B041D-311A-4338-A313-9EEB5C9466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3475" y="2478088"/>
            <a:ext cx="50133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Bildobjekt 13">
            <a:extLst>
              <a:ext uri="{FF2B5EF4-FFF2-40B4-BE49-F238E27FC236}">
                <a16:creationId xmlns:a16="http://schemas.microsoft.com/office/drawing/2014/main" id="{22A74400-844F-4D7A-946A-FA4FAEB497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25" y="3937000"/>
            <a:ext cx="39560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Bildobjekt 5">
            <a:extLst>
              <a:ext uri="{FF2B5EF4-FFF2-40B4-BE49-F238E27FC236}">
                <a16:creationId xmlns:a16="http://schemas.microsoft.com/office/drawing/2014/main" id="{61D97D53-3381-4A75-8258-2275A0A5E6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8300" y="420688"/>
            <a:ext cx="3114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derrubrik 6">
            <a:extLst>
              <a:ext uri="{FF2B5EF4-FFF2-40B4-BE49-F238E27FC236}">
                <a16:creationId xmlns:a16="http://schemas.microsoft.com/office/drawing/2014/main" id="{15B732EF-7EAF-4E2E-9830-52CC831EB26E}"/>
              </a:ext>
            </a:extLst>
          </p:cNvPr>
          <p:cNvSpPr>
            <a:spLocks noGrp="1"/>
          </p:cNvSpPr>
          <p:nvPr>
            <p:ph type="subTitle" idx="1"/>
          </p:nvPr>
        </p:nvSpPr>
        <p:spPr>
          <a:xfrm>
            <a:off x="685800" y="1935480"/>
            <a:ext cx="7772400" cy="3177258"/>
          </a:xfrm>
        </p:spPr>
        <p:txBody>
          <a:bodyPr/>
          <a:lstStyle/>
          <a:p>
            <a:pPr marL="0" indent="0" algn="ctr">
              <a:buFont typeface="Arial"/>
              <a:buNone/>
              <a:defRPr/>
            </a:pPr>
            <a:r>
              <a:rPr lang="sv-SE" sz="4400" dirty="0"/>
              <a:t>Tack för dagens möte! </a:t>
            </a:r>
          </a:p>
          <a:p>
            <a:pPr marL="0" indent="0" algn="ctr">
              <a:buFont typeface="Arial"/>
              <a:buNone/>
              <a:defRPr/>
            </a:pPr>
            <a:r>
              <a:rPr lang="sv-SE" sz="3600" dirty="0"/>
              <a:t> Välkomna till Riksstrokes användardag 29 september 2021 i Örebro</a:t>
            </a:r>
          </a:p>
          <a:p>
            <a:pPr marL="0" indent="0" algn="ctr">
              <a:buFont typeface="Arial"/>
              <a:buNone/>
              <a:defRPr/>
            </a:pPr>
            <a:r>
              <a:rPr lang="sv-SE" sz="3600" dirty="0"/>
              <a:t>Stroketeamkongress 30/9–1/10</a:t>
            </a:r>
          </a:p>
          <a:p>
            <a:pPr marL="0" indent="0" algn="ctr">
              <a:buFont typeface="Arial"/>
              <a:buNone/>
              <a:defRPr/>
            </a:pPr>
            <a:endParaRPr lang="sv-SE"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ubrik 1">
            <a:extLst>
              <a:ext uri="{FF2B5EF4-FFF2-40B4-BE49-F238E27FC236}">
                <a16:creationId xmlns:a16="http://schemas.microsoft.com/office/drawing/2014/main" id="{2E01A7A2-9C4D-498F-8844-72662B120C5B}"/>
              </a:ext>
            </a:extLst>
          </p:cNvPr>
          <p:cNvSpPr>
            <a:spLocks noGrp="1"/>
          </p:cNvSpPr>
          <p:nvPr>
            <p:ph type="ctrTitle"/>
          </p:nvPr>
        </p:nvSpPr>
        <p:spPr>
          <a:xfrm>
            <a:off x="685800" y="0"/>
            <a:ext cx="7772400" cy="1636713"/>
          </a:xfrm>
        </p:spPr>
        <p:txBody>
          <a:bodyPr/>
          <a:lstStyle/>
          <a:p>
            <a:pPr eaLnBrk="1" hangingPunct="1"/>
            <a:br>
              <a:rPr lang="sv-SE" altLang="sv-SE"/>
            </a:br>
            <a:r>
              <a:rPr lang="sv-SE" altLang="sv-SE"/>
              <a:t>Tremånaders uppföljning</a:t>
            </a:r>
            <a:endParaRPr lang="sv-SE" altLang="sv-SE" sz="4800"/>
          </a:p>
        </p:txBody>
      </p:sp>
      <p:pic>
        <p:nvPicPr>
          <p:cNvPr id="110595" name="Underrubrik 2">
            <a:extLst>
              <a:ext uri="{FF2B5EF4-FFF2-40B4-BE49-F238E27FC236}">
                <a16:creationId xmlns:a16="http://schemas.microsoft.com/office/drawing/2014/main" id="{BA8D955E-953F-4008-A2B6-B7C215FD2B56}"/>
              </a:ext>
            </a:extLst>
          </p:cNvPr>
          <p:cNvPicPr>
            <a:picLocks noGrp="1" noChangeArrowheads="1"/>
          </p:cNvPicPr>
          <p:nvPr>
            <p:ph type="subTitle" idx="1"/>
          </p:nvPr>
        </p:nvPicPr>
        <p:blipFill>
          <a:blip r:embed="rId3" cstate="email">
            <a:extLst>
              <a:ext uri="{28A0092B-C50C-407E-A947-70E740481C1C}">
                <a14:useLocalDpi xmlns:a14="http://schemas.microsoft.com/office/drawing/2010/main"/>
              </a:ext>
            </a:extLst>
          </a:blip>
          <a:srcRect/>
          <a:stretch>
            <a:fillRect/>
          </a:stretch>
        </p:blipFill>
        <p:spPr bwMode="auto">
          <a:xfrm>
            <a:off x="508000" y="1905000"/>
            <a:ext cx="7950200" cy="3149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ubrik 1">
            <a:extLst>
              <a:ext uri="{FF2B5EF4-FFF2-40B4-BE49-F238E27FC236}">
                <a16:creationId xmlns:a16="http://schemas.microsoft.com/office/drawing/2014/main" id="{677EAD11-3E7E-4521-A4FF-22E7378E0015}"/>
              </a:ext>
            </a:extLst>
          </p:cNvPr>
          <p:cNvSpPr>
            <a:spLocks noGrp="1"/>
          </p:cNvSpPr>
          <p:nvPr>
            <p:ph type="ctrTitle"/>
          </p:nvPr>
        </p:nvSpPr>
        <p:spPr>
          <a:xfrm>
            <a:off x="455613" y="333375"/>
            <a:ext cx="7772400" cy="1470025"/>
          </a:xfrm>
        </p:spPr>
        <p:txBody>
          <a:bodyPr/>
          <a:lstStyle/>
          <a:p>
            <a:pPr eaLnBrk="1" hangingPunct="1"/>
            <a:r>
              <a:rPr lang="sv-SE" altLang="sv-SE"/>
              <a:t>Förändringar</a:t>
            </a:r>
          </a:p>
        </p:txBody>
      </p:sp>
      <p:pic>
        <p:nvPicPr>
          <p:cNvPr id="112643" name="Underrubrik 2">
            <a:extLst>
              <a:ext uri="{FF2B5EF4-FFF2-40B4-BE49-F238E27FC236}">
                <a16:creationId xmlns:a16="http://schemas.microsoft.com/office/drawing/2014/main" id="{11247F3E-798B-46CD-B1D8-013087A15041}"/>
              </a:ext>
            </a:extLst>
          </p:cNvPr>
          <p:cNvPicPr>
            <a:picLocks noGrp="1" noChangeArrowheads="1"/>
          </p:cNvPicPr>
          <p:nvPr>
            <p:ph type="subTitle"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1905000"/>
            <a:ext cx="8521700" cy="39751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ubrik 1">
            <a:extLst>
              <a:ext uri="{FF2B5EF4-FFF2-40B4-BE49-F238E27FC236}">
                <a16:creationId xmlns:a16="http://schemas.microsoft.com/office/drawing/2014/main" id="{B77622C3-071A-49B8-8D7C-5FB996DC92CE}"/>
              </a:ext>
            </a:extLst>
          </p:cNvPr>
          <p:cNvSpPr>
            <a:spLocks noGrp="1"/>
          </p:cNvSpPr>
          <p:nvPr>
            <p:ph type="ctrTitle"/>
          </p:nvPr>
        </p:nvSpPr>
        <p:spPr>
          <a:xfrm>
            <a:off x="685800" y="166688"/>
            <a:ext cx="7772400" cy="1470025"/>
          </a:xfrm>
        </p:spPr>
        <p:txBody>
          <a:bodyPr/>
          <a:lstStyle/>
          <a:p>
            <a:r>
              <a:rPr lang="sv-SE" altLang="sv-SE"/>
              <a:t>Förändringar</a:t>
            </a:r>
          </a:p>
        </p:txBody>
      </p:sp>
      <p:pic>
        <p:nvPicPr>
          <p:cNvPr id="113667" name="Underrubrik 2">
            <a:extLst>
              <a:ext uri="{FF2B5EF4-FFF2-40B4-BE49-F238E27FC236}">
                <a16:creationId xmlns:a16="http://schemas.microsoft.com/office/drawing/2014/main" id="{F01E4B4C-006A-4A14-A31A-E260E5EB9DCC}"/>
              </a:ext>
            </a:extLst>
          </p:cNvPr>
          <p:cNvPicPr>
            <a:picLocks noGrp="1" noChangeArrowheads="1"/>
          </p:cNvPicPr>
          <p:nvPr>
            <p:ph type="subTitle" idx="1"/>
          </p:nvPr>
        </p:nvPicPr>
        <p:blipFill>
          <a:blip r:embed="rId2" cstate="email">
            <a:extLst>
              <a:ext uri="{28A0092B-C50C-407E-A947-70E740481C1C}">
                <a14:useLocalDpi xmlns:a14="http://schemas.microsoft.com/office/drawing/2010/main"/>
              </a:ext>
            </a:extLst>
          </a:blip>
          <a:srcRect/>
          <a:stretch>
            <a:fillRect/>
          </a:stretch>
        </p:blipFill>
        <p:spPr bwMode="auto">
          <a:xfrm>
            <a:off x="673100" y="1905000"/>
            <a:ext cx="7785100" cy="37973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Bildobjekt 3" descr="Frågetecken på grön pastellbakgrund">
            <a:extLst>
              <a:ext uri="{FF2B5EF4-FFF2-40B4-BE49-F238E27FC236}">
                <a16:creationId xmlns:a16="http://schemas.microsoft.com/office/drawing/2014/main" id="{100D2D29-07DB-4B57-92F7-9DA8B52D30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8" y="-474663"/>
            <a:ext cx="9183688"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ubrik 1">
            <a:extLst>
              <a:ext uri="{FF2B5EF4-FFF2-40B4-BE49-F238E27FC236}">
                <a16:creationId xmlns:a16="http://schemas.microsoft.com/office/drawing/2014/main" id="{C14CE9C5-BDFC-4FF1-906C-060B86C359A0}"/>
              </a:ext>
            </a:extLst>
          </p:cNvPr>
          <p:cNvSpPr>
            <a:spLocks noGrp="1"/>
          </p:cNvSpPr>
          <p:nvPr>
            <p:ph type="title" idx="4294967295"/>
          </p:nvPr>
        </p:nvSpPr>
        <p:spPr/>
        <p:txBody>
          <a:bodyPr/>
          <a:lstStyle/>
          <a:p>
            <a:r>
              <a:rPr lang="sv-SE" altLang="sv-SE"/>
              <a:t>Frågor och svar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ubrik 1">
            <a:extLst>
              <a:ext uri="{FF2B5EF4-FFF2-40B4-BE49-F238E27FC236}">
                <a16:creationId xmlns:a16="http://schemas.microsoft.com/office/drawing/2014/main" id="{B80BCB39-6C13-4F0E-A6C8-8562C9F5A198}"/>
              </a:ext>
            </a:extLst>
          </p:cNvPr>
          <p:cNvSpPr>
            <a:spLocks noGrp="1"/>
          </p:cNvSpPr>
          <p:nvPr>
            <p:ph type="title" idx="4294967295"/>
          </p:nvPr>
        </p:nvSpPr>
        <p:spPr>
          <a:xfrm>
            <a:off x="457200" y="249238"/>
            <a:ext cx="8229600" cy="1143000"/>
          </a:xfrm>
        </p:spPr>
        <p:txBody>
          <a:bodyPr/>
          <a:lstStyle/>
          <a:p>
            <a:r>
              <a:rPr lang="sv-SE" altLang="sv-SE" dirty="0"/>
              <a:t>Fråga 1</a:t>
            </a:r>
          </a:p>
        </p:txBody>
      </p:sp>
      <p:sp>
        <p:nvSpPr>
          <p:cNvPr id="3" name="Platshållare för text 2">
            <a:extLst>
              <a:ext uri="{FF2B5EF4-FFF2-40B4-BE49-F238E27FC236}">
                <a16:creationId xmlns:a16="http://schemas.microsoft.com/office/drawing/2014/main" id="{5FD2D04E-3B24-439A-BA6C-096C77D2493E}"/>
              </a:ext>
            </a:extLst>
          </p:cNvPr>
          <p:cNvSpPr>
            <a:spLocks noGrp="1"/>
          </p:cNvSpPr>
          <p:nvPr>
            <p:ph type="body" idx="4294967295"/>
          </p:nvPr>
        </p:nvSpPr>
        <p:spPr/>
        <p:txBody>
          <a:bodyPr/>
          <a:lstStyle/>
          <a:p>
            <a:pPr>
              <a:defRPr/>
            </a:pPr>
            <a:r>
              <a:rPr lang="sv-SE" dirty="0"/>
              <a:t> En patient som vårdats för TIA och sedan vid uppföljning konstateras att man haft en stroke i stället.  Patienten  varit på MR efter utskrivning som visar infarkt. Patienten uppvisat diffusa symtom som trötthet och yrsel efter utskrivning. Ska man registrera som stroke el TIA är min fråga.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ubrik 1">
            <a:extLst>
              <a:ext uri="{FF2B5EF4-FFF2-40B4-BE49-F238E27FC236}">
                <a16:creationId xmlns:a16="http://schemas.microsoft.com/office/drawing/2014/main" id="{6101E08D-1194-40A1-A8A3-01B3694DB2F7}"/>
              </a:ext>
            </a:extLst>
          </p:cNvPr>
          <p:cNvSpPr>
            <a:spLocks noGrp="1"/>
          </p:cNvSpPr>
          <p:nvPr>
            <p:ph type="title" idx="4294967295"/>
          </p:nvPr>
        </p:nvSpPr>
        <p:spPr/>
        <p:txBody>
          <a:bodyPr/>
          <a:lstStyle/>
          <a:p>
            <a:r>
              <a:rPr lang="sv-SE" altLang="sv-SE" dirty="0"/>
              <a:t>Svar fråga 1</a:t>
            </a:r>
          </a:p>
        </p:txBody>
      </p:sp>
      <p:sp>
        <p:nvSpPr>
          <p:cNvPr id="3" name="Platshållare för text 2">
            <a:extLst>
              <a:ext uri="{FF2B5EF4-FFF2-40B4-BE49-F238E27FC236}">
                <a16:creationId xmlns:a16="http://schemas.microsoft.com/office/drawing/2014/main" id="{EC2CC7ED-08FD-4E74-BDB2-F90D0F92EB4E}"/>
              </a:ext>
            </a:extLst>
          </p:cNvPr>
          <p:cNvSpPr>
            <a:spLocks noGrp="1"/>
          </p:cNvSpPr>
          <p:nvPr>
            <p:ph type="body" idx="4294967295"/>
          </p:nvPr>
        </p:nvSpPr>
        <p:spPr/>
        <p:txBody>
          <a:bodyPr>
            <a:normAutofit fontScale="85000" lnSpcReduction="20000"/>
          </a:bodyPr>
          <a:lstStyle/>
          <a:p>
            <a:pPr marL="457200" lvl="1" indent="0">
              <a:buFont typeface="Wingdings" panose="05000000000000000000" pitchFamily="2" charset="2"/>
              <a:buNone/>
              <a:defRPr/>
            </a:pPr>
            <a:r>
              <a:rPr lang="sv-SE" dirty="0"/>
              <a:t>Fråga . En patient som vårdats för TIA och sedan vid uppföljning konstateras att man haft en stroke i stället.  Patienten  varit på MR efter utskrivning som visar infarkt</a:t>
            </a:r>
          </a:p>
          <a:p>
            <a:pPr>
              <a:defRPr/>
            </a:pPr>
            <a:r>
              <a:rPr lang="sv-SE" dirty="0"/>
              <a:t> Man skall registrera som TIA. Den definition som används i Riksstroke är efter duration av symtomen, är det över inom 24 timmar är det TIA - även om en MR skulle visa en infarkt. Denna definition kommer att ändras när Sverige går över till ICD 11, tidpunkt för det är inte bestämt. </a:t>
            </a:r>
          </a:p>
          <a:p>
            <a:pPr>
              <a:defRPr/>
            </a:pPr>
            <a:r>
              <a:rPr lang="sv-SE" dirty="0"/>
              <a:t>De diffusa symtomen med trötthet och yrsel kvalificerar i sig inte för diagnos av akut ischemisk stroke. </a:t>
            </a:r>
          </a:p>
        </p:txBody>
      </p:sp>
    </p:spTree>
  </p:cSld>
  <p:clrMapOvr>
    <a:masterClrMapping/>
  </p:clrMapOvr>
</p:sld>
</file>

<file path=ppt/theme/theme1.xml><?xml version="1.0" encoding="utf-8"?>
<a:theme xmlns:a="http://schemas.openxmlformats.org/drawingml/2006/main" name="Riksstroke_mall">
  <a:themeElements>
    <a:clrScheme name="Berättelse">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Riksstroke_mall.potx</Template>
  <TotalTime>2048</TotalTime>
  <Words>1626</Words>
  <Application>Microsoft Office PowerPoint</Application>
  <PresentationFormat>Bildspel på skärmen (4:3)</PresentationFormat>
  <Paragraphs>134</Paragraphs>
  <Slides>32</Slides>
  <Notes>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32</vt:i4>
      </vt:variant>
    </vt:vector>
  </HeadingPairs>
  <TitlesOfParts>
    <vt:vector size="41" baseType="lpstr">
      <vt:lpstr>Arial</vt:lpstr>
      <vt:lpstr>Book Antiqua</vt:lpstr>
      <vt:lpstr>Calibri</vt:lpstr>
      <vt:lpstr>Monotype Corsiva</vt:lpstr>
      <vt:lpstr>Segoe UI</vt:lpstr>
      <vt:lpstr>Symbol</vt:lpstr>
      <vt:lpstr>Times New Roman</vt:lpstr>
      <vt:lpstr>Wingdings</vt:lpstr>
      <vt:lpstr>Riksstroke_mall</vt:lpstr>
      <vt:lpstr>Välkomna åter </vt:lpstr>
      <vt:lpstr>Formulärsförändringar 2021</vt:lpstr>
      <vt:lpstr>Formulärsförändringar AKUT/TIA</vt:lpstr>
      <vt:lpstr> Tremånaders uppföljning</vt:lpstr>
      <vt:lpstr>Förändringar</vt:lpstr>
      <vt:lpstr>Förändringar</vt:lpstr>
      <vt:lpstr>Frågor och svar </vt:lpstr>
      <vt:lpstr>Fråga 1</vt:lpstr>
      <vt:lpstr>Svar fråga 1</vt:lpstr>
      <vt:lpstr>Fråga 2 </vt:lpstr>
      <vt:lpstr>Svar fråga 2</vt:lpstr>
      <vt:lpstr>Fråga 3</vt:lpstr>
      <vt:lpstr>Svar fråga 3</vt:lpstr>
      <vt:lpstr>Fråga 4 </vt:lpstr>
      <vt:lpstr>Svar fråga 4 </vt:lpstr>
      <vt:lpstr>Fråga 5</vt:lpstr>
      <vt:lpstr>Svar fråga 5</vt:lpstr>
      <vt:lpstr>Fråga 6 </vt:lpstr>
      <vt:lpstr>Svar fråga 6</vt:lpstr>
      <vt:lpstr>Fråga 7 </vt:lpstr>
      <vt:lpstr>Svar fråga 7  </vt:lpstr>
      <vt:lpstr>Frågor från chatten </vt:lpstr>
      <vt:lpstr>Fråga 8  </vt:lpstr>
      <vt:lpstr>Fråga 9  </vt:lpstr>
      <vt:lpstr>Fråga 10</vt:lpstr>
      <vt:lpstr>Fråga 11 </vt:lpstr>
      <vt:lpstr>Fråga 12</vt:lpstr>
      <vt:lpstr>Årets strokeenhet  </vt:lpstr>
      <vt:lpstr>Årets strokeenhet</vt:lpstr>
      <vt:lpstr>Diplom  Årets strokeenhet 2019 Kalix sjukhus  </vt:lpstr>
      <vt:lpstr>Årets strokeenhet 2019</vt:lpstr>
      <vt:lpstr>PowerPoint-presentation</vt:lpstr>
    </vt:vector>
  </TitlesOfParts>
  <Company>Umeå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Hannele.Hjelm@regionvasterbotten.se</dc:creator>
  <cp:lastModifiedBy>Hannele Hjelm</cp:lastModifiedBy>
  <cp:revision>162</cp:revision>
  <dcterms:created xsi:type="dcterms:W3CDTF">2014-09-22T12:17:55Z</dcterms:created>
  <dcterms:modified xsi:type="dcterms:W3CDTF">2020-09-29T08:27:29Z</dcterms:modified>
</cp:coreProperties>
</file>