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9" r:id="rId4"/>
    <p:sldId id="265" r:id="rId5"/>
    <p:sldId id="280" r:id="rId6"/>
    <p:sldId id="281" r:id="rId7"/>
    <p:sldId id="270" r:id="rId8"/>
    <p:sldId id="282" r:id="rId9"/>
    <p:sldId id="275" r:id="rId10"/>
    <p:sldId id="277" r:id="rId11"/>
    <p:sldId id="273" r:id="rId12"/>
    <p:sldId id="274" r:id="rId13"/>
    <p:sldId id="268" r:id="rId14"/>
    <p:sldId id="261" r:id="rId15"/>
    <p:sldId id="278" r:id="rId16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09" d="100"/>
          <a:sy n="109" d="100"/>
        </p:scale>
        <p:origin x="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5584E7E-5270-4670-BFDA-C564417FB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791C2DD-7156-46EB-AB96-15C0FA63F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0B57C3-1065-4590-8686-A7994EFBDC5A}" type="datetimeFigureOut">
              <a:rPr lang="sv-SE"/>
              <a:pPr>
                <a:defRPr/>
              </a:pPr>
              <a:t>2021-02-22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A01B726B-6D0E-48DE-8119-469F2D76B6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E83E3B78-817E-4DEE-8796-206CDD374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3192EC-17B8-4BCD-B7A0-42EC3E0D00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37D25A-1E65-4E27-B4BB-7EE2275C4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29E4EE-8DD1-4FCA-8E51-D0CA111978D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>
            <a:extLst>
              <a:ext uri="{FF2B5EF4-FFF2-40B4-BE49-F238E27FC236}">
                <a16:creationId xmlns:a16="http://schemas.microsoft.com/office/drawing/2014/main" id="{AD37393C-3363-4032-B63A-210E61B79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>
            <a:extLst>
              <a:ext uri="{FF2B5EF4-FFF2-40B4-BE49-F238E27FC236}">
                <a16:creationId xmlns:a16="http://schemas.microsoft.com/office/drawing/2014/main" id="{47EE095D-C61E-4580-83CD-B6F328DE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20000"/>
              </a:spcBef>
            </a:pPr>
            <a:endParaRPr lang="sv-SE" altLang="sv-SE"/>
          </a:p>
        </p:txBody>
      </p:sp>
      <p:sp>
        <p:nvSpPr>
          <p:cNvPr id="5124" name="Platshållare för bildnummer 3">
            <a:extLst>
              <a:ext uri="{FF2B5EF4-FFF2-40B4-BE49-F238E27FC236}">
                <a16:creationId xmlns:a16="http://schemas.microsoft.com/office/drawing/2014/main" id="{82C6889B-9896-4837-B98D-5AC6479C7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5582BD-F882-49CC-81D6-C0BC32C88AF6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4F99C08C-3E3D-48EB-9911-EBC6EDD26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07DAF0E4-E761-4BF3-8C09-C900BF931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20000"/>
              </a:spcBef>
            </a:pPr>
            <a:endParaRPr lang="sv-SE" altLang="sv-SE"/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5A4C4E21-D004-4124-80C7-B8FCB7E8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CA5D2A-66C6-463F-B3D7-22EA4256D4A8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11803D13-80D1-4A7B-8AC5-FEC5ED552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C001F105-70A2-49BC-BFF2-DD643A82D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AFC4C464-0DB0-4F3D-9DB4-167145951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17E82-EDEA-4E45-8312-B6212BF52F70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30367266-F79F-4AF0-AAAE-4AF2B7546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92806F11-EA0A-43A2-A228-50DC41A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Webbinarium SAH 17 mars</a:t>
            </a:r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795FDE41-0012-43B1-A900-DDD86E945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8B368-29CD-4CB0-9F08-E8EA71B8415B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612581AF-F517-4786-9B26-A1EE3736F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9644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3461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50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69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913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C3638A20-74F8-419F-9273-F80DEE48AF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1AC9D6-7F5E-40A4-A396-E359D893A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FBEDCE39-DF6E-493E-B3B7-799AE18DA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4574E0-9D87-424D-B388-EFA08539B4D4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2" r:id="rId2"/>
    <p:sldLayoutId id="2147483783" r:id="rId3"/>
    <p:sldLayoutId id="2147483784" r:id="rId4"/>
    <p:sldLayoutId id="214748378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>
            <a:extLst>
              <a:ext uri="{FF2B5EF4-FFF2-40B4-BE49-F238E27FC236}">
                <a16:creationId xmlns:a16="http://schemas.microsoft.com/office/drawing/2014/main" id="{0A2EEA28-521E-4258-BC9C-FBB1B5D07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36713"/>
          </a:xfrm>
        </p:spPr>
        <p:txBody>
          <a:bodyPr/>
          <a:lstStyle/>
          <a:p>
            <a:pPr eaLnBrk="1" hangingPunct="1"/>
            <a:r>
              <a:rPr lang="sv-SE" altLang="sv-SE"/>
              <a:t>Agenda webbinarium 210217</a:t>
            </a:r>
            <a:endParaRPr lang="sv-SE" altLang="sv-SE" sz="48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E58861-71E4-4DDB-B4C1-0D850DB33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altLang="sv-SE" dirty="0"/>
              <a:t>Aktuell information</a:t>
            </a:r>
          </a:p>
          <a:p>
            <a:pPr>
              <a:defRPr/>
            </a:pPr>
            <a:r>
              <a:rPr lang="sv-SE" altLang="sv-SE" dirty="0"/>
              <a:t>Formulär/Registreringsfrågor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altLang="sv-SE" dirty="0"/>
              <a:t>3 månaders uppföljning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altLang="sv-SE" dirty="0"/>
              <a:t>AKUT/TIA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altLang="sv-SE" dirty="0"/>
              <a:t>SAH</a:t>
            </a:r>
          </a:p>
          <a:p>
            <a:pPr>
              <a:defRPr/>
            </a:pPr>
            <a:r>
              <a:rPr lang="sv-SE" altLang="sv-SE" dirty="0"/>
              <a:t>Dubbelregistrering</a:t>
            </a:r>
          </a:p>
          <a:p>
            <a:pPr>
              <a:defRPr/>
            </a:pPr>
            <a:r>
              <a:rPr lang="sv-SE" altLang="sv-SE" dirty="0" err="1"/>
              <a:t>Ev</a:t>
            </a:r>
            <a:r>
              <a:rPr lang="sv-SE" altLang="sv-SE" dirty="0"/>
              <a:t> frågor</a:t>
            </a:r>
          </a:p>
          <a:p>
            <a:pPr marL="0" indent="0">
              <a:buFont typeface="Arial"/>
              <a:buNone/>
              <a:defRPr/>
            </a:pPr>
            <a:endParaRPr lang="sv-SE" alt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>
            <a:extLst>
              <a:ext uri="{FF2B5EF4-FFF2-40B4-BE49-F238E27FC236}">
                <a16:creationId xmlns:a16="http://schemas.microsoft.com/office/drawing/2014/main" id="{15B58D85-BED3-49F9-A244-B69C4034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 SAH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A36DC58-FE8D-4DB6-8C9C-7014296D5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sv-SE" sz="3600"/>
              <a:t>Två formulär</a:t>
            </a:r>
          </a:p>
          <a:p>
            <a:pPr>
              <a:defRPr/>
            </a:pPr>
            <a:r>
              <a:rPr lang="sv-SE"/>
              <a:t>SAH 2021 version 21.1 för akutsjukhus(110-484) där patienten inte har remitterats till neurokirurgisk klinik</a:t>
            </a:r>
          </a:p>
          <a:p>
            <a:pPr>
              <a:defRPr/>
            </a:pPr>
            <a:r>
              <a:rPr lang="sv-SE"/>
              <a:t>SAH 2021 version 21.1 Neurokirurgisk klinik(710-747)</a:t>
            </a:r>
          </a:p>
          <a:p>
            <a:pPr>
              <a:defRPr/>
            </a:pPr>
            <a:endParaRPr lang="sv-SE"/>
          </a:p>
          <a:p>
            <a:pPr>
              <a:defRPr/>
            </a:pPr>
            <a:r>
              <a:rPr lang="sv-SE">
                <a:solidFill>
                  <a:srgbClr val="FF0000"/>
                </a:solidFill>
              </a:rPr>
              <a:t>Traumatisk subarachnoidalblödning ska inte registreras i Riksstroke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>
            <a:extLst>
              <a:ext uri="{FF2B5EF4-FFF2-40B4-BE49-F238E27FC236}">
                <a16:creationId xmlns:a16="http://schemas.microsoft.com/office/drawing/2014/main" id="{337EC668-8A3B-4C79-A8CC-CA3EF1457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SAH webben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02B880-07DA-4F43-A9CC-3E179574F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pic>
        <p:nvPicPr>
          <p:cNvPr id="18436" name="Bildobjekt 3">
            <a:extLst>
              <a:ext uri="{FF2B5EF4-FFF2-40B4-BE49-F238E27FC236}">
                <a16:creationId xmlns:a16="http://schemas.microsoft.com/office/drawing/2014/main" id="{7ECDD81A-05F3-48C3-B988-0866D7BD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6093" r="58675" b="30824"/>
          <a:stretch>
            <a:fillRect/>
          </a:stretch>
        </p:blipFill>
        <p:spPr bwMode="auto">
          <a:xfrm>
            <a:off x="571500" y="1365250"/>
            <a:ext cx="77724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>
            <a:extLst>
              <a:ext uri="{FF2B5EF4-FFF2-40B4-BE49-F238E27FC236}">
                <a16:creationId xmlns:a16="http://schemas.microsoft.com/office/drawing/2014/main" id="{A727253A-A82D-43BD-95AD-EDF5A0EE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SAH inte NK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9D207F-CF4B-46BD-8B90-613B2EF80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  <a:defRPr/>
            </a:pPr>
            <a:r>
              <a:rPr lang="sv-SE" dirty="0"/>
              <a:t>Orsak till att patienten inte remitterats vidare till neurokirurgisk klinik	</a:t>
            </a:r>
          </a:p>
          <a:p>
            <a:pPr>
              <a:defRPr/>
            </a:pPr>
            <a:r>
              <a:rPr lang="sv-SE" dirty="0"/>
              <a:t>För dålig kliniskt för SAH:	</a:t>
            </a:r>
          </a:p>
          <a:p>
            <a:pPr>
              <a:defRPr/>
            </a:pPr>
            <a:r>
              <a:rPr lang="sv-SE" dirty="0"/>
              <a:t>Andra medicinska skäl	</a:t>
            </a:r>
          </a:p>
          <a:p>
            <a:pPr>
              <a:defRPr/>
            </a:pPr>
            <a:r>
              <a:rPr lang="sv-SE" dirty="0"/>
              <a:t>Ålder	</a:t>
            </a:r>
          </a:p>
          <a:p>
            <a:pPr>
              <a:defRPr/>
            </a:pPr>
            <a:r>
              <a:rPr lang="sv-SE" dirty="0"/>
              <a:t>Ytterligare utredning behövs inte	</a:t>
            </a:r>
          </a:p>
          <a:p>
            <a:pPr>
              <a:defRPr/>
            </a:pPr>
            <a:r>
              <a:rPr lang="sv-SE" dirty="0"/>
              <a:t>Neurokirurgisk klinik ej kontaktad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>
            <a:extLst>
              <a:ext uri="{FF2B5EF4-FFF2-40B4-BE49-F238E27FC236}">
                <a16:creationId xmlns:a16="http://schemas.microsoft.com/office/drawing/2014/main" id="{3F921A5B-D2C5-4F55-B957-84FBD56FF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09D36F-BB2B-4088-95BE-D7B658226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v-SE" dirty="0"/>
              <a:t>Ett vårdtillfälle med samma insjuknandedatum som registreras vid två eller flera sjukhus/strokeenheter. </a:t>
            </a:r>
          </a:p>
          <a:p>
            <a:pPr>
              <a:defRPr/>
            </a:pPr>
            <a:r>
              <a:rPr lang="sv-SE" dirty="0"/>
              <a:t>Samma eller närliggande datum +- 5 dagar  </a:t>
            </a:r>
          </a:p>
          <a:p>
            <a:pPr>
              <a:defRPr/>
            </a:pPr>
            <a:r>
              <a:rPr lang="sv-SE" dirty="0"/>
              <a:t>En varning samt uppmaning att kontakta det sjukhus som också har registrerat patienten. </a:t>
            </a:r>
            <a:r>
              <a:rPr lang="sv-SE" dirty="0" err="1"/>
              <a:t>Sjukhuskoden</a:t>
            </a:r>
            <a:r>
              <a:rPr lang="sv-SE" dirty="0"/>
              <a:t> visas på det sjukhus som också har registrerat samma patient. </a:t>
            </a:r>
            <a:br>
              <a:rPr lang="sv-SE" altLang="sv-SE" dirty="0"/>
            </a:br>
            <a:endParaRPr lang="sv-SE" sz="3600" dirty="0">
              <a:ln>
                <a:noFill/>
              </a:ln>
              <a:solidFill>
                <a:schemeClr val="tx1"/>
              </a:solidFill>
            </a:endParaRP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8C355076-3376-4CEA-8D54-A1012140D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3" y="333375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EBFC01-1587-4A92-AED3-DE2020FDC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1922463"/>
            <a:ext cx="8521700" cy="395922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RS rekommenderar att hela vårdtillfället (akutdelen med uppföljning) registreras på den strokeenhet som vårdat patienten längst under akutskedet = ”ägande sjukhus”.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Även det sjukhus som inte är ”ägande sjukhus" rekommenderas registrera </a:t>
            </a:r>
            <a:r>
              <a:rPr lang="sv-SE"/>
              <a:t>vårdtillfället. Registrera </a:t>
            </a:r>
            <a:r>
              <a:rPr lang="sv-SE" dirty="0"/>
              <a:t>de frågor som är viktigt för er, åtgärder ni gjort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v-SE" dirty="0"/>
              <a:t>Om ert sjukhus är intresserade av indikatorer vid mitt sjukhus eller om ni använder listor som trombolys och trombektomi. 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v-SE" dirty="0"/>
              <a:t>Tänk på detta om ni inte är ägande sjukhus: 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 Fyll i de uppgifter som behövs för att kunna ta del av det som ni gjort på ert sjukhus. 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Rekommenderar att ni inte tar bort en patient som ni inte äger 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Inga ofullständiga formulär om man inte är ägande sjukhus.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sv-SE" dirty="0"/>
          </a:p>
        </p:txBody>
      </p:sp>
      <p:sp>
        <p:nvSpPr>
          <p:cNvPr id="21508" name="Rektangel 1">
            <a:extLst>
              <a:ext uri="{FF2B5EF4-FFF2-40B4-BE49-F238E27FC236}">
                <a16:creationId xmlns:a16="http://schemas.microsoft.com/office/drawing/2014/main" id="{90CD663B-CA65-4FEE-B535-0996A1674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671513"/>
            <a:ext cx="4572000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000000"/>
                </a:solidFill>
                <a:cs typeface="Calibri" panose="020F0502020204030204" pitchFamily="34" charset="0"/>
              </a:rPr>
              <a:t>Jag undrar om, även om man har ofullständigt formulär är väl de svaren som finns, inkluderade i riksstrokes statistik?</a:t>
            </a:r>
            <a:endParaRPr lang="sv-SE" altLang="sv-SE" sz="110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100">
                <a:solidFill>
                  <a:srgbClr val="4472C4"/>
                </a:solidFill>
                <a:cs typeface="Calibri" panose="020F0502020204030204" pitchFamily="34" charset="0"/>
              </a:rPr>
              <a:t>Ja, de frågor du fyllt i kommer med i statistiken</a:t>
            </a:r>
            <a:endParaRPr lang="sv-SE" altLang="sv-SE" sz="110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endParaRPr lang="sv-SE" altLang="sv-SE" sz="110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v-SE" altLang="sv-SE" sz="11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>
            <a:extLst>
              <a:ext uri="{FF2B5EF4-FFF2-40B4-BE49-F238E27FC236}">
                <a16:creationId xmlns:a16="http://schemas.microsoft.com/office/drawing/2014/main" id="{64DDCC01-DFEC-477C-A92B-133636792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Registreringsfrågor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E2C9C2-EF0C-47E9-A6D1-51B53CFF3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r>
              <a:rPr lang="sv-SE" dirty="0"/>
              <a:t>Se Statistik på hur bra man är på att använda NIHSS om någon variabel okänd = 9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Registrering i webb; ibland fungerar </a:t>
            </a:r>
            <a:r>
              <a:rPr lang="sv-SE" dirty="0" err="1"/>
              <a:t>enter</a:t>
            </a:r>
            <a:r>
              <a:rPr lang="sv-SE" dirty="0"/>
              <a:t> knappen, ibland måste man klicka, 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22532" name="Bild 4" descr="Märke frågetecken med hel fyllning">
            <a:extLst>
              <a:ext uri="{FF2B5EF4-FFF2-40B4-BE49-F238E27FC236}">
                <a16:creationId xmlns:a16="http://schemas.microsoft.com/office/drawing/2014/main" id="{7B9CE5CD-033C-4210-B389-37850C29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07988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5CE7349A-1975-4F99-8B64-73078F5F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Aktuell information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614010C-A5D1-4B99-B410-2C6ABF344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v-SE" altLang="sv-SE" dirty="0"/>
              <a:t>Ny bitr. koordinator 50%. </a:t>
            </a:r>
          </a:p>
          <a:p>
            <a:pPr marL="0" lvl="1" algn="l">
              <a:defRPr/>
            </a:pPr>
            <a:r>
              <a:rPr lang="sv-SE" altLang="sv-SE" dirty="0"/>
              <a:t>       Sara Korpela</a:t>
            </a:r>
          </a:p>
          <a:p>
            <a:pPr>
              <a:defRPr/>
            </a:pPr>
            <a:r>
              <a:rPr lang="sv-SE" altLang="sv-SE" dirty="0"/>
              <a:t>Deadline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altLang="sv-SE" dirty="0"/>
              <a:t>AKUT/TIA 31 mars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altLang="sv-SE" dirty="0"/>
              <a:t>3 månaders uppföljning 12 maj</a:t>
            </a:r>
          </a:p>
          <a:p>
            <a:pPr>
              <a:defRPr/>
            </a:pPr>
            <a:r>
              <a:rPr lang="sv-SE" altLang="sv-SE" dirty="0"/>
              <a:t>Supporttelefon försvinner</a:t>
            </a:r>
          </a:p>
          <a:p>
            <a:pPr lvl="1" algn="l">
              <a:buFont typeface="Wingdings" panose="05000000000000000000" pitchFamily="2" charset="2"/>
              <a:buNone/>
              <a:defRPr/>
            </a:pPr>
            <a:r>
              <a:rPr lang="sv-SE" altLang="sv-SE" dirty="0"/>
              <a:t>Hannele tel. 090-785 87 83</a:t>
            </a:r>
          </a:p>
          <a:p>
            <a:pPr lvl="1" algn="l">
              <a:defRPr/>
            </a:pPr>
            <a:r>
              <a:rPr lang="sv-SE" altLang="sv-SE" dirty="0"/>
              <a:t>Sara tel. 090-785 87 78</a:t>
            </a:r>
          </a:p>
          <a:p>
            <a:pPr lvl="1" algn="l">
              <a:buFont typeface="Wingdings" panose="05000000000000000000" pitchFamily="2" charset="2"/>
              <a:buNone/>
              <a:defRPr/>
            </a:pPr>
            <a:r>
              <a:rPr lang="sv-SE" altLang="sv-SE" dirty="0"/>
              <a:t>Supportmail; riksstroke@regionvasterbotten.se</a:t>
            </a:r>
          </a:p>
          <a:p>
            <a:pPr indent="0">
              <a:buFont typeface="Arial"/>
              <a:buNone/>
              <a:defRPr/>
            </a:pPr>
            <a:endParaRPr lang="sv-SE" alt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D8BB7C3E-FC24-421C-89B5-03AE4A635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36713"/>
          </a:xfrm>
        </p:spPr>
        <p:txBody>
          <a:bodyPr/>
          <a:lstStyle/>
          <a:p>
            <a:pPr eaLnBrk="1" hangingPunct="1"/>
            <a:br>
              <a:rPr lang="sv-SE" altLang="sv-SE"/>
            </a:br>
            <a:r>
              <a:rPr lang="sv-SE" altLang="sv-SE"/>
              <a:t>Tremånaders uppföljning</a:t>
            </a:r>
            <a:endParaRPr lang="sv-SE" altLang="sv-SE" sz="4800"/>
          </a:p>
        </p:txBody>
      </p:sp>
      <p:pic>
        <p:nvPicPr>
          <p:cNvPr id="7171" name="Underrubrik 2">
            <a:extLst>
              <a:ext uri="{FF2B5EF4-FFF2-40B4-BE49-F238E27FC236}">
                <a16:creationId xmlns:a16="http://schemas.microsoft.com/office/drawing/2014/main" id="{5BDBDB90-B714-4F4C-99BD-6BBB0547424D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05000"/>
            <a:ext cx="7924800" cy="3149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EC630BAA-C681-44BE-9A56-6A2534687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Frågeområden</a:t>
            </a:r>
          </a:p>
        </p:txBody>
      </p:sp>
      <p:pic>
        <p:nvPicPr>
          <p:cNvPr id="9219" name="Underrubrik 2">
            <a:extLst>
              <a:ext uri="{FF2B5EF4-FFF2-40B4-BE49-F238E27FC236}">
                <a16:creationId xmlns:a16="http://schemas.microsoft.com/office/drawing/2014/main" id="{BE137D64-57AE-4826-8A71-833229F28D3F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905000"/>
            <a:ext cx="7785100" cy="370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7FC504CC-814C-49EC-B78E-97C5328EC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Nya frågor</a:t>
            </a:r>
          </a:p>
        </p:txBody>
      </p:sp>
      <p:pic>
        <p:nvPicPr>
          <p:cNvPr id="10243" name="Underrubrik 2">
            <a:extLst>
              <a:ext uri="{FF2B5EF4-FFF2-40B4-BE49-F238E27FC236}">
                <a16:creationId xmlns:a16="http://schemas.microsoft.com/office/drawing/2014/main" id="{F8C70E8A-FBE5-4FE0-91EC-E4CBB6DB8450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270000"/>
            <a:ext cx="7785100" cy="5041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>
            <a:extLst>
              <a:ext uri="{FF2B5EF4-FFF2-40B4-BE49-F238E27FC236}">
                <a16:creationId xmlns:a16="http://schemas.microsoft.com/office/drawing/2014/main" id="{0371CECF-C10A-4366-B354-CA44748E5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Borttaget</a:t>
            </a:r>
          </a:p>
        </p:txBody>
      </p:sp>
      <p:pic>
        <p:nvPicPr>
          <p:cNvPr id="11267" name="Underrubrik 2">
            <a:extLst>
              <a:ext uri="{FF2B5EF4-FFF2-40B4-BE49-F238E27FC236}">
                <a16:creationId xmlns:a16="http://schemas.microsoft.com/office/drawing/2014/main" id="{B3156CEB-BB4F-4CB2-94FF-9DC47932410D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905000"/>
            <a:ext cx="7785100" cy="3822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>
            <a:extLst>
              <a:ext uri="{FF2B5EF4-FFF2-40B4-BE49-F238E27FC236}">
                <a16:creationId xmlns:a16="http://schemas.microsoft.com/office/drawing/2014/main" id="{6910D93C-CE9A-49FD-B0A0-C300CEC7D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838325"/>
          </a:xfrm>
        </p:spPr>
        <p:txBody>
          <a:bodyPr/>
          <a:lstStyle/>
          <a:p>
            <a:r>
              <a:rPr lang="sv-SE" altLang="sv-SE"/>
              <a:t>Formulär STROKE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BB591C4-341C-421B-B2BF-04C038608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81806"/>
            <a:ext cx="7772400" cy="2769972"/>
          </a:xfrm>
        </p:spPr>
        <p:txBody>
          <a:bodyPr/>
          <a:lstStyle/>
          <a:p>
            <a:pPr>
              <a:defRPr/>
            </a:pPr>
            <a:r>
              <a:rPr lang="sv-SE" dirty="0"/>
              <a:t>Ny formulering Trombektomi frågor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Anpassat formulering till EVAS frågor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Struken fråga  trombektomi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Finns i EVAS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objekt 2">
            <a:extLst>
              <a:ext uri="{FF2B5EF4-FFF2-40B4-BE49-F238E27FC236}">
                <a16:creationId xmlns:a16="http://schemas.microsoft.com/office/drawing/2014/main" id="{2C2EB064-7A3B-4C9F-8ADE-E30D66BA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493713"/>
            <a:ext cx="636905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>
            <a:extLst>
              <a:ext uri="{FF2B5EF4-FFF2-40B4-BE49-F238E27FC236}">
                <a16:creationId xmlns:a16="http://schemas.microsoft.com/office/drawing/2014/main" id="{CD39DB86-8815-4E38-9707-33ED93AE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SAH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3FC9CA-1AB8-425D-AEF8-BDC9EFFD6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99260"/>
            <a:ext cx="7772400" cy="466344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v-SE" dirty="0"/>
              <a:t>SAH patienterna registreras i första hand på sjukhus med neurokirurgisk klinik dvs ett SAH sjukhus (se nedan). </a:t>
            </a:r>
          </a:p>
          <a:p>
            <a:pPr>
              <a:defRPr/>
            </a:pPr>
            <a:r>
              <a:rPr lang="sv-SE" dirty="0"/>
              <a:t>Om patienten remitteras till/vårdas på neurokirurgisk klinik är NK på regionsjukhuset ansvarig för registrering av patienten i Riksstroke d.v.s. SAH formulär samt 3-månaders uppföljning. För SAH patienter är neurokirurg kliniken på Universitetssjukhuset alltid ägande sjukhus om patienten har vårdats där. </a:t>
            </a:r>
          </a:p>
          <a:p>
            <a:pPr>
              <a:defRPr/>
            </a:pPr>
            <a:r>
              <a:rPr lang="sv-SE" dirty="0"/>
              <a:t>Övriga sjukhus registrerar endast patienter som inte har vårdats på NK, detta med ett mindre antal frågor. Dessa patienter ska heller inte följas upp med 3 månaders uppföljning. </a:t>
            </a:r>
          </a:p>
          <a:p>
            <a:pPr>
              <a:defRPr/>
            </a:pPr>
            <a:r>
              <a:rPr lang="sv-SE" dirty="0"/>
              <a:t>Neurokirurgiska kliniker på universitetssjukhus:         Akademiska (710) Karolinska Solna (743) Linköping (747) Lund(741) Sahlgrenska(716) Umeå(718) 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1429</TotalTime>
  <Words>539</Words>
  <Application>Microsoft Office PowerPoint</Application>
  <PresentationFormat>Bildspel på skärmen (4:3)</PresentationFormat>
  <Paragraphs>71</Paragraphs>
  <Slides>15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Riksstroke_mall</vt:lpstr>
      <vt:lpstr>Agenda webbinarium 210217</vt:lpstr>
      <vt:lpstr>Aktuell information</vt:lpstr>
      <vt:lpstr> Tremånaders uppföljning</vt:lpstr>
      <vt:lpstr>Frågeområden</vt:lpstr>
      <vt:lpstr>Nya frågor</vt:lpstr>
      <vt:lpstr>Borttaget</vt:lpstr>
      <vt:lpstr>Formulär STROKE</vt:lpstr>
      <vt:lpstr>PowerPoint-presentation</vt:lpstr>
      <vt:lpstr>SAH</vt:lpstr>
      <vt:lpstr> SAH</vt:lpstr>
      <vt:lpstr>SAH webben</vt:lpstr>
      <vt:lpstr>SAH inte NK</vt:lpstr>
      <vt:lpstr>Dubbelregistrering</vt:lpstr>
      <vt:lpstr>Dubbelregistrering</vt:lpstr>
      <vt:lpstr>Registreringsfrågor 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Per Ivarsson</cp:lastModifiedBy>
  <cp:revision>71</cp:revision>
  <dcterms:created xsi:type="dcterms:W3CDTF">2014-09-22T12:17:55Z</dcterms:created>
  <dcterms:modified xsi:type="dcterms:W3CDTF">2021-02-22T11:22:25Z</dcterms:modified>
</cp:coreProperties>
</file>