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7" r:id="rId2"/>
  </p:sldMasterIdLst>
  <p:notesMasterIdLst>
    <p:notesMasterId r:id="rId133"/>
  </p:notesMasterIdLst>
  <p:sldIdLst>
    <p:sldId id="294" r:id="rId3"/>
    <p:sldId id="291" r:id="rId4"/>
    <p:sldId id="257" r:id="rId5"/>
    <p:sldId id="331" r:id="rId6"/>
    <p:sldId id="427" r:id="rId7"/>
    <p:sldId id="430" r:id="rId8"/>
    <p:sldId id="431" r:id="rId9"/>
    <p:sldId id="444" r:id="rId10"/>
    <p:sldId id="432" r:id="rId11"/>
    <p:sldId id="433" r:id="rId12"/>
    <p:sldId id="434" r:id="rId13"/>
    <p:sldId id="339" r:id="rId14"/>
    <p:sldId id="341" r:id="rId15"/>
    <p:sldId id="343" r:id="rId16"/>
    <p:sldId id="436" r:id="rId17"/>
    <p:sldId id="435" r:id="rId18"/>
    <p:sldId id="347" r:id="rId19"/>
    <p:sldId id="360" r:id="rId20"/>
    <p:sldId id="439" r:id="rId21"/>
    <p:sldId id="440" r:id="rId22"/>
    <p:sldId id="441" r:id="rId23"/>
    <p:sldId id="442" r:id="rId24"/>
    <p:sldId id="443" r:id="rId25"/>
    <p:sldId id="266" r:id="rId26"/>
    <p:sldId id="544" r:id="rId27"/>
    <p:sldId id="545" r:id="rId28"/>
    <p:sldId id="258" r:id="rId29"/>
    <p:sldId id="546" r:id="rId30"/>
    <p:sldId id="261" r:id="rId31"/>
    <p:sldId id="262" r:id="rId32"/>
    <p:sldId id="263" r:id="rId33"/>
    <p:sldId id="264" r:id="rId34"/>
    <p:sldId id="265" r:id="rId35"/>
    <p:sldId id="547" r:id="rId36"/>
    <p:sldId id="369" r:id="rId37"/>
    <p:sldId id="368" r:id="rId38"/>
    <p:sldId id="383" r:id="rId39"/>
    <p:sldId id="292" r:id="rId40"/>
    <p:sldId id="271" r:id="rId41"/>
    <p:sldId id="269" r:id="rId42"/>
    <p:sldId id="506" r:id="rId43"/>
    <p:sldId id="507" r:id="rId44"/>
    <p:sldId id="508" r:id="rId45"/>
    <p:sldId id="509" r:id="rId46"/>
    <p:sldId id="510" r:id="rId47"/>
    <p:sldId id="511" r:id="rId48"/>
    <p:sldId id="293" r:id="rId49"/>
    <p:sldId id="4197" r:id="rId50"/>
    <p:sldId id="4224" r:id="rId51"/>
    <p:sldId id="4198" r:id="rId52"/>
    <p:sldId id="4211" r:id="rId53"/>
    <p:sldId id="4218" r:id="rId54"/>
    <p:sldId id="4159" r:id="rId55"/>
    <p:sldId id="4193" r:id="rId56"/>
    <p:sldId id="4221" r:id="rId57"/>
    <p:sldId id="4225" r:id="rId58"/>
    <p:sldId id="4219" r:id="rId59"/>
    <p:sldId id="4188" r:id="rId60"/>
    <p:sldId id="4158" r:id="rId61"/>
    <p:sldId id="4189" r:id="rId62"/>
    <p:sldId id="4190" r:id="rId63"/>
    <p:sldId id="4216" r:id="rId64"/>
    <p:sldId id="4167" r:id="rId65"/>
    <p:sldId id="4196" r:id="rId66"/>
    <p:sldId id="4195" r:id="rId67"/>
    <p:sldId id="4210" r:id="rId68"/>
    <p:sldId id="4212" r:id="rId69"/>
    <p:sldId id="4230" r:id="rId70"/>
    <p:sldId id="4232" r:id="rId71"/>
    <p:sldId id="4233" r:id="rId72"/>
    <p:sldId id="4214" r:id="rId73"/>
    <p:sldId id="4223" r:id="rId74"/>
    <p:sldId id="4209" r:id="rId75"/>
    <p:sldId id="284" r:id="rId76"/>
    <p:sldId id="275" r:id="rId77"/>
    <p:sldId id="548" r:id="rId78"/>
    <p:sldId id="549" r:id="rId79"/>
    <p:sldId id="278" r:id="rId80"/>
    <p:sldId id="288" r:id="rId81"/>
    <p:sldId id="259" r:id="rId82"/>
    <p:sldId id="550" r:id="rId83"/>
    <p:sldId id="551" r:id="rId84"/>
    <p:sldId id="552" r:id="rId85"/>
    <p:sldId id="553" r:id="rId86"/>
    <p:sldId id="307" r:id="rId87"/>
    <p:sldId id="316" r:id="rId88"/>
    <p:sldId id="543" r:id="rId89"/>
    <p:sldId id="298" r:id="rId90"/>
    <p:sldId id="324" r:id="rId91"/>
    <p:sldId id="536" r:id="rId92"/>
    <p:sldId id="272" r:id="rId93"/>
    <p:sldId id="537" r:id="rId94"/>
    <p:sldId id="538" r:id="rId95"/>
    <p:sldId id="504" r:id="rId96"/>
    <p:sldId id="542" r:id="rId97"/>
    <p:sldId id="276" r:id="rId98"/>
    <p:sldId id="497" r:id="rId99"/>
    <p:sldId id="498" r:id="rId100"/>
    <p:sldId id="502" r:id="rId101"/>
    <p:sldId id="282" r:id="rId102"/>
    <p:sldId id="274" r:id="rId103"/>
    <p:sldId id="496" r:id="rId104"/>
    <p:sldId id="540" r:id="rId105"/>
    <p:sldId id="539" r:id="rId106"/>
    <p:sldId id="289" r:id="rId107"/>
    <p:sldId id="523" r:id="rId108"/>
    <p:sldId id="524" r:id="rId109"/>
    <p:sldId id="525" r:id="rId110"/>
    <p:sldId id="526" r:id="rId111"/>
    <p:sldId id="527" r:id="rId112"/>
    <p:sldId id="528" r:id="rId113"/>
    <p:sldId id="529" r:id="rId114"/>
    <p:sldId id="530" r:id="rId115"/>
    <p:sldId id="531" r:id="rId116"/>
    <p:sldId id="532" r:id="rId117"/>
    <p:sldId id="533" r:id="rId118"/>
    <p:sldId id="534" r:id="rId119"/>
    <p:sldId id="535" r:id="rId120"/>
    <p:sldId id="281" r:id="rId121"/>
    <p:sldId id="295" r:id="rId122"/>
    <p:sldId id="296" r:id="rId123"/>
    <p:sldId id="554" r:id="rId124"/>
    <p:sldId id="494" r:id="rId125"/>
    <p:sldId id="256" r:id="rId126"/>
    <p:sldId id="283" r:id="rId127"/>
    <p:sldId id="279" r:id="rId128"/>
    <p:sldId id="277" r:id="rId129"/>
    <p:sldId id="273" r:id="rId130"/>
    <p:sldId id="270" r:id="rId131"/>
    <p:sldId id="260" r:id="rId132"/>
  </p:sldIdLst>
  <p:sldSz cx="9144000" cy="6858000" type="screen4x3"/>
  <p:notesSz cx="6858000" cy="9144000"/>
  <p:defaultTextStyle>
    <a:defPPr>
      <a:defRPr lang="sv-SE"/>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ele Hjel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varScale="1">
        <p:scale>
          <a:sx n="56" d="100"/>
          <a:sy n="56" d="100"/>
        </p:scale>
        <p:origin x="852" y="60"/>
      </p:cViewPr>
      <p:guideLst>
        <p:guide orient="horz" pos="2160"/>
        <p:guide pos="2880"/>
      </p:guideLst>
    </p:cSldViewPr>
  </p:slideViewPr>
  <p:outlineViewPr>
    <p:cViewPr>
      <p:scale>
        <a:sx n="25" d="100"/>
        <a:sy n="25" d="100"/>
      </p:scale>
      <p:origin x="0" y="-691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1A6-4D00-B1D7-846DA5CB132A}"/>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91A6-4D00-B1D7-846DA5CB132A}"/>
              </c:ext>
            </c:extLst>
          </c:dPt>
          <c:cat>
            <c:strRef>
              <c:f>[Book1]Sheet1!$A$2:$A$3</c:f>
              <c:strCache>
                <c:ptCount val="2"/>
                <c:pt idx="0">
                  <c:v>Förstagångsinsjuknanden</c:v>
                </c:pt>
                <c:pt idx="1">
                  <c:v>Återinsjuknanden</c:v>
                </c:pt>
              </c:strCache>
            </c:strRef>
          </c:cat>
          <c:val>
            <c:numRef>
              <c:f>[Book1]Sheet1!$B$2:$B$3</c:f>
              <c:numCache>
                <c:formatCode>General</c:formatCode>
                <c:ptCount val="2"/>
                <c:pt idx="0">
                  <c:v>80</c:v>
                </c:pt>
                <c:pt idx="1">
                  <c:v>20</c:v>
                </c:pt>
              </c:numCache>
            </c:numRef>
          </c:val>
          <c:extLst>
            <c:ext xmlns:c16="http://schemas.microsoft.com/office/drawing/2014/chart" uri="{C3380CC4-5D6E-409C-BE32-E72D297353CC}">
              <c16:uniqueId val="{00000004-91A6-4D00-B1D7-846DA5CB132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26F99-4FC5-49C1-9304-519E7A7878D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v-SE"/>
        </a:p>
      </dgm:t>
    </dgm:pt>
    <dgm:pt modelId="{00974D74-838A-4C82-B9FC-F3EFB4F1D311}">
      <dgm:prSet/>
      <dgm:spPr/>
      <dgm:t>
        <a:bodyPr/>
        <a:lstStyle/>
        <a:p>
          <a:r>
            <a:rPr lang="sv-SE" dirty="0" err="1"/>
            <a:t>Ischemi</a:t>
          </a:r>
          <a:r>
            <a:rPr lang="sv-SE" dirty="0"/>
            <a:t>:</a:t>
          </a:r>
        </a:p>
      </dgm:t>
    </dgm:pt>
    <dgm:pt modelId="{87009965-13C0-4114-AB3F-347022270548}" type="parTrans" cxnId="{E1C7102D-B4DE-4B06-B94B-377327DBE45E}">
      <dgm:prSet/>
      <dgm:spPr/>
      <dgm:t>
        <a:bodyPr/>
        <a:lstStyle/>
        <a:p>
          <a:endParaRPr lang="sv-SE"/>
        </a:p>
      </dgm:t>
    </dgm:pt>
    <dgm:pt modelId="{198A3F4E-2648-4B2C-B5B8-B8C18126B0B9}" type="sibTrans" cxnId="{E1C7102D-B4DE-4B06-B94B-377327DBE45E}">
      <dgm:prSet/>
      <dgm:spPr/>
      <dgm:t>
        <a:bodyPr/>
        <a:lstStyle/>
        <a:p>
          <a:endParaRPr lang="sv-SE"/>
        </a:p>
      </dgm:t>
    </dgm:pt>
    <dgm:pt modelId="{C3968210-893F-4D37-9F7B-6A5CA88DB499}">
      <dgm:prSet/>
      <dgm:spPr/>
      <dgm:t>
        <a:bodyPr/>
        <a:lstStyle/>
        <a:p>
          <a:r>
            <a:rPr lang="sv-SE" dirty="0"/>
            <a:t>Hjärtsjukdom</a:t>
          </a:r>
        </a:p>
      </dgm:t>
    </dgm:pt>
    <dgm:pt modelId="{D4C8141A-4224-47A4-B2FB-631E9D2C082A}" type="parTrans" cxnId="{A244DA25-6762-486E-B3D2-828BD32AC8C3}">
      <dgm:prSet/>
      <dgm:spPr/>
      <dgm:t>
        <a:bodyPr/>
        <a:lstStyle/>
        <a:p>
          <a:endParaRPr lang="sv-SE"/>
        </a:p>
      </dgm:t>
    </dgm:pt>
    <dgm:pt modelId="{74263EA3-3E04-4AF5-9695-BFC94AED3C80}" type="sibTrans" cxnId="{A244DA25-6762-486E-B3D2-828BD32AC8C3}">
      <dgm:prSet/>
      <dgm:spPr/>
      <dgm:t>
        <a:bodyPr/>
        <a:lstStyle/>
        <a:p>
          <a:endParaRPr lang="sv-SE"/>
        </a:p>
      </dgm:t>
    </dgm:pt>
    <dgm:pt modelId="{3648828F-1E3C-456A-965C-754826FC1FCA}">
      <dgm:prSet/>
      <dgm:spPr/>
      <dgm:t>
        <a:bodyPr/>
        <a:lstStyle/>
        <a:p>
          <a:r>
            <a:rPr lang="sv-SE" dirty="0"/>
            <a:t>Infektion (</a:t>
          </a:r>
          <a:r>
            <a:rPr lang="sv-SE" dirty="0" err="1"/>
            <a:t>varicella</a:t>
          </a:r>
          <a:r>
            <a:rPr lang="sv-SE" dirty="0"/>
            <a:t> tex)</a:t>
          </a:r>
        </a:p>
      </dgm:t>
    </dgm:pt>
    <dgm:pt modelId="{ED0E719E-AFC1-4873-B416-4FBC35DD375E}" type="parTrans" cxnId="{8158D31B-0BCC-4854-8710-F67EC708F0A0}">
      <dgm:prSet/>
      <dgm:spPr/>
      <dgm:t>
        <a:bodyPr/>
        <a:lstStyle/>
        <a:p>
          <a:endParaRPr lang="sv-SE"/>
        </a:p>
      </dgm:t>
    </dgm:pt>
    <dgm:pt modelId="{0425A879-1EDC-4565-9101-5954C92F6F04}" type="sibTrans" cxnId="{8158D31B-0BCC-4854-8710-F67EC708F0A0}">
      <dgm:prSet/>
      <dgm:spPr/>
      <dgm:t>
        <a:bodyPr/>
        <a:lstStyle/>
        <a:p>
          <a:endParaRPr lang="sv-SE"/>
        </a:p>
      </dgm:t>
    </dgm:pt>
    <dgm:pt modelId="{F6E5A21E-9011-4B07-BA88-D3D30BCA9008}">
      <dgm:prSet/>
      <dgm:spPr/>
      <dgm:t>
        <a:bodyPr/>
        <a:lstStyle/>
        <a:p>
          <a:r>
            <a:rPr lang="sv-SE" dirty="0" err="1"/>
            <a:t>Protrombotiska</a:t>
          </a:r>
          <a:r>
            <a:rPr lang="sv-SE" dirty="0"/>
            <a:t> tillstånd</a:t>
          </a:r>
        </a:p>
      </dgm:t>
    </dgm:pt>
    <dgm:pt modelId="{A56979B6-4FBE-466B-98A9-E7A178101BC3}" type="parTrans" cxnId="{227A5881-C574-4476-8378-2B9F2706E03B}">
      <dgm:prSet/>
      <dgm:spPr/>
      <dgm:t>
        <a:bodyPr/>
        <a:lstStyle/>
        <a:p>
          <a:endParaRPr lang="sv-SE"/>
        </a:p>
      </dgm:t>
    </dgm:pt>
    <dgm:pt modelId="{691BD133-7DA3-48C2-979D-D86E82288AD3}" type="sibTrans" cxnId="{227A5881-C574-4476-8378-2B9F2706E03B}">
      <dgm:prSet/>
      <dgm:spPr/>
      <dgm:t>
        <a:bodyPr/>
        <a:lstStyle/>
        <a:p>
          <a:endParaRPr lang="sv-SE"/>
        </a:p>
      </dgm:t>
    </dgm:pt>
    <dgm:pt modelId="{65AF1A6B-090F-4E4A-960E-143E1AD9BF8E}">
      <dgm:prSet/>
      <dgm:spPr/>
      <dgm:t>
        <a:bodyPr/>
        <a:lstStyle/>
        <a:p>
          <a:r>
            <a:rPr lang="sv-SE" dirty="0"/>
            <a:t>Trauma</a:t>
          </a:r>
        </a:p>
      </dgm:t>
    </dgm:pt>
    <dgm:pt modelId="{0D800C35-809F-4ABF-AE4B-8AB755ADAECF}" type="parTrans" cxnId="{43798D90-8676-4966-83CB-2E36A4A104DA}">
      <dgm:prSet/>
      <dgm:spPr/>
      <dgm:t>
        <a:bodyPr/>
        <a:lstStyle/>
        <a:p>
          <a:endParaRPr lang="sv-SE"/>
        </a:p>
      </dgm:t>
    </dgm:pt>
    <dgm:pt modelId="{91772A01-2876-4640-97AE-076AF81702ED}" type="sibTrans" cxnId="{43798D90-8676-4966-83CB-2E36A4A104DA}">
      <dgm:prSet/>
      <dgm:spPr/>
      <dgm:t>
        <a:bodyPr/>
        <a:lstStyle/>
        <a:p>
          <a:endParaRPr lang="sv-SE"/>
        </a:p>
      </dgm:t>
    </dgm:pt>
    <dgm:pt modelId="{EDF6BE72-5BA8-439E-A551-DE3873F45714}">
      <dgm:prSet/>
      <dgm:spPr/>
      <dgm:t>
        <a:bodyPr/>
        <a:lstStyle/>
        <a:p>
          <a:r>
            <a:rPr lang="sv-SE" dirty="0"/>
            <a:t>Blödning:</a:t>
          </a:r>
        </a:p>
      </dgm:t>
    </dgm:pt>
    <dgm:pt modelId="{862756B2-CF59-469B-9021-0CD5ACE2442C}" type="parTrans" cxnId="{6A3706A0-5E62-4B38-A43D-6D31B21031E0}">
      <dgm:prSet/>
      <dgm:spPr/>
      <dgm:t>
        <a:bodyPr/>
        <a:lstStyle/>
        <a:p>
          <a:endParaRPr lang="sv-SE"/>
        </a:p>
      </dgm:t>
    </dgm:pt>
    <dgm:pt modelId="{3907420D-EC5C-4A69-A6E5-5F6D77C76F42}" type="sibTrans" cxnId="{6A3706A0-5E62-4B38-A43D-6D31B21031E0}">
      <dgm:prSet/>
      <dgm:spPr/>
      <dgm:t>
        <a:bodyPr/>
        <a:lstStyle/>
        <a:p>
          <a:endParaRPr lang="sv-SE"/>
        </a:p>
      </dgm:t>
    </dgm:pt>
    <dgm:pt modelId="{590E3F7A-CFFC-4EE3-A101-D2ABC838CFFE}">
      <dgm:prSet/>
      <dgm:spPr/>
      <dgm:t>
        <a:bodyPr/>
        <a:lstStyle/>
        <a:p>
          <a:r>
            <a:rPr lang="sv-SE" dirty="0"/>
            <a:t>Vaskulära orsaker: AVM, </a:t>
          </a:r>
          <a:r>
            <a:rPr lang="sv-SE" dirty="0" err="1"/>
            <a:t>aneurysm</a:t>
          </a:r>
          <a:r>
            <a:rPr lang="sv-SE" dirty="0"/>
            <a:t>, </a:t>
          </a:r>
          <a:r>
            <a:rPr lang="sv-SE" dirty="0" err="1"/>
            <a:t>cavernom</a:t>
          </a:r>
          <a:endParaRPr lang="sv-SE" dirty="0"/>
        </a:p>
      </dgm:t>
    </dgm:pt>
    <dgm:pt modelId="{95472F9E-055D-4B42-B979-1E8DDE54350A}" type="parTrans" cxnId="{3D68A750-B669-4ED6-A516-AEA2BDF19ACB}">
      <dgm:prSet/>
      <dgm:spPr/>
      <dgm:t>
        <a:bodyPr/>
        <a:lstStyle/>
        <a:p>
          <a:endParaRPr lang="sv-SE"/>
        </a:p>
      </dgm:t>
    </dgm:pt>
    <dgm:pt modelId="{A22F8696-188A-439A-8335-42766EDD1E2E}" type="sibTrans" cxnId="{3D68A750-B669-4ED6-A516-AEA2BDF19ACB}">
      <dgm:prSet/>
      <dgm:spPr/>
      <dgm:t>
        <a:bodyPr/>
        <a:lstStyle/>
        <a:p>
          <a:endParaRPr lang="sv-SE"/>
        </a:p>
      </dgm:t>
    </dgm:pt>
    <dgm:pt modelId="{03A10902-283B-4A6B-807E-7FCE1E546EF1}">
      <dgm:prSet/>
      <dgm:spPr/>
      <dgm:t>
        <a:bodyPr/>
        <a:lstStyle/>
        <a:p>
          <a:r>
            <a:rPr lang="sv-SE" dirty="0"/>
            <a:t>Blodsjukdomar</a:t>
          </a:r>
        </a:p>
      </dgm:t>
    </dgm:pt>
    <dgm:pt modelId="{B79B0A3C-2E68-4E3E-8488-7E66B935DDCD}" type="parTrans" cxnId="{6C787AF5-843A-44F6-A735-28293CBE2216}">
      <dgm:prSet/>
      <dgm:spPr/>
      <dgm:t>
        <a:bodyPr/>
        <a:lstStyle/>
        <a:p>
          <a:endParaRPr lang="sv-SE"/>
        </a:p>
      </dgm:t>
    </dgm:pt>
    <dgm:pt modelId="{3AAECC34-49D3-4AA6-9609-CC06A9D6F412}" type="sibTrans" cxnId="{6C787AF5-843A-44F6-A735-28293CBE2216}">
      <dgm:prSet/>
      <dgm:spPr/>
      <dgm:t>
        <a:bodyPr/>
        <a:lstStyle/>
        <a:p>
          <a:endParaRPr lang="sv-SE"/>
        </a:p>
      </dgm:t>
    </dgm:pt>
    <dgm:pt modelId="{87B23940-FAF3-4FCF-9A2E-35F8F99326D9}">
      <dgm:prSet/>
      <dgm:spPr/>
      <dgm:t>
        <a:bodyPr/>
        <a:lstStyle/>
        <a:p>
          <a:endParaRPr lang="sv-SE" dirty="0"/>
        </a:p>
      </dgm:t>
    </dgm:pt>
    <dgm:pt modelId="{D220EC02-22CB-470A-AE1F-2C0E7BE94067}" type="parTrans" cxnId="{229895A5-D350-4818-870A-50DFD089C229}">
      <dgm:prSet/>
      <dgm:spPr/>
      <dgm:t>
        <a:bodyPr/>
        <a:lstStyle/>
        <a:p>
          <a:endParaRPr lang="sv-SE"/>
        </a:p>
      </dgm:t>
    </dgm:pt>
    <dgm:pt modelId="{3770134B-C8DB-4F2F-A1D3-07440766C26A}" type="sibTrans" cxnId="{229895A5-D350-4818-870A-50DFD089C229}">
      <dgm:prSet/>
      <dgm:spPr/>
      <dgm:t>
        <a:bodyPr/>
        <a:lstStyle/>
        <a:p>
          <a:endParaRPr lang="sv-SE"/>
        </a:p>
      </dgm:t>
    </dgm:pt>
    <dgm:pt modelId="{4354B274-73BE-4402-994B-AD14EF367B04}">
      <dgm:prSet/>
      <dgm:spPr/>
      <dgm:t>
        <a:bodyPr/>
        <a:lstStyle/>
        <a:p>
          <a:r>
            <a:rPr lang="sv-SE" dirty="0"/>
            <a:t>Kärlförändringar - Fokal cerebral </a:t>
          </a:r>
          <a:r>
            <a:rPr lang="sv-SE" dirty="0" err="1"/>
            <a:t>arteriopati</a:t>
          </a:r>
          <a:r>
            <a:rPr lang="sv-SE" dirty="0"/>
            <a:t>	</a:t>
          </a:r>
        </a:p>
      </dgm:t>
    </dgm:pt>
    <dgm:pt modelId="{F22B2FD9-71C2-42D0-AC7B-FA417922D48D}" type="parTrans" cxnId="{F769B3AB-8C1F-4626-9AF2-74583C9E819E}">
      <dgm:prSet/>
      <dgm:spPr/>
      <dgm:t>
        <a:bodyPr/>
        <a:lstStyle/>
        <a:p>
          <a:endParaRPr lang="sv-SE"/>
        </a:p>
      </dgm:t>
    </dgm:pt>
    <dgm:pt modelId="{05213230-EC0E-4371-9737-6EA5E95E3931}" type="sibTrans" cxnId="{F769B3AB-8C1F-4626-9AF2-74583C9E819E}">
      <dgm:prSet/>
      <dgm:spPr/>
      <dgm:t>
        <a:bodyPr/>
        <a:lstStyle/>
        <a:p>
          <a:endParaRPr lang="sv-SE"/>
        </a:p>
      </dgm:t>
    </dgm:pt>
    <dgm:pt modelId="{61E6715E-0C9B-466E-BFEE-1D55E2C2DB77}">
      <dgm:prSet/>
      <dgm:spPr/>
      <dgm:t>
        <a:bodyPr/>
        <a:lstStyle/>
        <a:p>
          <a:r>
            <a:rPr lang="sv-SE" dirty="0"/>
            <a:t>Läkemedel och droger</a:t>
          </a:r>
        </a:p>
      </dgm:t>
    </dgm:pt>
    <dgm:pt modelId="{824A32F3-BAB3-4605-83EC-8A234F53ABBA}" type="parTrans" cxnId="{B91F5D32-2810-4C82-B5F4-D6BAAF15409B}">
      <dgm:prSet/>
      <dgm:spPr/>
      <dgm:t>
        <a:bodyPr/>
        <a:lstStyle/>
        <a:p>
          <a:endParaRPr lang="sv-SE"/>
        </a:p>
      </dgm:t>
    </dgm:pt>
    <dgm:pt modelId="{3681EEFC-AF39-455F-BBE4-DA1079C70139}" type="sibTrans" cxnId="{B91F5D32-2810-4C82-B5F4-D6BAAF15409B}">
      <dgm:prSet/>
      <dgm:spPr/>
      <dgm:t>
        <a:bodyPr/>
        <a:lstStyle/>
        <a:p>
          <a:endParaRPr lang="sv-SE"/>
        </a:p>
      </dgm:t>
    </dgm:pt>
    <dgm:pt modelId="{0A7917DA-BC0E-4B6B-B6D7-F4F8BA9811E2}">
      <dgm:prSet/>
      <dgm:spPr/>
      <dgm:t>
        <a:bodyPr/>
        <a:lstStyle/>
        <a:p>
          <a:r>
            <a:rPr lang="sv-SE" dirty="0"/>
            <a:t>Läkemedel och droger</a:t>
          </a:r>
        </a:p>
      </dgm:t>
    </dgm:pt>
    <dgm:pt modelId="{5057BBD0-53D2-46C5-A11A-283228595C95}" type="parTrans" cxnId="{BC8DACE6-06E8-4793-BB5F-C167D388E168}">
      <dgm:prSet/>
      <dgm:spPr/>
      <dgm:t>
        <a:bodyPr/>
        <a:lstStyle/>
        <a:p>
          <a:endParaRPr lang="sv-SE"/>
        </a:p>
      </dgm:t>
    </dgm:pt>
    <dgm:pt modelId="{B676EC4B-7645-4D31-A16C-B60315CDE4F3}" type="sibTrans" cxnId="{BC8DACE6-06E8-4793-BB5F-C167D388E168}">
      <dgm:prSet/>
      <dgm:spPr/>
      <dgm:t>
        <a:bodyPr/>
        <a:lstStyle/>
        <a:p>
          <a:endParaRPr lang="sv-SE"/>
        </a:p>
      </dgm:t>
    </dgm:pt>
    <dgm:pt modelId="{03D050FB-0A05-4E77-8B92-8634DAF45396}">
      <dgm:prSet/>
      <dgm:spPr/>
      <dgm:t>
        <a:bodyPr/>
        <a:lstStyle/>
        <a:p>
          <a:r>
            <a:rPr lang="sv-SE" dirty="0"/>
            <a:t>Leversjukdom, K-vit brist</a:t>
          </a:r>
        </a:p>
      </dgm:t>
    </dgm:pt>
    <dgm:pt modelId="{A276C684-E892-47C9-8DDD-A6057BCF7F0C}" type="parTrans" cxnId="{308B7F5A-4067-4A64-933B-498C25989EA8}">
      <dgm:prSet/>
      <dgm:spPr/>
      <dgm:t>
        <a:bodyPr/>
        <a:lstStyle/>
        <a:p>
          <a:endParaRPr lang="sv-SE"/>
        </a:p>
      </dgm:t>
    </dgm:pt>
    <dgm:pt modelId="{C7E5E135-8B8B-4141-905B-ACEB388DF2DD}" type="sibTrans" cxnId="{308B7F5A-4067-4A64-933B-498C25989EA8}">
      <dgm:prSet/>
      <dgm:spPr/>
      <dgm:t>
        <a:bodyPr/>
        <a:lstStyle/>
        <a:p>
          <a:endParaRPr lang="sv-SE"/>
        </a:p>
      </dgm:t>
    </dgm:pt>
    <dgm:pt modelId="{DEA942FC-4A09-46D3-B092-F0F0DB81605A}">
      <dgm:prSet/>
      <dgm:spPr/>
      <dgm:t>
        <a:bodyPr/>
        <a:lstStyle/>
        <a:p>
          <a:r>
            <a:rPr lang="sv-SE" dirty="0"/>
            <a:t>Kronisk sjukdom (</a:t>
          </a:r>
          <a:r>
            <a:rPr lang="sv-SE" dirty="0" err="1"/>
            <a:t>malignitet</a:t>
          </a:r>
          <a:r>
            <a:rPr lang="sv-SE" dirty="0"/>
            <a:t>, SLE tex)</a:t>
          </a:r>
        </a:p>
      </dgm:t>
    </dgm:pt>
    <dgm:pt modelId="{A4E652BF-A6A9-4769-BE89-A7821901A648}" type="parTrans" cxnId="{79049FC4-4645-4C7A-9B0A-10B2A0F1528D}">
      <dgm:prSet/>
      <dgm:spPr/>
      <dgm:t>
        <a:bodyPr/>
        <a:lstStyle/>
        <a:p>
          <a:endParaRPr lang="sv-SE"/>
        </a:p>
      </dgm:t>
    </dgm:pt>
    <dgm:pt modelId="{47534EFB-A225-496D-95A1-ED4259DBA776}" type="sibTrans" cxnId="{79049FC4-4645-4C7A-9B0A-10B2A0F1528D}">
      <dgm:prSet/>
      <dgm:spPr/>
      <dgm:t>
        <a:bodyPr/>
        <a:lstStyle/>
        <a:p>
          <a:endParaRPr lang="sv-SE"/>
        </a:p>
      </dgm:t>
    </dgm:pt>
    <dgm:pt modelId="{28F3BA44-92E5-4ADB-B28E-5F862857C565}">
      <dgm:prSet/>
      <dgm:spPr/>
      <dgm:t>
        <a:bodyPr/>
        <a:lstStyle/>
        <a:p>
          <a:r>
            <a:rPr lang="sv-SE" dirty="0"/>
            <a:t>Syndrom (Mb Down, </a:t>
          </a:r>
          <a:r>
            <a:rPr lang="sv-SE" dirty="0" err="1"/>
            <a:t>Ehler-Dahnlos</a:t>
          </a:r>
          <a:r>
            <a:rPr lang="sv-SE" dirty="0"/>
            <a:t> </a:t>
          </a:r>
          <a:r>
            <a:rPr lang="sv-SE" dirty="0" err="1"/>
            <a:t>etc</a:t>
          </a:r>
          <a:r>
            <a:rPr lang="sv-SE" dirty="0"/>
            <a:t>)</a:t>
          </a:r>
        </a:p>
      </dgm:t>
    </dgm:pt>
    <dgm:pt modelId="{B52DB20B-6B2B-4221-A056-03F6C1A960D1}" type="parTrans" cxnId="{177E0BD0-4C8D-4513-A4B4-831A12D236B3}">
      <dgm:prSet/>
      <dgm:spPr/>
      <dgm:t>
        <a:bodyPr/>
        <a:lstStyle/>
        <a:p>
          <a:endParaRPr lang="sv-SE"/>
        </a:p>
      </dgm:t>
    </dgm:pt>
    <dgm:pt modelId="{30A79A9A-9639-4979-8EFB-0275D0025EF9}" type="sibTrans" cxnId="{177E0BD0-4C8D-4513-A4B4-831A12D236B3}">
      <dgm:prSet/>
      <dgm:spPr/>
      <dgm:t>
        <a:bodyPr/>
        <a:lstStyle/>
        <a:p>
          <a:endParaRPr lang="sv-SE"/>
        </a:p>
      </dgm:t>
    </dgm:pt>
    <dgm:pt modelId="{48107E69-280C-455A-B74C-34B3D3F11D58}">
      <dgm:prSet/>
      <dgm:spPr/>
      <dgm:t>
        <a:bodyPr/>
        <a:lstStyle/>
        <a:p>
          <a:endParaRPr lang="sv-SE" dirty="0"/>
        </a:p>
      </dgm:t>
    </dgm:pt>
    <dgm:pt modelId="{C16721B8-FEA4-4142-976B-63E1FEAA7A08}" type="parTrans" cxnId="{E601DC0A-64CE-467F-B285-6BADE97C5B67}">
      <dgm:prSet/>
      <dgm:spPr/>
    </dgm:pt>
    <dgm:pt modelId="{EF34CF93-68F9-44BC-BA27-E58F69E76EC8}" type="sibTrans" cxnId="{E601DC0A-64CE-467F-B285-6BADE97C5B67}">
      <dgm:prSet/>
      <dgm:spPr/>
    </dgm:pt>
    <dgm:pt modelId="{67777A4D-028A-47E8-ABEC-CD74078EB2B5}">
      <dgm:prSet/>
      <dgm:spPr/>
      <dgm:t>
        <a:bodyPr/>
        <a:lstStyle/>
        <a:p>
          <a:r>
            <a:rPr lang="sv-SE" dirty="0" err="1"/>
            <a:t>Dehydrering</a:t>
          </a:r>
          <a:endParaRPr lang="sv-SE" dirty="0"/>
        </a:p>
      </dgm:t>
    </dgm:pt>
    <dgm:pt modelId="{8AF06CDB-3605-4EA6-ADD3-DC9E54542862}" type="parTrans" cxnId="{1FA2050E-0C7E-4EF6-8CED-D6B256D1FF38}">
      <dgm:prSet/>
      <dgm:spPr/>
    </dgm:pt>
    <dgm:pt modelId="{43305798-0F88-45C4-987F-74ACD77745A9}" type="sibTrans" cxnId="{1FA2050E-0C7E-4EF6-8CED-D6B256D1FF38}">
      <dgm:prSet/>
      <dgm:spPr/>
    </dgm:pt>
    <dgm:pt modelId="{96E84FBF-3FBD-413A-8F25-FB82CB43BCE5}">
      <dgm:prSet/>
      <dgm:spPr/>
      <dgm:t>
        <a:bodyPr/>
        <a:lstStyle/>
        <a:p>
          <a:r>
            <a:rPr lang="sv-SE" dirty="0"/>
            <a:t>Anemi, </a:t>
          </a:r>
          <a:r>
            <a:rPr lang="sv-SE" dirty="0" err="1"/>
            <a:t>sickle</a:t>
          </a:r>
          <a:r>
            <a:rPr lang="sv-SE" dirty="0"/>
            <a:t>-cell</a:t>
          </a:r>
        </a:p>
      </dgm:t>
    </dgm:pt>
    <dgm:pt modelId="{121A10D1-5ADC-435A-991F-0E2A88106FB6}" type="parTrans" cxnId="{04E29302-830E-4DCD-BE0A-9F9F47DF45C4}">
      <dgm:prSet/>
      <dgm:spPr/>
    </dgm:pt>
    <dgm:pt modelId="{1388DC5D-9D68-4956-8330-835729544A21}" type="sibTrans" cxnId="{04E29302-830E-4DCD-BE0A-9F9F47DF45C4}">
      <dgm:prSet/>
      <dgm:spPr/>
    </dgm:pt>
    <dgm:pt modelId="{3C8CA9B8-6386-41B4-8EBA-733E3918A9B9}">
      <dgm:prSet/>
      <dgm:spPr/>
      <dgm:t>
        <a:bodyPr/>
        <a:lstStyle/>
        <a:p>
          <a:r>
            <a:rPr lang="sv-SE" dirty="0"/>
            <a:t>Leukemi</a:t>
          </a:r>
        </a:p>
      </dgm:t>
    </dgm:pt>
    <dgm:pt modelId="{13D205AF-FFB1-49A0-B3F7-A26D1889ACDD}" type="parTrans" cxnId="{20E44E6E-D4D8-47B8-B7BA-E6F8402CC08F}">
      <dgm:prSet/>
      <dgm:spPr/>
    </dgm:pt>
    <dgm:pt modelId="{1D74E796-B954-497B-9531-EFA331D28407}" type="sibTrans" cxnId="{20E44E6E-D4D8-47B8-B7BA-E6F8402CC08F}">
      <dgm:prSet/>
      <dgm:spPr/>
    </dgm:pt>
    <dgm:pt modelId="{60A755DC-2B19-4863-A9BC-3CF9411FF163}" type="pres">
      <dgm:prSet presAssocID="{54626F99-4FC5-49C1-9304-519E7A7878D1}" presName="Name0" presStyleCnt="0">
        <dgm:presLayoutVars>
          <dgm:dir/>
          <dgm:animLvl val="lvl"/>
          <dgm:resizeHandles val="exact"/>
        </dgm:presLayoutVars>
      </dgm:prSet>
      <dgm:spPr/>
    </dgm:pt>
    <dgm:pt modelId="{EE77BDE6-4CCF-4630-91BA-1D4CBC9E8074}" type="pres">
      <dgm:prSet presAssocID="{00974D74-838A-4C82-B9FC-F3EFB4F1D311}" presName="composite" presStyleCnt="0"/>
      <dgm:spPr/>
    </dgm:pt>
    <dgm:pt modelId="{BB29A125-42A7-4153-96B1-65209954EDF7}" type="pres">
      <dgm:prSet presAssocID="{00974D74-838A-4C82-B9FC-F3EFB4F1D311}" presName="parTx" presStyleLbl="alignNode1" presStyleIdx="0" presStyleCnt="2">
        <dgm:presLayoutVars>
          <dgm:chMax val="0"/>
          <dgm:chPref val="0"/>
          <dgm:bulletEnabled val="1"/>
        </dgm:presLayoutVars>
      </dgm:prSet>
      <dgm:spPr/>
    </dgm:pt>
    <dgm:pt modelId="{05619600-E7EB-48CD-86CD-63E96C0CF26A}" type="pres">
      <dgm:prSet presAssocID="{00974D74-838A-4C82-B9FC-F3EFB4F1D311}" presName="desTx" presStyleLbl="alignAccFollowNode1" presStyleIdx="0" presStyleCnt="2" custLinFactNeighborX="-1" custLinFactNeighborY="1585">
        <dgm:presLayoutVars>
          <dgm:bulletEnabled val="1"/>
        </dgm:presLayoutVars>
      </dgm:prSet>
      <dgm:spPr/>
    </dgm:pt>
    <dgm:pt modelId="{4148291B-75E7-476A-BF58-CB8A82DB8C4C}" type="pres">
      <dgm:prSet presAssocID="{198A3F4E-2648-4B2C-B5B8-B8C18126B0B9}" presName="space" presStyleCnt="0"/>
      <dgm:spPr/>
    </dgm:pt>
    <dgm:pt modelId="{4BE514F2-A47C-479B-8211-6193D729448A}" type="pres">
      <dgm:prSet presAssocID="{EDF6BE72-5BA8-439E-A551-DE3873F45714}" presName="composite" presStyleCnt="0"/>
      <dgm:spPr/>
    </dgm:pt>
    <dgm:pt modelId="{5A284613-04F2-49E9-9049-C701683EB7BC}" type="pres">
      <dgm:prSet presAssocID="{EDF6BE72-5BA8-439E-A551-DE3873F45714}" presName="parTx" presStyleLbl="alignNode1" presStyleIdx="1" presStyleCnt="2">
        <dgm:presLayoutVars>
          <dgm:chMax val="0"/>
          <dgm:chPref val="0"/>
          <dgm:bulletEnabled val="1"/>
        </dgm:presLayoutVars>
      </dgm:prSet>
      <dgm:spPr/>
    </dgm:pt>
    <dgm:pt modelId="{4F907CA3-448E-4AA6-9B07-2CA3E0B97E4E}" type="pres">
      <dgm:prSet presAssocID="{EDF6BE72-5BA8-439E-A551-DE3873F45714}" presName="desTx" presStyleLbl="alignAccFollowNode1" presStyleIdx="1" presStyleCnt="2">
        <dgm:presLayoutVars>
          <dgm:bulletEnabled val="1"/>
        </dgm:presLayoutVars>
      </dgm:prSet>
      <dgm:spPr/>
    </dgm:pt>
  </dgm:ptLst>
  <dgm:cxnLst>
    <dgm:cxn modelId="{04E29302-830E-4DCD-BE0A-9F9F47DF45C4}" srcId="{00974D74-838A-4C82-B9FC-F3EFB4F1D311}" destId="{96E84FBF-3FBD-413A-8F25-FB82CB43BCE5}" srcOrd="8" destOrd="0" parTransId="{121A10D1-5ADC-435A-991F-0E2A88106FB6}" sibTransId="{1388DC5D-9D68-4956-8330-835729544A21}"/>
    <dgm:cxn modelId="{3D4E0A08-28AF-4A3E-942F-3408A629E108}" type="presOf" srcId="{67777A4D-028A-47E8-ABEC-CD74078EB2B5}" destId="{05619600-E7EB-48CD-86CD-63E96C0CF26A}" srcOrd="0" destOrd="3" presId="urn:microsoft.com/office/officeart/2005/8/layout/hList1"/>
    <dgm:cxn modelId="{E601DC0A-64CE-467F-B285-6BADE97C5B67}" srcId="{EDF6BE72-5BA8-439E-A551-DE3873F45714}" destId="{48107E69-280C-455A-B74C-34B3D3F11D58}" srcOrd="5" destOrd="0" parTransId="{C16721B8-FEA4-4142-976B-63E1FEAA7A08}" sibTransId="{EF34CF93-68F9-44BC-BA27-E58F69E76EC8}"/>
    <dgm:cxn modelId="{1FA2050E-0C7E-4EF6-8CED-D6B256D1FF38}" srcId="{00974D74-838A-4C82-B9FC-F3EFB4F1D311}" destId="{67777A4D-028A-47E8-ABEC-CD74078EB2B5}" srcOrd="3" destOrd="0" parTransId="{8AF06CDB-3605-4EA6-ADD3-DC9E54542862}" sibTransId="{43305798-0F88-45C4-987F-74ACD77745A9}"/>
    <dgm:cxn modelId="{AD658B1B-B493-40C2-84CF-97F2050AD954}" type="presOf" srcId="{3C8CA9B8-6386-41B4-8EBA-733E3918A9B9}" destId="{4F907CA3-448E-4AA6-9B07-2CA3E0B97E4E}" srcOrd="0" destOrd="4" presId="urn:microsoft.com/office/officeart/2005/8/layout/hList1"/>
    <dgm:cxn modelId="{8158D31B-0BCC-4854-8710-F67EC708F0A0}" srcId="{00974D74-838A-4C82-B9FC-F3EFB4F1D311}" destId="{3648828F-1E3C-456A-965C-754826FC1FCA}" srcOrd="2" destOrd="0" parTransId="{ED0E719E-AFC1-4873-B416-4FBC35DD375E}" sibTransId="{0425A879-1EDC-4565-9101-5954C92F6F04}"/>
    <dgm:cxn modelId="{A244DA25-6762-486E-B3D2-828BD32AC8C3}" srcId="{00974D74-838A-4C82-B9FC-F3EFB4F1D311}" destId="{C3968210-893F-4D37-9F7B-6A5CA88DB499}" srcOrd="0" destOrd="0" parTransId="{D4C8141A-4224-47A4-B2FB-631E9D2C082A}" sibTransId="{74263EA3-3E04-4AF5-9695-BFC94AED3C80}"/>
    <dgm:cxn modelId="{E1C7102D-B4DE-4B06-B94B-377327DBE45E}" srcId="{54626F99-4FC5-49C1-9304-519E7A7878D1}" destId="{00974D74-838A-4C82-B9FC-F3EFB4F1D311}" srcOrd="0" destOrd="0" parTransId="{87009965-13C0-4114-AB3F-347022270548}" sibTransId="{198A3F4E-2648-4B2C-B5B8-B8C18126B0B9}"/>
    <dgm:cxn modelId="{05317D2D-3019-4245-B385-EA856A308C77}" type="presOf" srcId="{0A7917DA-BC0E-4B6B-B6D7-F4F8BA9811E2}" destId="{4F907CA3-448E-4AA6-9B07-2CA3E0B97E4E}" srcOrd="0" destOrd="2" presId="urn:microsoft.com/office/officeart/2005/8/layout/hList1"/>
    <dgm:cxn modelId="{B91F5D32-2810-4C82-B5F4-D6BAAF15409B}" srcId="{00974D74-838A-4C82-B9FC-F3EFB4F1D311}" destId="{61E6715E-0C9B-466E-BFEE-1D55E2C2DB77}" srcOrd="6" destOrd="0" parTransId="{824A32F3-BAB3-4605-83EC-8A234F53ABBA}" sibTransId="{3681EEFC-AF39-455F-BBE4-DA1079C70139}"/>
    <dgm:cxn modelId="{D4115E47-AAAA-4E48-B7CD-1EEBAD10FCD3}" type="presOf" srcId="{65AF1A6B-090F-4E4A-960E-143E1AD9BF8E}" destId="{05619600-E7EB-48CD-86CD-63E96C0CF26A}" srcOrd="0" destOrd="5" presId="urn:microsoft.com/office/officeart/2005/8/layout/hList1"/>
    <dgm:cxn modelId="{20E44E6E-D4D8-47B8-B7BA-E6F8402CC08F}" srcId="{EDF6BE72-5BA8-439E-A551-DE3873F45714}" destId="{3C8CA9B8-6386-41B4-8EBA-733E3918A9B9}" srcOrd="4" destOrd="0" parTransId="{13D205AF-FFB1-49A0-B3F7-A26D1889ACDD}" sibTransId="{1D74E796-B954-497B-9531-EFA331D28407}"/>
    <dgm:cxn modelId="{EC92A44E-9268-43B9-AC0C-8A2085E7FF76}" type="presOf" srcId="{03D050FB-0A05-4E77-8B92-8634DAF45396}" destId="{4F907CA3-448E-4AA6-9B07-2CA3E0B97E4E}" srcOrd="0" destOrd="3" presId="urn:microsoft.com/office/officeart/2005/8/layout/hList1"/>
    <dgm:cxn modelId="{21396170-0CB8-4B67-88A1-6693D496AA4A}" type="presOf" srcId="{00974D74-838A-4C82-B9FC-F3EFB4F1D311}" destId="{BB29A125-42A7-4153-96B1-65209954EDF7}" srcOrd="0" destOrd="0" presId="urn:microsoft.com/office/officeart/2005/8/layout/hList1"/>
    <dgm:cxn modelId="{3D68A750-B669-4ED6-A516-AEA2BDF19ACB}" srcId="{EDF6BE72-5BA8-439E-A551-DE3873F45714}" destId="{590E3F7A-CFFC-4EE3-A101-D2ABC838CFFE}" srcOrd="0" destOrd="0" parTransId="{95472F9E-055D-4B42-B979-1E8DDE54350A}" sibTransId="{A22F8696-188A-439A-8335-42766EDD1E2E}"/>
    <dgm:cxn modelId="{D45DEF75-5539-4FC0-8A30-01272161F120}" type="presOf" srcId="{87B23940-FAF3-4FCF-9A2E-35F8F99326D9}" destId="{4F907CA3-448E-4AA6-9B07-2CA3E0B97E4E}" srcOrd="0" destOrd="6" presId="urn:microsoft.com/office/officeart/2005/8/layout/hList1"/>
    <dgm:cxn modelId="{308B7F5A-4067-4A64-933B-498C25989EA8}" srcId="{EDF6BE72-5BA8-439E-A551-DE3873F45714}" destId="{03D050FB-0A05-4E77-8B92-8634DAF45396}" srcOrd="3" destOrd="0" parTransId="{A276C684-E892-47C9-8DDD-A6057BCF7F0C}" sibTransId="{C7E5E135-8B8B-4141-905B-ACEB388DF2DD}"/>
    <dgm:cxn modelId="{2EB3B87E-5894-4991-A5BE-777573F47204}" type="presOf" srcId="{F6E5A21E-9011-4B07-BA88-D3D30BCA9008}" destId="{05619600-E7EB-48CD-86CD-63E96C0CF26A}" srcOrd="0" destOrd="4" presId="urn:microsoft.com/office/officeart/2005/8/layout/hList1"/>
    <dgm:cxn modelId="{227A5881-C574-4476-8378-2B9F2706E03B}" srcId="{00974D74-838A-4C82-B9FC-F3EFB4F1D311}" destId="{F6E5A21E-9011-4B07-BA88-D3D30BCA9008}" srcOrd="4" destOrd="0" parTransId="{A56979B6-4FBE-466B-98A9-E7A178101BC3}" sibTransId="{691BD133-7DA3-48C2-979D-D86E82288AD3}"/>
    <dgm:cxn modelId="{43798D90-8676-4966-83CB-2E36A4A104DA}" srcId="{00974D74-838A-4C82-B9FC-F3EFB4F1D311}" destId="{65AF1A6B-090F-4E4A-960E-143E1AD9BF8E}" srcOrd="5" destOrd="0" parTransId="{0D800C35-809F-4ABF-AE4B-8AB755ADAECF}" sibTransId="{91772A01-2876-4640-97AE-076AF81702ED}"/>
    <dgm:cxn modelId="{51045C92-D2DD-4874-A29E-A9196452434C}" type="presOf" srcId="{03A10902-283B-4A6B-807E-7FCE1E546EF1}" destId="{4F907CA3-448E-4AA6-9B07-2CA3E0B97E4E}" srcOrd="0" destOrd="1" presId="urn:microsoft.com/office/officeart/2005/8/layout/hList1"/>
    <dgm:cxn modelId="{BB458598-115D-4AC5-90F1-98B07603C26C}" type="presOf" srcId="{54626F99-4FC5-49C1-9304-519E7A7878D1}" destId="{60A755DC-2B19-4863-A9BC-3CF9411FF163}" srcOrd="0" destOrd="0" presId="urn:microsoft.com/office/officeart/2005/8/layout/hList1"/>
    <dgm:cxn modelId="{4B1BE099-8FD5-43B6-B3D9-B5D1C14BB9D2}" type="presOf" srcId="{96E84FBF-3FBD-413A-8F25-FB82CB43BCE5}" destId="{05619600-E7EB-48CD-86CD-63E96C0CF26A}" srcOrd="0" destOrd="8" presId="urn:microsoft.com/office/officeart/2005/8/layout/hList1"/>
    <dgm:cxn modelId="{6A3706A0-5E62-4B38-A43D-6D31B21031E0}" srcId="{54626F99-4FC5-49C1-9304-519E7A7878D1}" destId="{EDF6BE72-5BA8-439E-A551-DE3873F45714}" srcOrd="1" destOrd="0" parTransId="{862756B2-CF59-469B-9021-0CD5ACE2442C}" sibTransId="{3907420D-EC5C-4A69-A6E5-5F6D77C76F42}"/>
    <dgm:cxn modelId="{229895A5-D350-4818-870A-50DFD089C229}" srcId="{EDF6BE72-5BA8-439E-A551-DE3873F45714}" destId="{87B23940-FAF3-4FCF-9A2E-35F8F99326D9}" srcOrd="6" destOrd="0" parTransId="{D220EC02-22CB-470A-AE1F-2C0E7BE94067}" sibTransId="{3770134B-C8DB-4F2F-A1D3-07440766C26A}"/>
    <dgm:cxn modelId="{F769B3AB-8C1F-4626-9AF2-74583C9E819E}" srcId="{00974D74-838A-4C82-B9FC-F3EFB4F1D311}" destId="{4354B274-73BE-4402-994B-AD14EF367B04}" srcOrd="1" destOrd="0" parTransId="{F22B2FD9-71C2-42D0-AC7B-FA417922D48D}" sibTransId="{05213230-EC0E-4371-9737-6EA5E95E3931}"/>
    <dgm:cxn modelId="{79049FC4-4645-4C7A-9B0A-10B2A0F1528D}" srcId="{00974D74-838A-4C82-B9FC-F3EFB4F1D311}" destId="{DEA942FC-4A09-46D3-B092-F0F0DB81605A}" srcOrd="7" destOrd="0" parTransId="{A4E652BF-A6A9-4769-BE89-A7821901A648}" sibTransId="{47534EFB-A225-496D-95A1-ED4259DBA776}"/>
    <dgm:cxn modelId="{D3670BC5-5656-4228-A311-21D876A1B50A}" type="presOf" srcId="{DEA942FC-4A09-46D3-B092-F0F0DB81605A}" destId="{05619600-E7EB-48CD-86CD-63E96C0CF26A}" srcOrd="0" destOrd="7" presId="urn:microsoft.com/office/officeart/2005/8/layout/hList1"/>
    <dgm:cxn modelId="{374D50CB-AAEB-44C2-923A-8765FE5F4357}" type="presOf" srcId="{C3968210-893F-4D37-9F7B-6A5CA88DB499}" destId="{05619600-E7EB-48CD-86CD-63E96C0CF26A}" srcOrd="0" destOrd="0" presId="urn:microsoft.com/office/officeart/2005/8/layout/hList1"/>
    <dgm:cxn modelId="{0913A1CC-192D-4C37-ACF3-A2CC63403C42}" type="presOf" srcId="{61E6715E-0C9B-466E-BFEE-1D55E2C2DB77}" destId="{05619600-E7EB-48CD-86CD-63E96C0CF26A}" srcOrd="0" destOrd="6" presId="urn:microsoft.com/office/officeart/2005/8/layout/hList1"/>
    <dgm:cxn modelId="{DCA737CD-6AA2-49CB-B9D5-D5FE872C38B5}" type="presOf" srcId="{48107E69-280C-455A-B74C-34B3D3F11D58}" destId="{4F907CA3-448E-4AA6-9B07-2CA3E0B97E4E}" srcOrd="0" destOrd="5" presId="urn:microsoft.com/office/officeart/2005/8/layout/hList1"/>
    <dgm:cxn modelId="{177E0BD0-4C8D-4513-A4B4-831A12D236B3}" srcId="{00974D74-838A-4C82-B9FC-F3EFB4F1D311}" destId="{28F3BA44-92E5-4ADB-B28E-5F862857C565}" srcOrd="9" destOrd="0" parTransId="{B52DB20B-6B2B-4221-A056-03F6C1A960D1}" sibTransId="{30A79A9A-9639-4979-8EFB-0275D0025EF9}"/>
    <dgm:cxn modelId="{62B729D4-DBDA-4611-9F6C-F0282D0548D3}" type="presOf" srcId="{3648828F-1E3C-456A-965C-754826FC1FCA}" destId="{05619600-E7EB-48CD-86CD-63E96C0CF26A}" srcOrd="0" destOrd="2" presId="urn:microsoft.com/office/officeart/2005/8/layout/hList1"/>
    <dgm:cxn modelId="{B03118D5-C364-40F1-8CF0-90059DBF6D1D}" type="presOf" srcId="{590E3F7A-CFFC-4EE3-A101-D2ABC838CFFE}" destId="{4F907CA3-448E-4AA6-9B07-2CA3E0B97E4E}" srcOrd="0" destOrd="0" presId="urn:microsoft.com/office/officeart/2005/8/layout/hList1"/>
    <dgm:cxn modelId="{A06E37DE-6BF4-4835-AF47-0EB55AD0F6F1}" type="presOf" srcId="{4354B274-73BE-4402-994B-AD14EF367B04}" destId="{05619600-E7EB-48CD-86CD-63E96C0CF26A}" srcOrd="0" destOrd="1" presId="urn:microsoft.com/office/officeart/2005/8/layout/hList1"/>
    <dgm:cxn modelId="{BC8DACE6-06E8-4793-BB5F-C167D388E168}" srcId="{EDF6BE72-5BA8-439E-A551-DE3873F45714}" destId="{0A7917DA-BC0E-4B6B-B6D7-F4F8BA9811E2}" srcOrd="2" destOrd="0" parTransId="{5057BBD0-53D2-46C5-A11A-283228595C95}" sibTransId="{B676EC4B-7645-4D31-A16C-B60315CDE4F3}"/>
    <dgm:cxn modelId="{B10FC4EE-78B5-400B-8A26-7FF85E490BE0}" type="presOf" srcId="{EDF6BE72-5BA8-439E-A551-DE3873F45714}" destId="{5A284613-04F2-49E9-9049-C701683EB7BC}" srcOrd="0" destOrd="0" presId="urn:microsoft.com/office/officeart/2005/8/layout/hList1"/>
    <dgm:cxn modelId="{31D64DF0-5456-466F-BF44-9062AC79CDB9}" type="presOf" srcId="{28F3BA44-92E5-4ADB-B28E-5F862857C565}" destId="{05619600-E7EB-48CD-86CD-63E96C0CF26A}" srcOrd="0" destOrd="9" presId="urn:microsoft.com/office/officeart/2005/8/layout/hList1"/>
    <dgm:cxn modelId="{6C787AF5-843A-44F6-A735-28293CBE2216}" srcId="{EDF6BE72-5BA8-439E-A551-DE3873F45714}" destId="{03A10902-283B-4A6B-807E-7FCE1E546EF1}" srcOrd="1" destOrd="0" parTransId="{B79B0A3C-2E68-4E3E-8488-7E66B935DDCD}" sibTransId="{3AAECC34-49D3-4AA6-9609-CC06A9D6F412}"/>
    <dgm:cxn modelId="{3194739A-4ECE-4031-A70C-FFB5B985671F}" type="presParOf" srcId="{60A755DC-2B19-4863-A9BC-3CF9411FF163}" destId="{EE77BDE6-4CCF-4630-91BA-1D4CBC9E8074}" srcOrd="0" destOrd="0" presId="urn:microsoft.com/office/officeart/2005/8/layout/hList1"/>
    <dgm:cxn modelId="{0D7E7E42-928A-422A-B451-43198227CF51}" type="presParOf" srcId="{EE77BDE6-4CCF-4630-91BA-1D4CBC9E8074}" destId="{BB29A125-42A7-4153-96B1-65209954EDF7}" srcOrd="0" destOrd="0" presId="urn:microsoft.com/office/officeart/2005/8/layout/hList1"/>
    <dgm:cxn modelId="{76A43C25-2E97-4894-B3D6-B368EDBBE1E7}" type="presParOf" srcId="{EE77BDE6-4CCF-4630-91BA-1D4CBC9E8074}" destId="{05619600-E7EB-48CD-86CD-63E96C0CF26A}" srcOrd="1" destOrd="0" presId="urn:microsoft.com/office/officeart/2005/8/layout/hList1"/>
    <dgm:cxn modelId="{8E267432-5C16-4A17-93F1-EB10B15B8375}" type="presParOf" srcId="{60A755DC-2B19-4863-A9BC-3CF9411FF163}" destId="{4148291B-75E7-476A-BF58-CB8A82DB8C4C}" srcOrd="1" destOrd="0" presId="urn:microsoft.com/office/officeart/2005/8/layout/hList1"/>
    <dgm:cxn modelId="{537545AF-CF64-4A6A-8A6A-123180D069A0}" type="presParOf" srcId="{60A755DC-2B19-4863-A9BC-3CF9411FF163}" destId="{4BE514F2-A47C-479B-8211-6193D729448A}" srcOrd="2" destOrd="0" presId="urn:microsoft.com/office/officeart/2005/8/layout/hList1"/>
    <dgm:cxn modelId="{5FD357CD-C4BA-456B-A792-5F13F53DCAB4}" type="presParOf" srcId="{4BE514F2-A47C-479B-8211-6193D729448A}" destId="{5A284613-04F2-49E9-9049-C701683EB7BC}" srcOrd="0" destOrd="0" presId="urn:microsoft.com/office/officeart/2005/8/layout/hList1"/>
    <dgm:cxn modelId="{19FD036A-7902-43DB-98E9-35E6C52D80A5}" type="presParOf" srcId="{4BE514F2-A47C-479B-8211-6193D729448A}" destId="{4F907CA3-448E-4AA6-9B07-2CA3E0B97E4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9A125-42A7-4153-96B1-65209954EDF7}">
      <dsp:nvSpPr>
        <dsp:cNvPr id="0" name=""/>
        <dsp:cNvSpPr/>
      </dsp:nvSpPr>
      <dsp:spPr>
        <a:xfrm>
          <a:off x="39" y="87619"/>
          <a:ext cx="3783871"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sv-SE" sz="1600" kern="1200" dirty="0" err="1"/>
            <a:t>Ischemi</a:t>
          </a:r>
          <a:r>
            <a:rPr lang="sv-SE" sz="1600" kern="1200" dirty="0"/>
            <a:t>:</a:t>
          </a:r>
        </a:p>
      </dsp:txBody>
      <dsp:txXfrm>
        <a:off x="39" y="87619"/>
        <a:ext cx="3783871" cy="460800"/>
      </dsp:txXfrm>
    </dsp:sp>
    <dsp:sp modelId="{05619600-E7EB-48CD-86CD-63E96C0CF26A}">
      <dsp:nvSpPr>
        <dsp:cNvPr id="0" name=""/>
        <dsp:cNvSpPr/>
      </dsp:nvSpPr>
      <dsp:spPr>
        <a:xfrm>
          <a:off x="1" y="597149"/>
          <a:ext cx="3783871" cy="3074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sv-SE" sz="1600" kern="1200" dirty="0"/>
            <a:t>Hjärtsjukdom</a:t>
          </a:r>
        </a:p>
        <a:p>
          <a:pPr marL="171450" lvl="1" indent="-171450" algn="l" defTabSz="711200">
            <a:lnSpc>
              <a:spcPct val="90000"/>
            </a:lnSpc>
            <a:spcBef>
              <a:spcPct val="0"/>
            </a:spcBef>
            <a:spcAft>
              <a:spcPct val="15000"/>
            </a:spcAft>
            <a:buChar char="•"/>
          </a:pPr>
          <a:r>
            <a:rPr lang="sv-SE" sz="1600" kern="1200" dirty="0"/>
            <a:t>Kärlförändringar - Fokal cerebral </a:t>
          </a:r>
          <a:r>
            <a:rPr lang="sv-SE" sz="1600" kern="1200" dirty="0" err="1"/>
            <a:t>arteriopati</a:t>
          </a:r>
          <a:r>
            <a:rPr lang="sv-SE" sz="1600" kern="1200" dirty="0"/>
            <a:t>	</a:t>
          </a:r>
        </a:p>
        <a:p>
          <a:pPr marL="171450" lvl="1" indent="-171450" algn="l" defTabSz="711200">
            <a:lnSpc>
              <a:spcPct val="90000"/>
            </a:lnSpc>
            <a:spcBef>
              <a:spcPct val="0"/>
            </a:spcBef>
            <a:spcAft>
              <a:spcPct val="15000"/>
            </a:spcAft>
            <a:buChar char="•"/>
          </a:pPr>
          <a:r>
            <a:rPr lang="sv-SE" sz="1600" kern="1200" dirty="0"/>
            <a:t>Infektion (</a:t>
          </a:r>
          <a:r>
            <a:rPr lang="sv-SE" sz="1600" kern="1200" dirty="0" err="1"/>
            <a:t>varicella</a:t>
          </a:r>
          <a:r>
            <a:rPr lang="sv-SE" sz="1600" kern="1200" dirty="0"/>
            <a:t> tex)</a:t>
          </a:r>
        </a:p>
        <a:p>
          <a:pPr marL="171450" lvl="1" indent="-171450" algn="l" defTabSz="711200">
            <a:lnSpc>
              <a:spcPct val="90000"/>
            </a:lnSpc>
            <a:spcBef>
              <a:spcPct val="0"/>
            </a:spcBef>
            <a:spcAft>
              <a:spcPct val="15000"/>
            </a:spcAft>
            <a:buChar char="•"/>
          </a:pPr>
          <a:r>
            <a:rPr lang="sv-SE" sz="1600" kern="1200" dirty="0" err="1"/>
            <a:t>Dehydrering</a:t>
          </a:r>
          <a:endParaRPr lang="sv-SE" sz="1600" kern="1200" dirty="0"/>
        </a:p>
        <a:p>
          <a:pPr marL="171450" lvl="1" indent="-171450" algn="l" defTabSz="711200">
            <a:lnSpc>
              <a:spcPct val="90000"/>
            </a:lnSpc>
            <a:spcBef>
              <a:spcPct val="0"/>
            </a:spcBef>
            <a:spcAft>
              <a:spcPct val="15000"/>
            </a:spcAft>
            <a:buChar char="•"/>
          </a:pPr>
          <a:r>
            <a:rPr lang="sv-SE" sz="1600" kern="1200" dirty="0" err="1"/>
            <a:t>Protrombotiska</a:t>
          </a:r>
          <a:r>
            <a:rPr lang="sv-SE" sz="1600" kern="1200" dirty="0"/>
            <a:t> tillstånd</a:t>
          </a:r>
        </a:p>
        <a:p>
          <a:pPr marL="171450" lvl="1" indent="-171450" algn="l" defTabSz="711200">
            <a:lnSpc>
              <a:spcPct val="90000"/>
            </a:lnSpc>
            <a:spcBef>
              <a:spcPct val="0"/>
            </a:spcBef>
            <a:spcAft>
              <a:spcPct val="15000"/>
            </a:spcAft>
            <a:buChar char="•"/>
          </a:pPr>
          <a:r>
            <a:rPr lang="sv-SE" sz="1600" kern="1200" dirty="0"/>
            <a:t>Trauma</a:t>
          </a:r>
        </a:p>
        <a:p>
          <a:pPr marL="171450" lvl="1" indent="-171450" algn="l" defTabSz="711200">
            <a:lnSpc>
              <a:spcPct val="90000"/>
            </a:lnSpc>
            <a:spcBef>
              <a:spcPct val="0"/>
            </a:spcBef>
            <a:spcAft>
              <a:spcPct val="15000"/>
            </a:spcAft>
            <a:buChar char="•"/>
          </a:pPr>
          <a:r>
            <a:rPr lang="sv-SE" sz="1600" kern="1200" dirty="0"/>
            <a:t>Läkemedel och droger</a:t>
          </a:r>
        </a:p>
        <a:p>
          <a:pPr marL="171450" lvl="1" indent="-171450" algn="l" defTabSz="711200">
            <a:lnSpc>
              <a:spcPct val="90000"/>
            </a:lnSpc>
            <a:spcBef>
              <a:spcPct val="0"/>
            </a:spcBef>
            <a:spcAft>
              <a:spcPct val="15000"/>
            </a:spcAft>
            <a:buChar char="•"/>
          </a:pPr>
          <a:r>
            <a:rPr lang="sv-SE" sz="1600" kern="1200" dirty="0"/>
            <a:t>Kronisk sjukdom (</a:t>
          </a:r>
          <a:r>
            <a:rPr lang="sv-SE" sz="1600" kern="1200" dirty="0" err="1"/>
            <a:t>malignitet</a:t>
          </a:r>
          <a:r>
            <a:rPr lang="sv-SE" sz="1600" kern="1200" dirty="0"/>
            <a:t>, SLE tex)</a:t>
          </a:r>
        </a:p>
        <a:p>
          <a:pPr marL="171450" lvl="1" indent="-171450" algn="l" defTabSz="711200">
            <a:lnSpc>
              <a:spcPct val="90000"/>
            </a:lnSpc>
            <a:spcBef>
              <a:spcPct val="0"/>
            </a:spcBef>
            <a:spcAft>
              <a:spcPct val="15000"/>
            </a:spcAft>
            <a:buChar char="•"/>
          </a:pPr>
          <a:r>
            <a:rPr lang="sv-SE" sz="1600" kern="1200" dirty="0"/>
            <a:t>Anemi, </a:t>
          </a:r>
          <a:r>
            <a:rPr lang="sv-SE" sz="1600" kern="1200" dirty="0" err="1"/>
            <a:t>sickle</a:t>
          </a:r>
          <a:r>
            <a:rPr lang="sv-SE" sz="1600" kern="1200" dirty="0"/>
            <a:t>-cell</a:t>
          </a:r>
        </a:p>
        <a:p>
          <a:pPr marL="171450" lvl="1" indent="-171450" algn="l" defTabSz="711200">
            <a:lnSpc>
              <a:spcPct val="90000"/>
            </a:lnSpc>
            <a:spcBef>
              <a:spcPct val="0"/>
            </a:spcBef>
            <a:spcAft>
              <a:spcPct val="15000"/>
            </a:spcAft>
            <a:buChar char="•"/>
          </a:pPr>
          <a:r>
            <a:rPr lang="sv-SE" sz="1600" kern="1200" dirty="0"/>
            <a:t>Syndrom (Mb Down, </a:t>
          </a:r>
          <a:r>
            <a:rPr lang="sv-SE" sz="1600" kern="1200" dirty="0" err="1"/>
            <a:t>Ehler-Dahnlos</a:t>
          </a:r>
          <a:r>
            <a:rPr lang="sv-SE" sz="1600" kern="1200" dirty="0"/>
            <a:t> </a:t>
          </a:r>
          <a:r>
            <a:rPr lang="sv-SE" sz="1600" kern="1200" dirty="0" err="1"/>
            <a:t>etc</a:t>
          </a:r>
          <a:r>
            <a:rPr lang="sv-SE" sz="1600" kern="1200" dirty="0"/>
            <a:t>)</a:t>
          </a:r>
        </a:p>
      </dsp:txBody>
      <dsp:txXfrm>
        <a:off x="1" y="597149"/>
        <a:ext cx="3783871" cy="3074400"/>
      </dsp:txXfrm>
    </dsp:sp>
    <dsp:sp modelId="{5A284613-04F2-49E9-9049-C701683EB7BC}">
      <dsp:nvSpPr>
        <dsp:cNvPr id="0" name=""/>
        <dsp:cNvSpPr/>
      </dsp:nvSpPr>
      <dsp:spPr>
        <a:xfrm>
          <a:off x="4313653" y="87619"/>
          <a:ext cx="3783871"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sv-SE" sz="1600" kern="1200" dirty="0"/>
            <a:t>Blödning:</a:t>
          </a:r>
        </a:p>
      </dsp:txBody>
      <dsp:txXfrm>
        <a:off x="4313653" y="87619"/>
        <a:ext cx="3783871" cy="460800"/>
      </dsp:txXfrm>
    </dsp:sp>
    <dsp:sp modelId="{4F907CA3-448E-4AA6-9B07-2CA3E0B97E4E}">
      <dsp:nvSpPr>
        <dsp:cNvPr id="0" name=""/>
        <dsp:cNvSpPr/>
      </dsp:nvSpPr>
      <dsp:spPr>
        <a:xfrm>
          <a:off x="4313653" y="548420"/>
          <a:ext cx="3783871" cy="3074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sv-SE" sz="1600" kern="1200" dirty="0"/>
            <a:t>Vaskulära orsaker: AVM, </a:t>
          </a:r>
          <a:r>
            <a:rPr lang="sv-SE" sz="1600" kern="1200" dirty="0" err="1"/>
            <a:t>aneurysm</a:t>
          </a:r>
          <a:r>
            <a:rPr lang="sv-SE" sz="1600" kern="1200" dirty="0"/>
            <a:t>, </a:t>
          </a:r>
          <a:r>
            <a:rPr lang="sv-SE" sz="1600" kern="1200" dirty="0" err="1"/>
            <a:t>cavernom</a:t>
          </a:r>
          <a:endParaRPr lang="sv-SE" sz="1600" kern="1200" dirty="0"/>
        </a:p>
        <a:p>
          <a:pPr marL="171450" lvl="1" indent="-171450" algn="l" defTabSz="711200">
            <a:lnSpc>
              <a:spcPct val="90000"/>
            </a:lnSpc>
            <a:spcBef>
              <a:spcPct val="0"/>
            </a:spcBef>
            <a:spcAft>
              <a:spcPct val="15000"/>
            </a:spcAft>
            <a:buChar char="•"/>
          </a:pPr>
          <a:r>
            <a:rPr lang="sv-SE" sz="1600" kern="1200" dirty="0"/>
            <a:t>Blodsjukdomar</a:t>
          </a:r>
        </a:p>
        <a:p>
          <a:pPr marL="171450" lvl="1" indent="-171450" algn="l" defTabSz="711200">
            <a:lnSpc>
              <a:spcPct val="90000"/>
            </a:lnSpc>
            <a:spcBef>
              <a:spcPct val="0"/>
            </a:spcBef>
            <a:spcAft>
              <a:spcPct val="15000"/>
            </a:spcAft>
            <a:buChar char="•"/>
          </a:pPr>
          <a:r>
            <a:rPr lang="sv-SE" sz="1600" kern="1200" dirty="0"/>
            <a:t>Läkemedel och droger</a:t>
          </a:r>
        </a:p>
        <a:p>
          <a:pPr marL="171450" lvl="1" indent="-171450" algn="l" defTabSz="711200">
            <a:lnSpc>
              <a:spcPct val="90000"/>
            </a:lnSpc>
            <a:spcBef>
              <a:spcPct val="0"/>
            </a:spcBef>
            <a:spcAft>
              <a:spcPct val="15000"/>
            </a:spcAft>
            <a:buChar char="•"/>
          </a:pPr>
          <a:r>
            <a:rPr lang="sv-SE" sz="1600" kern="1200" dirty="0"/>
            <a:t>Leversjukdom, K-vit brist</a:t>
          </a:r>
        </a:p>
        <a:p>
          <a:pPr marL="171450" lvl="1" indent="-171450" algn="l" defTabSz="711200">
            <a:lnSpc>
              <a:spcPct val="90000"/>
            </a:lnSpc>
            <a:spcBef>
              <a:spcPct val="0"/>
            </a:spcBef>
            <a:spcAft>
              <a:spcPct val="15000"/>
            </a:spcAft>
            <a:buChar char="•"/>
          </a:pPr>
          <a:r>
            <a:rPr lang="sv-SE" sz="1600" kern="1200" dirty="0"/>
            <a:t>Leukemi</a:t>
          </a:r>
        </a:p>
        <a:p>
          <a:pPr marL="171450" lvl="1" indent="-171450" algn="l" defTabSz="711200">
            <a:lnSpc>
              <a:spcPct val="90000"/>
            </a:lnSpc>
            <a:spcBef>
              <a:spcPct val="0"/>
            </a:spcBef>
            <a:spcAft>
              <a:spcPct val="15000"/>
            </a:spcAft>
            <a:buChar char="•"/>
          </a:pPr>
          <a:endParaRPr lang="sv-SE" sz="1600" kern="1200" dirty="0"/>
        </a:p>
        <a:p>
          <a:pPr marL="171450" lvl="1" indent="-171450" algn="l" defTabSz="711200">
            <a:lnSpc>
              <a:spcPct val="90000"/>
            </a:lnSpc>
            <a:spcBef>
              <a:spcPct val="0"/>
            </a:spcBef>
            <a:spcAft>
              <a:spcPct val="15000"/>
            </a:spcAft>
            <a:buChar char="•"/>
          </a:pPr>
          <a:endParaRPr lang="sv-SE" sz="1600" kern="1200" dirty="0"/>
        </a:p>
      </dsp:txBody>
      <dsp:txXfrm>
        <a:off x="4313653" y="548420"/>
        <a:ext cx="3783871" cy="30744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403D324-BD5E-486F-AAAB-B0B0A2FE0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sv-SE"/>
          </a:p>
        </p:txBody>
      </p:sp>
      <p:sp>
        <p:nvSpPr>
          <p:cNvPr id="3" name="Platshållare för datum 2">
            <a:extLst>
              <a:ext uri="{FF2B5EF4-FFF2-40B4-BE49-F238E27FC236}">
                <a16:creationId xmlns:a16="http://schemas.microsoft.com/office/drawing/2014/main" id="{7B389927-16DB-4318-9B9E-DC854D05931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5D4EDCF-E2E2-46FF-B066-572142E99BCD}" type="datetimeFigureOut">
              <a:rPr lang="sv-SE"/>
              <a:pPr>
                <a:defRPr/>
              </a:pPr>
              <a:t>2021-12-01</a:t>
            </a:fld>
            <a:endParaRPr lang="sv-SE"/>
          </a:p>
        </p:txBody>
      </p:sp>
      <p:sp>
        <p:nvSpPr>
          <p:cNvPr id="4" name="Platshållare för bildobjekt 3">
            <a:extLst>
              <a:ext uri="{FF2B5EF4-FFF2-40B4-BE49-F238E27FC236}">
                <a16:creationId xmlns:a16="http://schemas.microsoft.com/office/drawing/2014/main" id="{434E9308-8DAB-4E78-A103-9E2430BD4F5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a:extLst>
              <a:ext uri="{FF2B5EF4-FFF2-40B4-BE49-F238E27FC236}">
                <a16:creationId xmlns:a16="http://schemas.microsoft.com/office/drawing/2014/main" id="{C7563CB6-216C-49FD-9C80-D4D1D536132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noProof="0"/>
              <a:t>Redigera format för bakgrundstext</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a:extLst>
              <a:ext uri="{FF2B5EF4-FFF2-40B4-BE49-F238E27FC236}">
                <a16:creationId xmlns:a16="http://schemas.microsoft.com/office/drawing/2014/main" id="{257E1FFD-0412-4EFA-8725-02B3CD1D7F8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sv-SE"/>
          </a:p>
        </p:txBody>
      </p:sp>
      <p:sp>
        <p:nvSpPr>
          <p:cNvPr id="7" name="Platshållare för bildnummer 6">
            <a:extLst>
              <a:ext uri="{FF2B5EF4-FFF2-40B4-BE49-F238E27FC236}">
                <a16:creationId xmlns:a16="http://schemas.microsoft.com/office/drawing/2014/main" id="{00F041BC-9D38-4B67-8872-933EFF231A8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C83A481-005D-4A60-96EF-8D1F2F09A7E3}" type="slidenum">
              <a:rPr lang="sv-SE" altLang="sv-SE"/>
              <a:pPr>
                <a:defRPr/>
              </a:pPr>
              <a:t>‹#›</a:t>
            </a:fld>
            <a:endParaRPr lang="sv-SE" altLang="sv-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tshållare för bildobjekt 1">
            <a:extLst>
              <a:ext uri="{FF2B5EF4-FFF2-40B4-BE49-F238E27FC236}">
                <a16:creationId xmlns:a16="http://schemas.microsoft.com/office/drawing/2014/main" id="{D3FE8BC0-9D93-429B-BFD1-23E3CC7886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Platshållare för anteckningar 2">
            <a:extLst>
              <a:ext uri="{FF2B5EF4-FFF2-40B4-BE49-F238E27FC236}">
                <a16:creationId xmlns:a16="http://schemas.microsoft.com/office/drawing/2014/main" id="{6F5B68A1-8333-4E22-93FB-CFFCE8DC44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12292" name="Platshållare för bildnummer 3">
            <a:extLst>
              <a:ext uri="{FF2B5EF4-FFF2-40B4-BE49-F238E27FC236}">
                <a16:creationId xmlns:a16="http://schemas.microsoft.com/office/drawing/2014/main" id="{FC6B8280-AD4F-4261-941D-E85ABC3E49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47562F-3D3C-48CB-87DC-0CFA107897D1}" type="slidenum">
              <a:rPr lang="sv-SE" altLang="sv-SE" smtClean="0">
                <a:solidFill>
                  <a:srgbClr val="000000"/>
                </a:solidFill>
              </a:rPr>
              <a:pPr/>
              <a:t>2</a:t>
            </a:fld>
            <a:endParaRPr lang="sv-SE" altLang="sv-SE">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269B73E-74D2-4C9B-9DD7-9DBD64BBB3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138E5930-8FD4-4A87-9CA9-DBDD506177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u="sng"/>
              <a:t>Lars</a:t>
            </a:r>
            <a:endParaRPr lang="sv-SE" altLang="sv-SE" u="sng">
              <a:cs typeface="Calibri" panose="020F0502020204030204" pitchFamily="34" charset="0"/>
            </a:endParaRPr>
          </a:p>
          <a:p>
            <a:r>
              <a:rPr lang="sv-SE" altLang="sv-SE"/>
              <a:t>Multiprofessionell arbetsgrupp – arbetet är pågående. </a:t>
            </a:r>
          </a:p>
          <a:p>
            <a:r>
              <a:rPr lang="sv-SE" altLang="sv-SE"/>
              <a:t>I vårdförloppen beskrivs </a:t>
            </a:r>
            <a:r>
              <a:rPr lang="sv-SE" altLang="sv-SE" b="1"/>
              <a:t>evidensbaserade vård</a:t>
            </a:r>
            <a:r>
              <a:rPr lang="sv-SE" altLang="sv-SE"/>
              <a:t> som ska integreras med </a:t>
            </a:r>
            <a:r>
              <a:rPr lang="sv-SE" altLang="sv-SE" b="1"/>
              <a:t>individanpassade åtgärder.</a:t>
            </a:r>
            <a:r>
              <a:rPr lang="sv-SE" altLang="sv-SE"/>
              <a:t> </a:t>
            </a:r>
          </a:p>
          <a:p>
            <a:r>
              <a:rPr lang="sv-SE" altLang="sv-SE"/>
              <a:t>Socialstyrelsens </a:t>
            </a:r>
            <a:r>
              <a:rPr lang="sv-SE" altLang="sv-SE" b="1"/>
              <a:t>Nationella riktlinjer för</a:t>
            </a:r>
            <a:r>
              <a:rPr lang="sv-SE" altLang="sv-SE"/>
              <a:t> vård vid stroke är huvudsakliga källan med tillhörande kunskapsunderlag, beslutsstöd NAG och </a:t>
            </a:r>
            <a:r>
              <a:rPr lang="sv-SE" altLang="sv-SE" b="1"/>
              <a:t>Vetenskapliga publikationer.</a:t>
            </a:r>
            <a:endParaRPr lang="sv-SE" altLang="sv-SE"/>
          </a:p>
          <a:p>
            <a:r>
              <a:rPr lang="sv-SE" altLang="sv-SE"/>
              <a:t>För en del rekommendationer anges </a:t>
            </a:r>
            <a:r>
              <a:rPr lang="sv-SE" altLang="sv-SE" b="1"/>
              <a:t>beprövad erfarenhet</a:t>
            </a:r>
            <a:r>
              <a:rPr lang="sv-SE" altLang="sv-SE"/>
              <a:t> (när vetenskaplig evidens saknas). </a:t>
            </a:r>
            <a:endParaRPr lang="sv-SE" altLang="sv-SE">
              <a:cs typeface="Calibri" panose="020F0502020204030204" pitchFamily="34" charset="0"/>
            </a:endParaRPr>
          </a:p>
          <a:p>
            <a:r>
              <a:rPr lang="sv-SE" altLang="sv-SE"/>
              <a:t>Verka för </a:t>
            </a:r>
            <a:r>
              <a:rPr lang="sv-SE" altLang="sv-SE" b="1"/>
              <a:t>ökad kompetensnivå </a:t>
            </a:r>
            <a:r>
              <a:rPr lang="sv-SE" altLang="sv-SE"/>
              <a:t>vid omhändertagandet av strokepatienter baserat på STROKE-Riksförbundets webbstrokekompetensutbildning (se filmer Webb-SKU)</a:t>
            </a:r>
            <a:endParaRPr lang="sv-SE" altLang="sv-SE">
              <a:cs typeface="Calibri" panose="020F0502020204030204" pitchFamily="34" charset="0"/>
            </a:endParaRPr>
          </a:p>
          <a:p>
            <a:r>
              <a:rPr lang="en-GB" altLang="sv-SE"/>
              <a:t> </a:t>
            </a:r>
            <a:endParaRPr lang="en-GB" altLang="sv-SE">
              <a:cs typeface="Calibri" panose="020F0502020204030204" pitchFamily="34" charset="0"/>
            </a:endParaRPr>
          </a:p>
          <a:p>
            <a:pPr eaLnBrk="1" hangingPunct="1">
              <a:spcBef>
                <a:spcPct val="0"/>
              </a:spcBef>
            </a:pPr>
            <a:endParaRPr lang="en-GB" altLang="sv-SE"/>
          </a:p>
        </p:txBody>
      </p:sp>
      <p:sp>
        <p:nvSpPr>
          <p:cNvPr id="76804" name="Slide Number Placeholder 3">
            <a:extLst>
              <a:ext uri="{FF2B5EF4-FFF2-40B4-BE49-F238E27FC236}">
                <a16:creationId xmlns:a16="http://schemas.microsoft.com/office/drawing/2014/main" id="{5679286F-73D6-4F97-9072-0A9E66CD23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CAED70-0DBB-4733-ADF9-0C21E0DD407E}" type="slidenum">
              <a:rPr lang="en-GB" altLang="sv-SE" smtClean="0"/>
              <a:pPr/>
              <a:t>56</a:t>
            </a:fld>
            <a:endParaRPr lang="en-GB" alt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37E26B55-DE85-4E25-BE99-2DAB705714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C6DF05E5-BA34-484B-A404-35482A64C4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u="sng">
                <a:solidFill>
                  <a:srgbClr val="000000"/>
                </a:solidFill>
                <a:ea typeface="Calibri" panose="020F0502020204030204" pitchFamily="34" charset="0"/>
                <a:cs typeface="Arial" panose="020B0604020202020204" pitchFamily="34" charset="0"/>
              </a:rPr>
              <a:t>Lars</a:t>
            </a:r>
          </a:p>
          <a:p>
            <a:endParaRPr lang="en-GB" altLang="sv-SE">
              <a:ea typeface="Calibri" panose="020F0502020204030204" pitchFamily="34" charset="0"/>
              <a:cs typeface="Arial" panose="020B0604020202020204" pitchFamily="34" charset="0"/>
            </a:endParaRPr>
          </a:p>
        </p:txBody>
      </p:sp>
      <p:sp>
        <p:nvSpPr>
          <p:cNvPr id="80900" name="Slide Number Placeholder 3">
            <a:extLst>
              <a:ext uri="{FF2B5EF4-FFF2-40B4-BE49-F238E27FC236}">
                <a16:creationId xmlns:a16="http://schemas.microsoft.com/office/drawing/2014/main" id="{2499E915-307B-4D22-BC21-5C7D6EB7B8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4F9B0B-430E-4F76-864C-49B09B6D0BDC}" type="slidenum">
              <a:rPr lang="en-GB" altLang="sv-SE" smtClean="0"/>
              <a:pPr/>
              <a:t>59</a:t>
            </a:fld>
            <a:endParaRPr lang="en-GB" altLang="sv-S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Platshållare för bildobjekt 1">
            <a:extLst>
              <a:ext uri="{FF2B5EF4-FFF2-40B4-BE49-F238E27FC236}">
                <a16:creationId xmlns:a16="http://schemas.microsoft.com/office/drawing/2014/main" id="{8C01E22B-BE92-489B-9D05-8C1F8BB205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Platshållare för anteckningar 2">
            <a:extLst>
              <a:ext uri="{FF2B5EF4-FFF2-40B4-BE49-F238E27FC236}">
                <a16:creationId xmlns:a16="http://schemas.microsoft.com/office/drawing/2014/main" id="{376C0B29-045A-4249-B697-1B8BD8C3CF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sv-SE" u="sng"/>
              <a:t>Lars</a:t>
            </a:r>
            <a:endParaRPr lang="sv-SE" altLang="sv-SE" u="sng"/>
          </a:p>
        </p:txBody>
      </p:sp>
      <p:sp>
        <p:nvSpPr>
          <p:cNvPr id="84996" name="Platshållare för bildnummer 3">
            <a:extLst>
              <a:ext uri="{FF2B5EF4-FFF2-40B4-BE49-F238E27FC236}">
                <a16:creationId xmlns:a16="http://schemas.microsoft.com/office/drawing/2014/main" id="{844197B3-0B41-4BD3-AF90-0F5F4F2A11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3B60EC-A5FF-48A0-95FC-4A5EB86E2697}" type="slidenum">
              <a:rPr lang="en-GB" altLang="sv-SE" smtClean="0"/>
              <a:pPr/>
              <a:t>62</a:t>
            </a:fld>
            <a:endParaRPr lang="en-GB" alt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Platshållare för bildobjekt 1">
            <a:extLst>
              <a:ext uri="{FF2B5EF4-FFF2-40B4-BE49-F238E27FC236}">
                <a16:creationId xmlns:a16="http://schemas.microsoft.com/office/drawing/2014/main" id="{C54D9D9F-5861-4C7B-AB77-803AD86D7D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Platshållare för anteckningar 2">
            <a:extLst>
              <a:ext uri="{FF2B5EF4-FFF2-40B4-BE49-F238E27FC236}">
                <a16:creationId xmlns:a16="http://schemas.microsoft.com/office/drawing/2014/main" id="{92EF9619-5108-4156-A1E6-98A5F8466B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sv-SE" u="sng"/>
              <a:t>Lars</a:t>
            </a:r>
            <a:endParaRPr lang="sv-SE" altLang="sv-SE" u="sng"/>
          </a:p>
        </p:txBody>
      </p:sp>
      <p:sp>
        <p:nvSpPr>
          <p:cNvPr id="87044" name="Platshållare för bildnummer 3">
            <a:extLst>
              <a:ext uri="{FF2B5EF4-FFF2-40B4-BE49-F238E27FC236}">
                <a16:creationId xmlns:a16="http://schemas.microsoft.com/office/drawing/2014/main" id="{ACB6008A-9F9E-4F8B-B142-12E88362C7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CB8EF2-E4B0-432C-8F5C-00F81FEB6014}" type="slidenum">
              <a:rPr lang="en-GB" altLang="sv-SE" smtClean="0"/>
              <a:pPr/>
              <a:t>63</a:t>
            </a:fld>
            <a:endParaRPr lang="en-GB" alt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5DF93AFB-8F3C-478C-9780-E80E75C598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61017866-D012-4F55-8FAA-84261D381E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89092" name="Slide Number Placeholder 3">
            <a:extLst>
              <a:ext uri="{FF2B5EF4-FFF2-40B4-BE49-F238E27FC236}">
                <a16:creationId xmlns:a16="http://schemas.microsoft.com/office/drawing/2014/main" id="{1D895F84-E0B8-48F9-9B04-9BC41E953D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15E9F6-C7FD-4DEA-B9E6-D7FFF0B40C3E}" type="slidenum">
              <a:rPr lang="sv-SE" altLang="sv-SE" smtClean="0">
                <a:solidFill>
                  <a:srgbClr val="000000"/>
                </a:solidFill>
                <a:latin typeface="Calibri" panose="020F0502020204030204" pitchFamily="34" charset="0"/>
              </a:rPr>
              <a:pPr/>
              <a:t>64</a:t>
            </a:fld>
            <a:endParaRPr lang="sv-SE" altLang="sv-SE">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2B287F2-7832-470F-BA58-95B5130D30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84042015-6521-4DC7-AA79-327088B2DB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92164" name="Slide Number Placeholder 3">
            <a:extLst>
              <a:ext uri="{FF2B5EF4-FFF2-40B4-BE49-F238E27FC236}">
                <a16:creationId xmlns:a16="http://schemas.microsoft.com/office/drawing/2014/main" id="{AF8E18D4-8A3C-4A0E-894E-80E515E59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1C4DA7-2DEE-4967-9689-0CDB8AD9B046}" type="slidenum">
              <a:rPr lang="sv-SE" altLang="sv-SE" smtClean="0">
                <a:solidFill>
                  <a:srgbClr val="000000"/>
                </a:solidFill>
                <a:latin typeface="Calibri" panose="020F0502020204030204" pitchFamily="34" charset="0"/>
              </a:rPr>
              <a:pPr/>
              <a:t>66</a:t>
            </a:fld>
            <a:endParaRPr lang="sv-SE" altLang="sv-SE">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4ABE12CE-4B66-4F42-A8E8-5AB98119AC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854A402-5F7F-4BA9-8BBD-4B7BC21C25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u="sng"/>
              <a:t>Lars</a:t>
            </a:r>
          </a:p>
        </p:txBody>
      </p:sp>
      <p:sp>
        <p:nvSpPr>
          <p:cNvPr id="94212" name="Slide Number Placeholder 3">
            <a:extLst>
              <a:ext uri="{FF2B5EF4-FFF2-40B4-BE49-F238E27FC236}">
                <a16:creationId xmlns:a16="http://schemas.microsoft.com/office/drawing/2014/main" id="{E33BE337-FB2B-403C-9DAE-6AAA4B099F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7CFF06-A6EA-4629-A073-7DF4F6B431AA}" type="slidenum">
              <a:rPr lang="en-GB" altLang="sv-SE" smtClean="0"/>
              <a:pPr/>
              <a:t>67</a:t>
            </a:fld>
            <a:endParaRPr lang="en-GB" alt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A49C74ED-822D-4031-826C-0908C19881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A29A1BE8-843E-4A39-8DAC-CB0DF8840E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Vad ingår I utredningen/uppföljningen? Förslag att kunna f</a:t>
            </a:r>
            <a:r>
              <a:rPr lang="sv-SE" altLang="sv-SE" b="1"/>
              <a:t>örbereda</a:t>
            </a:r>
            <a:r>
              <a:rPr lang="sv-SE" altLang="sv-SE"/>
              <a:t> sig. </a:t>
            </a:r>
          </a:p>
          <a:p>
            <a:r>
              <a:rPr lang="sv-SE" altLang="sv-SE"/>
              <a:t>Som vi pratat om tidigare </a:t>
            </a:r>
            <a:r>
              <a:rPr lang="sv-SE" altLang="sv-SE" b="1"/>
              <a:t>PSC ett stöd</a:t>
            </a:r>
            <a:r>
              <a:rPr lang="sv-SE" altLang="sv-SE"/>
              <a:t> vid besöket för att fånga upp.. MEN – </a:t>
            </a:r>
            <a:r>
              <a:rPr lang="sv-SE" altLang="sv-SE" b="1"/>
              <a:t>vad blir det av det</a:t>
            </a:r>
            <a:r>
              <a:rPr lang="sv-SE" altLang="sv-SE"/>
              <a:t>? Hur sker samarbetet kring patienten? Beroende på personen behövs olika </a:t>
            </a:r>
            <a:r>
              <a:rPr lang="sv-SE" altLang="sv-SE" b="1"/>
              <a:t>kompetenser i teame</a:t>
            </a:r>
            <a:r>
              <a:rPr lang="sv-SE" altLang="sv-SE"/>
              <a:t>t. Senare skede- har pat behov av ny </a:t>
            </a:r>
            <a:r>
              <a:rPr lang="sv-SE" altLang="sv-SE" b="1"/>
              <a:t>rehabbedömning?</a:t>
            </a:r>
            <a:r>
              <a:rPr lang="sv-SE" altLang="sv-SE"/>
              <a:t> Behöver </a:t>
            </a:r>
            <a:r>
              <a:rPr lang="sv-SE" altLang="sv-SE" b="1"/>
              <a:t>anhöriga</a:t>
            </a:r>
            <a:r>
              <a:rPr lang="sv-SE" altLang="sv-SE"/>
              <a:t> stöd?</a:t>
            </a:r>
          </a:p>
          <a:p>
            <a:r>
              <a:rPr lang="sv-SE" altLang="sv-SE"/>
              <a:t> </a:t>
            </a:r>
          </a:p>
          <a:p>
            <a:r>
              <a:rPr lang="sv-SE" altLang="sv-SE"/>
              <a:t>En sak vi pratat om mycket vid arbetet i vårdförloppet är hur man ska få till detta med </a:t>
            </a:r>
            <a:r>
              <a:rPr lang="sv-SE" altLang="sv-SE" b="1"/>
              <a:t>tillgång till hela teamet?</a:t>
            </a:r>
            <a:r>
              <a:rPr lang="sv-SE" altLang="sv-SE"/>
              <a:t> Hur tänker ni? Hur kan man få till en </a:t>
            </a:r>
            <a:r>
              <a:rPr lang="sv-SE" altLang="sv-SE" b="1"/>
              <a:t>teamkonferens?</a:t>
            </a:r>
            <a:r>
              <a:rPr lang="sv-SE" altLang="sv-SE"/>
              <a:t> Digitalt? Vilka teammedlemmar behövs alltid? Kanske talet är det enda som påverkats och då är ju logopeden avgörande. Dessutom är det en grupp som har svårt att själva föra sin talan vilket gör det ännu viktigare att vi tillgodoser deras behov.</a:t>
            </a:r>
          </a:p>
          <a:p>
            <a:r>
              <a:rPr lang="en-GB" altLang="sv-SE"/>
              <a:t> </a:t>
            </a:r>
          </a:p>
          <a:p>
            <a:endParaRPr lang="sv-SE" altLang="sv-SE"/>
          </a:p>
        </p:txBody>
      </p:sp>
      <p:sp>
        <p:nvSpPr>
          <p:cNvPr id="99332" name="Slide Number Placeholder 3">
            <a:extLst>
              <a:ext uri="{FF2B5EF4-FFF2-40B4-BE49-F238E27FC236}">
                <a16:creationId xmlns:a16="http://schemas.microsoft.com/office/drawing/2014/main" id="{CC62EA7C-BD42-4C02-BE0C-1CD75BB470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7A2D55-4D87-4F36-A165-B7A2B2D6FD46}" type="slidenum">
              <a:rPr lang="en-GB" altLang="sv-SE" smtClean="0"/>
              <a:pPr/>
              <a:t>71</a:t>
            </a:fld>
            <a:endParaRPr lang="en-GB" altLang="sv-S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B07F7AB0-8ED2-41A3-B9BF-02E87C19F3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2E5FC9EC-6745-49BA-9E08-7139561145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Vad ingår I utredningen/uppföljningen? Förslag att kunna f</a:t>
            </a:r>
            <a:r>
              <a:rPr lang="sv-SE" altLang="sv-SE" b="1"/>
              <a:t>örbereda</a:t>
            </a:r>
            <a:r>
              <a:rPr lang="sv-SE" altLang="sv-SE"/>
              <a:t> sig. </a:t>
            </a:r>
          </a:p>
          <a:p>
            <a:r>
              <a:rPr lang="sv-SE" altLang="sv-SE"/>
              <a:t>Som vi pratat om tidigare </a:t>
            </a:r>
            <a:r>
              <a:rPr lang="sv-SE" altLang="sv-SE" b="1"/>
              <a:t>PSC ett stöd</a:t>
            </a:r>
            <a:r>
              <a:rPr lang="sv-SE" altLang="sv-SE"/>
              <a:t> vid besöket för att fånga upp.. MEN – </a:t>
            </a:r>
            <a:r>
              <a:rPr lang="sv-SE" altLang="sv-SE" b="1"/>
              <a:t>vad blir det av det</a:t>
            </a:r>
            <a:r>
              <a:rPr lang="sv-SE" altLang="sv-SE"/>
              <a:t>? Hur sker samarbetet kring patienten? Beroende på personen behövs olika </a:t>
            </a:r>
            <a:r>
              <a:rPr lang="sv-SE" altLang="sv-SE" b="1"/>
              <a:t>kompetenser i teame</a:t>
            </a:r>
            <a:r>
              <a:rPr lang="sv-SE" altLang="sv-SE"/>
              <a:t>t. Senare skede- har pat behov av ny </a:t>
            </a:r>
            <a:r>
              <a:rPr lang="sv-SE" altLang="sv-SE" b="1"/>
              <a:t>rehabbedömning?</a:t>
            </a:r>
            <a:r>
              <a:rPr lang="sv-SE" altLang="sv-SE"/>
              <a:t> Behöver </a:t>
            </a:r>
            <a:r>
              <a:rPr lang="sv-SE" altLang="sv-SE" b="1"/>
              <a:t>anhöriga</a:t>
            </a:r>
            <a:r>
              <a:rPr lang="sv-SE" altLang="sv-SE"/>
              <a:t> stöd?</a:t>
            </a:r>
          </a:p>
          <a:p>
            <a:r>
              <a:rPr lang="sv-SE" altLang="sv-SE"/>
              <a:t> </a:t>
            </a:r>
          </a:p>
          <a:p>
            <a:r>
              <a:rPr lang="sv-SE" altLang="sv-SE"/>
              <a:t>En sak vi pratat om mycket vid arbetet i vårdförloppet är hur man ska få till detta med </a:t>
            </a:r>
            <a:r>
              <a:rPr lang="sv-SE" altLang="sv-SE" b="1"/>
              <a:t>tillgång till hela teamet?</a:t>
            </a:r>
            <a:r>
              <a:rPr lang="sv-SE" altLang="sv-SE"/>
              <a:t> Hur tänker ni? Hur kan man få till en </a:t>
            </a:r>
            <a:r>
              <a:rPr lang="sv-SE" altLang="sv-SE" b="1"/>
              <a:t>teamkonferens?</a:t>
            </a:r>
            <a:r>
              <a:rPr lang="sv-SE" altLang="sv-SE"/>
              <a:t> Digitalt? Vilka teammedlemmar behövs alltid? Kanske talet är det enda som påverkats och då är ju logopeden avgörande. Dessutom är det en grupp som har svårt att själva föra sin talan vilket gör det ännu viktigare att vi tillgodoser deras behov.</a:t>
            </a:r>
          </a:p>
          <a:p>
            <a:r>
              <a:rPr lang="en-GB" altLang="sv-SE"/>
              <a:t> </a:t>
            </a:r>
          </a:p>
          <a:p>
            <a:endParaRPr lang="sv-SE" altLang="sv-SE"/>
          </a:p>
        </p:txBody>
      </p:sp>
      <p:sp>
        <p:nvSpPr>
          <p:cNvPr id="101380" name="Slide Number Placeholder 3">
            <a:extLst>
              <a:ext uri="{FF2B5EF4-FFF2-40B4-BE49-F238E27FC236}">
                <a16:creationId xmlns:a16="http://schemas.microsoft.com/office/drawing/2014/main" id="{86C06713-6AE2-48B8-94FE-1E389EEE0B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D2983F-EA15-4E85-A54D-D1536DB80FC3}" type="slidenum">
              <a:rPr lang="en-GB" altLang="sv-SE" smtClean="0"/>
              <a:pPr/>
              <a:t>72</a:t>
            </a:fld>
            <a:endParaRPr lang="en-GB" alt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665749F5-9AC3-4C8C-BF24-CA5FB79220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0DC70F4D-B44E-48B3-AB2E-16660FFD63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v-SE" altLang="sv-SE" u="sng">
                <a:solidFill>
                  <a:srgbClr val="000000"/>
                </a:solidFill>
                <a:ea typeface="Calibri" panose="020F0502020204030204" pitchFamily="34" charset="0"/>
                <a:cs typeface="Arial" panose="020B0604020202020204" pitchFamily="34" charset="0"/>
              </a:rPr>
              <a:t>Lars</a:t>
            </a:r>
          </a:p>
          <a:p>
            <a:endParaRPr lang="en-GB" altLang="sv-SE">
              <a:ea typeface="Calibri" panose="020F0502020204030204" pitchFamily="34" charset="0"/>
              <a:cs typeface="Arial" panose="020B0604020202020204" pitchFamily="34" charset="0"/>
            </a:endParaRPr>
          </a:p>
        </p:txBody>
      </p:sp>
      <p:sp>
        <p:nvSpPr>
          <p:cNvPr id="103428" name="Slide Number Placeholder 3">
            <a:extLst>
              <a:ext uri="{FF2B5EF4-FFF2-40B4-BE49-F238E27FC236}">
                <a16:creationId xmlns:a16="http://schemas.microsoft.com/office/drawing/2014/main" id="{3C0844F5-5940-4331-B798-C53801D9E6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3A969E-9619-405A-A66F-6BD534500078}" type="slidenum">
              <a:rPr lang="en-GB" altLang="sv-SE" smtClean="0"/>
              <a:pPr/>
              <a:t>73</a:t>
            </a:fld>
            <a:endParaRPr lang="en-GB" alt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223F46F8-8B23-4ADB-A249-6DA741EE02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fld id="{625F3D05-F091-4CB2-9F07-FE6815427BB8}" type="slidenum">
              <a:rPr lang="sv-SE" altLang="sv-SE" smtClean="0">
                <a:solidFill>
                  <a:srgbClr val="000000"/>
                </a:solidFill>
                <a:latin typeface="Calibri" panose="020F0502020204030204" pitchFamily="34" charset="0"/>
              </a:rPr>
              <a:pPr defTabSz="914400" eaLnBrk="1" hangingPunct="1"/>
              <a:t>3</a:t>
            </a:fld>
            <a:endParaRPr lang="sv-SE" altLang="sv-SE">
              <a:solidFill>
                <a:srgbClr val="000000"/>
              </a:solidFill>
              <a:latin typeface="Calibri" panose="020F0502020204030204" pitchFamily="34" charset="0"/>
            </a:endParaRPr>
          </a:p>
        </p:txBody>
      </p:sp>
      <p:sp>
        <p:nvSpPr>
          <p:cNvPr id="14339" name="Rectangle 2">
            <a:extLst>
              <a:ext uri="{FF2B5EF4-FFF2-40B4-BE49-F238E27FC236}">
                <a16:creationId xmlns:a16="http://schemas.microsoft.com/office/drawing/2014/main" id="{5817C243-08A2-400A-9CBC-8558AEDACA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id="{E17E0C97-3450-4C0F-AE2F-0F298A58F7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Platshållare för bildobjekt 1">
            <a:extLst>
              <a:ext uri="{FF2B5EF4-FFF2-40B4-BE49-F238E27FC236}">
                <a16:creationId xmlns:a16="http://schemas.microsoft.com/office/drawing/2014/main" id="{EAAF4CFD-9894-42C1-8EC5-D297656016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Platshållare för anteckningar 2">
            <a:extLst>
              <a:ext uri="{FF2B5EF4-FFF2-40B4-BE49-F238E27FC236}">
                <a16:creationId xmlns:a16="http://schemas.microsoft.com/office/drawing/2014/main" id="{5484992A-98D1-4E69-80DF-BE6DCD24EB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119812" name="Platshållare för bildnummer 3">
            <a:extLst>
              <a:ext uri="{FF2B5EF4-FFF2-40B4-BE49-F238E27FC236}">
                <a16:creationId xmlns:a16="http://schemas.microsoft.com/office/drawing/2014/main" id="{7F79BB05-78AE-4FA6-9CBC-348613F857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703F28-85D7-44B2-ACDB-B3751A08CE16}" type="slidenum">
              <a:rPr lang="sv-SE" altLang="sv-SE" smtClean="0"/>
              <a:pPr/>
              <a:t>88</a:t>
            </a:fld>
            <a:endParaRPr lang="sv-SE" altLang="sv-S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Platshållare för bildobjekt 1">
            <a:extLst>
              <a:ext uri="{FF2B5EF4-FFF2-40B4-BE49-F238E27FC236}">
                <a16:creationId xmlns:a16="http://schemas.microsoft.com/office/drawing/2014/main" id="{0387F393-FE61-43C4-A66A-188617E44B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Platshållare för anteckningar 2">
            <a:extLst>
              <a:ext uri="{FF2B5EF4-FFF2-40B4-BE49-F238E27FC236}">
                <a16:creationId xmlns:a16="http://schemas.microsoft.com/office/drawing/2014/main" id="{BD2C5B0D-2757-4A69-9DC4-58B95C909A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Vid samkörning av EVAS registrets och Riksstrokes trombektomi registreringar hittar man olika antal trombektomier..</a:t>
            </a:r>
          </a:p>
          <a:p>
            <a:r>
              <a:rPr lang="sv-SE" altLang="sv-SE"/>
              <a:t>9 av dessa 10 hade vaknat med symtom. Det ena sjukhuset har registrerat insjuknandetid på kvällen innan midnatt. Det andra på morgonen den dag då patienten kommer till sjukhuset.</a:t>
            </a:r>
          </a:p>
        </p:txBody>
      </p:sp>
      <p:sp>
        <p:nvSpPr>
          <p:cNvPr id="126980" name="Platshållare för bildnummer 3">
            <a:extLst>
              <a:ext uri="{FF2B5EF4-FFF2-40B4-BE49-F238E27FC236}">
                <a16:creationId xmlns:a16="http://schemas.microsoft.com/office/drawing/2014/main" id="{7B8E25D1-0BA7-4510-930B-B61AD0AADC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4F766D-3A54-4898-879C-90272B967BA8}" type="slidenum">
              <a:rPr lang="sv-SE" altLang="sv-SE" smtClean="0"/>
              <a:pPr/>
              <a:t>94</a:t>
            </a:fld>
            <a:endParaRPr lang="sv-SE" altLang="sv-S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Platshållare för bildobjekt 1">
            <a:extLst>
              <a:ext uri="{FF2B5EF4-FFF2-40B4-BE49-F238E27FC236}">
                <a16:creationId xmlns:a16="http://schemas.microsoft.com/office/drawing/2014/main" id="{D745F24E-525E-4C2B-9A04-447E8FE59F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Platshållare för anteckningar 2">
            <a:extLst>
              <a:ext uri="{FF2B5EF4-FFF2-40B4-BE49-F238E27FC236}">
                <a16:creationId xmlns:a16="http://schemas.microsoft.com/office/drawing/2014/main" id="{D3BAC382-8318-43D7-83FE-0081D3ACF4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TIMING! </a:t>
            </a:r>
          </a:p>
        </p:txBody>
      </p:sp>
      <p:sp>
        <p:nvSpPr>
          <p:cNvPr id="132100" name="Platshållare för bildnummer 3">
            <a:extLst>
              <a:ext uri="{FF2B5EF4-FFF2-40B4-BE49-F238E27FC236}">
                <a16:creationId xmlns:a16="http://schemas.microsoft.com/office/drawing/2014/main" id="{504C6658-4AE2-49FE-BA33-12B3DDFB01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121451-7D51-41AD-8428-EBA903BAEE19}" type="slidenum">
              <a:rPr lang="sv-SE" altLang="sv-SE" smtClean="0"/>
              <a:pPr/>
              <a:t>98</a:t>
            </a:fld>
            <a:endParaRPr lang="sv-SE" altLang="sv-S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Platshållare för bildobjekt 1">
            <a:extLst>
              <a:ext uri="{FF2B5EF4-FFF2-40B4-BE49-F238E27FC236}">
                <a16:creationId xmlns:a16="http://schemas.microsoft.com/office/drawing/2014/main" id="{645724F0-23C1-41D4-A685-15272A1AB8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Platshållare för anteckningar 2">
            <a:extLst>
              <a:ext uri="{FF2B5EF4-FFF2-40B4-BE49-F238E27FC236}">
                <a16:creationId xmlns:a16="http://schemas.microsoft.com/office/drawing/2014/main" id="{96B11E22-46CC-4793-B101-30BAC82F8C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Två SAH formulär</a:t>
            </a:r>
          </a:p>
          <a:p>
            <a:r>
              <a:rPr lang="sv-SE" altLang="sv-SE"/>
              <a:t>3 månaders uppföljning?</a:t>
            </a:r>
          </a:p>
        </p:txBody>
      </p:sp>
      <p:sp>
        <p:nvSpPr>
          <p:cNvPr id="136196" name="Platshållare för bildnummer 3">
            <a:extLst>
              <a:ext uri="{FF2B5EF4-FFF2-40B4-BE49-F238E27FC236}">
                <a16:creationId xmlns:a16="http://schemas.microsoft.com/office/drawing/2014/main" id="{BEB8A41C-9808-4C6B-930C-DD29BE887F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20EA8D-720D-4B65-BF0A-66548344A6AF}" type="slidenum">
              <a:rPr lang="sv-SE" altLang="sv-SE" smtClean="0"/>
              <a:pPr/>
              <a:t>101</a:t>
            </a:fld>
            <a:endParaRPr lang="sv-SE" altLang="sv-S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Platshållare för bildobjekt 1">
            <a:extLst>
              <a:ext uri="{FF2B5EF4-FFF2-40B4-BE49-F238E27FC236}">
                <a16:creationId xmlns:a16="http://schemas.microsoft.com/office/drawing/2014/main" id="{C5EC1B0B-AC30-4E97-A493-AC65C87902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Platshållare för anteckningar 2">
            <a:extLst>
              <a:ext uri="{FF2B5EF4-FFF2-40B4-BE49-F238E27FC236}">
                <a16:creationId xmlns:a16="http://schemas.microsoft.com/office/drawing/2014/main" id="{1F90A2F9-DB3C-4542-8875-6C346440B0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Covid-19 rapport på hemsidan</a:t>
            </a:r>
          </a:p>
          <a:p>
            <a:endParaRPr lang="sv-SE" altLang="sv-SE"/>
          </a:p>
          <a:p>
            <a:r>
              <a:rPr lang="sv-SE" altLang="sv-SE"/>
              <a:t>Exempel insjuknat 11 tiden – hur registrerar ni??</a:t>
            </a:r>
          </a:p>
        </p:txBody>
      </p:sp>
      <p:sp>
        <p:nvSpPr>
          <p:cNvPr id="138244" name="Platshållare för bildnummer 3">
            <a:extLst>
              <a:ext uri="{FF2B5EF4-FFF2-40B4-BE49-F238E27FC236}">
                <a16:creationId xmlns:a16="http://schemas.microsoft.com/office/drawing/2014/main" id="{7C5ABB59-2417-43DE-91DA-9B4194FED6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749582-FDB9-4255-8488-7859C01DFB7A}" type="slidenum">
              <a:rPr lang="sv-SE" altLang="sv-SE" smtClean="0"/>
              <a:pPr/>
              <a:t>102</a:t>
            </a:fld>
            <a:endParaRPr lang="sv-SE" altLang="sv-S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Platshållare för bildobjekt 1">
            <a:extLst>
              <a:ext uri="{FF2B5EF4-FFF2-40B4-BE49-F238E27FC236}">
                <a16:creationId xmlns:a16="http://schemas.microsoft.com/office/drawing/2014/main" id="{EE42A252-C489-4967-84D0-88498A039D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Platshållare för anteckningar 2">
            <a:extLst>
              <a:ext uri="{FF2B5EF4-FFF2-40B4-BE49-F238E27FC236}">
                <a16:creationId xmlns:a16="http://schemas.microsoft.com/office/drawing/2014/main" id="{51177CFB-2E69-4923-AA8D-7D8127AE86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t>Iatrogena orsaker (till följd av behandling eller åtgärd) till stroke: hit räknas stroke (akut ischemisk stroke eller intracerebral blödning) </a:t>
            </a:r>
          </a:p>
          <a:p>
            <a:r>
              <a:rPr lang="sv-SE" altLang="sv-SE"/>
              <a:t>som uppkommer i samband med reperfusionsbehandling, karotisintervention (trombendartärektomi, stent), hjärtoperationer, </a:t>
            </a:r>
          </a:p>
          <a:p>
            <a:r>
              <a:rPr lang="sv-SE" altLang="sv-SE"/>
              <a:t>kirurgiskt ingrepp av annat slag, stentning av kranskärl, aneurysmåtgärd, kärlskador efter strålbehandling.</a:t>
            </a:r>
          </a:p>
        </p:txBody>
      </p:sp>
      <p:sp>
        <p:nvSpPr>
          <p:cNvPr id="145412" name="Platshållare för bildnummer 3">
            <a:extLst>
              <a:ext uri="{FF2B5EF4-FFF2-40B4-BE49-F238E27FC236}">
                <a16:creationId xmlns:a16="http://schemas.microsoft.com/office/drawing/2014/main" id="{476FD476-7977-4D81-B5FB-2B1758A834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CF6F70-D3DC-4C47-831D-BA129D036835}" type="slidenum">
              <a:rPr lang="sv-SE" altLang="sv-SE" smtClean="0"/>
              <a:pPr/>
              <a:t>108</a:t>
            </a:fld>
            <a:endParaRPr lang="sv-SE" altLang="sv-S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latshållare för bildobjekt 1">
            <a:extLst>
              <a:ext uri="{FF2B5EF4-FFF2-40B4-BE49-F238E27FC236}">
                <a16:creationId xmlns:a16="http://schemas.microsoft.com/office/drawing/2014/main" id="{78C82DD4-2114-424F-8890-27C5D9D46C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Platshållare för anteckningar 2">
            <a:extLst>
              <a:ext uri="{FF2B5EF4-FFF2-40B4-BE49-F238E27FC236}">
                <a16:creationId xmlns:a16="http://schemas.microsoft.com/office/drawing/2014/main" id="{99CBDDB2-4B1F-4DF7-8D8C-F4768D1EB5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156676" name="Platshållare för bildnummer 3">
            <a:extLst>
              <a:ext uri="{FF2B5EF4-FFF2-40B4-BE49-F238E27FC236}">
                <a16:creationId xmlns:a16="http://schemas.microsoft.com/office/drawing/2014/main" id="{5C753295-2A70-4A37-8BC3-D72BBB1A26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E0784B4-50C9-4217-ADBB-D5B3278E4268}" type="slidenum">
              <a:rPr lang="sv-SE" altLang="sv-SE" smtClean="0"/>
              <a:pPr/>
              <a:t>118</a:t>
            </a:fld>
            <a:endParaRPr lang="sv-SE" altLang="sv-S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Platshållare för bildobjekt 1">
            <a:extLst>
              <a:ext uri="{FF2B5EF4-FFF2-40B4-BE49-F238E27FC236}">
                <a16:creationId xmlns:a16="http://schemas.microsoft.com/office/drawing/2014/main" id="{764C7681-949F-47AC-8E76-E28B3B143F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Platshållare för anteckningar 2">
            <a:extLst>
              <a:ext uri="{FF2B5EF4-FFF2-40B4-BE49-F238E27FC236}">
                <a16:creationId xmlns:a16="http://schemas.microsoft.com/office/drawing/2014/main" id="{DE6D45E8-0FD0-488E-A2EF-F93BFE40F5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162820" name="Platshållare för bildnummer 3">
            <a:extLst>
              <a:ext uri="{FF2B5EF4-FFF2-40B4-BE49-F238E27FC236}">
                <a16:creationId xmlns:a16="http://schemas.microsoft.com/office/drawing/2014/main" id="{A19026B6-BFF0-4521-AE0F-1D7B91D458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D42C9D-5B83-495F-888A-F03ADE58792A}" type="slidenum">
              <a:rPr lang="sv-SE" altLang="sv-SE" smtClean="0"/>
              <a:pPr/>
              <a:t>123</a:t>
            </a:fld>
            <a:endParaRPr lang="sv-SE" altLang="sv-S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Platshållare för bildobjekt 1">
            <a:extLst>
              <a:ext uri="{FF2B5EF4-FFF2-40B4-BE49-F238E27FC236}">
                <a16:creationId xmlns:a16="http://schemas.microsoft.com/office/drawing/2014/main" id="{B533EEFC-41DF-4628-9521-A20F0039C4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Platshållare för anteckningar 2">
            <a:extLst>
              <a:ext uri="{FF2B5EF4-FFF2-40B4-BE49-F238E27FC236}">
                <a16:creationId xmlns:a16="http://schemas.microsoft.com/office/drawing/2014/main" id="{39AA8C60-47B3-4669-90B4-F82B696E98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20000"/>
              </a:spcBef>
            </a:pPr>
            <a:endParaRPr lang="sv-SE" altLang="sv-SE"/>
          </a:p>
        </p:txBody>
      </p:sp>
      <p:sp>
        <p:nvSpPr>
          <p:cNvPr id="164868" name="Platshållare för bildnummer 3">
            <a:extLst>
              <a:ext uri="{FF2B5EF4-FFF2-40B4-BE49-F238E27FC236}">
                <a16:creationId xmlns:a16="http://schemas.microsoft.com/office/drawing/2014/main" id="{CB0F8C94-A1CE-4D11-A71B-43A1BFA8CE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47D678-FDEB-4C47-BCFB-A062B8119EB2}" type="slidenum">
              <a:rPr lang="sv-SE" altLang="sv-SE" smtClean="0">
                <a:solidFill>
                  <a:srgbClr val="000000"/>
                </a:solidFill>
              </a:rPr>
              <a:pPr/>
              <a:t>124</a:t>
            </a:fld>
            <a:endParaRPr lang="sv-SE" altLang="sv-SE">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CB2A19EA-A98C-426F-B631-CD953F1744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fld id="{F65DF16F-DB36-42C9-846D-D360992113BE}" type="slidenum">
              <a:rPr lang="sv-SE" altLang="sv-SE" smtClean="0">
                <a:solidFill>
                  <a:srgbClr val="000000"/>
                </a:solidFill>
                <a:latin typeface="Calibri" panose="020F0502020204030204" pitchFamily="34" charset="0"/>
              </a:rPr>
              <a:pPr defTabSz="914400" eaLnBrk="1" hangingPunct="1"/>
              <a:t>4</a:t>
            </a:fld>
            <a:endParaRPr lang="sv-SE" altLang="sv-SE">
              <a:solidFill>
                <a:srgbClr val="000000"/>
              </a:solidFill>
              <a:latin typeface="Calibri" panose="020F0502020204030204" pitchFamily="34" charset="0"/>
            </a:endParaRPr>
          </a:p>
        </p:txBody>
      </p:sp>
      <p:sp>
        <p:nvSpPr>
          <p:cNvPr id="16387" name="Rectangle 2">
            <a:extLst>
              <a:ext uri="{FF2B5EF4-FFF2-40B4-BE49-F238E27FC236}">
                <a16:creationId xmlns:a16="http://schemas.microsoft.com/office/drawing/2014/main" id="{3AB7FC10-9F39-4CEE-9BB7-2963EE1D8B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86ACEDE5-98D6-423E-927A-C775FB10B7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tshållare för bildobjekt 1">
            <a:extLst>
              <a:ext uri="{FF2B5EF4-FFF2-40B4-BE49-F238E27FC236}">
                <a16:creationId xmlns:a16="http://schemas.microsoft.com/office/drawing/2014/main" id="{86B2403E-C074-45D4-89F3-58C528CFE1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Platshållare för anteckningar 2">
            <a:extLst>
              <a:ext uri="{FF2B5EF4-FFF2-40B4-BE49-F238E27FC236}">
                <a16:creationId xmlns:a16="http://schemas.microsoft.com/office/drawing/2014/main" id="{AAA79216-E54E-4278-B4C6-33464A3D51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37892" name="Platshållare för bildnummer 3">
            <a:extLst>
              <a:ext uri="{FF2B5EF4-FFF2-40B4-BE49-F238E27FC236}">
                <a16:creationId xmlns:a16="http://schemas.microsoft.com/office/drawing/2014/main" id="{728FF953-12FA-4626-BE09-21B13ADF4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8DA042-EB93-4FB0-9694-5DB0E91D62C4}" type="slidenum">
              <a:rPr lang="sv-SE" altLang="sv-SE" smtClean="0"/>
              <a:pPr/>
              <a:t>24</a:t>
            </a:fld>
            <a:endParaRPr lang="sv-SE" alt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tshållare för bildobjekt 1">
            <a:extLst>
              <a:ext uri="{FF2B5EF4-FFF2-40B4-BE49-F238E27FC236}">
                <a16:creationId xmlns:a16="http://schemas.microsoft.com/office/drawing/2014/main" id="{76C1E6E0-8B79-4AA8-9751-01F55457FD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Platshållare för anteckningar 2">
            <a:extLst>
              <a:ext uri="{FF2B5EF4-FFF2-40B4-BE49-F238E27FC236}">
                <a16:creationId xmlns:a16="http://schemas.microsoft.com/office/drawing/2014/main" id="{22909534-A230-4C97-AD76-3ABAA7DE46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52228" name="Platshållare för bildnummer 3">
            <a:extLst>
              <a:ext uri="{FF2B5EF4-FFF2-40B4-BE49-F238E27FC236}">
                <a16:creationId xmlns:a16="http://schemas.microsoft.com/office/drawing/2014/main" id="{B8399648-DA36-4FBB-B1B6-3F050B39EC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1E23D5-72EE-455E-AB88-F50DEBB84081}" type="slidenum">
              <a:rPr lang="sv-SE" altLang="sv-SE" smtClean="0"/>
              <a:pPr/>
              <a:t>37</a:t>
            </a:fld>
            <a:endParaRPr lang="sv-SE" alt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768A2CFA-922D-48BB-A670-33D7835582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B983D639-7F79-4919-B45B-5FEDB36778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ea typeface="Calibri" panose="020F0502020204030204" pitchFamily="34" charset="0"/>
                <a:cs typeface="Times New Roman" panose="02020603050405020304" pitchFamily="18" charset="0"/>
              </a:rPr>
              <a:t>Patienter med misstänkt eller bekräftad covid-19 hade högre NIHSS vilket skulle kunna förklara en högre andel reperfusionsbehandling. </a:t>
            </a:r>
          </a:p>
          <a:p>
            <a:r>
              <a:rPr lang="sv-SE" altLang="sv-SE">
                <a:ea typeface="Calibri" panose="020F0502020204030204" pitchFamily="34" charset="0"/>
                <a:cs typeface="Times New Roman" panose="02020603050405020304" pitchFamily="18" charset="0"/>
              </a:rPr>
              <a:t>Tidsfördröjning verkar inte ha drabbat denna grupp. </a:t>
            </a:r>
          </a:p>
          <a:p>
            <a:r>
              <a:rPr lang="sv-SE" altLang="sv-SE">
                <a:ea typeface="Calibri" panose="020F0502020204030204" pitchFamily="34" charset="0"/>
                <a:cs typeface="Times New Roman" panose="02020603050405020304" pitchFamily="18" charset="0"/>
              </a:rPr>
              <a:t>En möjlig anledning till att en lägre andel patienter med stroke och misstänkt eller bekräftad covid-19 skrevs ut med trombocythämmare eller oral antikoagulantia kan vara att de behandlades med lågmolekylära hepariner i högre doser till följd av sin covid-19 infektion. Detta saknar vi uppgifter om och dessa siffror bör därför tolkas med försiktighet.</a:t>
            </a:r>
          </a:p>
          <a:p>
            <a:endParaRPr lang="sv-SE" altLang="sv-SE">
              <a:ea typeface="Calibri" panose="020F0502020204030204" pitchFamily="34" charset="0"/>
              <a:cs typeface="Times New Roman" panose="02020603050405020304" pitchFamily="18" charset="0"/>
            </a:endParaRPr>
          </a:p>
        </p:txBody>
      </p:sp>
      <p:sp>
        <p:nvSpPr>
          <p:cNvPr id="61444" name="Slide Number Placeholder 3">
            <a:extLst>
              <a:ext uri="{FF2B5EF4-FFF2-40B4-BE49-F238E27FC236}">
                <a16:creationId xmlns:a16="http://schemas.microsoft.com/office/drawing/2014/main" id="{106B9A98-C483-4EBC-8DE5-27A5C18078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F71F6BA-FF5D-46B9-BB26-0EC25EDB36FC}" type="slidenum">
              <a:rPr lang="sv-SE" altLang="sv-SE" smtClean="0">
                <a:solidFill>
                  <a:srgbClr val="000000"/>
                </a:solidFill>
              </a:rPr>
              <a:pPr/>
              <a:t>45</a:t>
            </a:fld>
            <a:endParaRPr lang="sv-SE" altLang="sv-SE">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D2593FEA-3FF1-4539-ACC9-E742C9F5E8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AF53F2DA-B91D-4B03-821D-97F88E5279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63492" name="Slide Number Placeholder 3">
            <a:extLst>
              <a:ext uri="{FF2B5EF4-FFF2-40B4-BE49-F238E27FC236}">
                <a16:creationId xmlns:a16="http://schemas.microsoft.com/office/drawing/2014/main" id="{CD64DD35-B204-41D8-B046-B3B75B8FB6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65EB89-F35D-4212-975C-3814AD13E405}" type="slidenum">
              <a:rPr lang="sv-SE" altLang="sv-SE" smtClean="0">
                <a:solidFill>
                  <a:srgbClr val="000000"/>
                </a:solidFill>
              </a:rPr>
              <a:pPr/>
              <a:t>46</a:t>
            </a:fld>
            <a:endParaRPr lang="sv-SE" altLang="sv-SE">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latshållare för bildobjekt 1">
            <a:extLst>
              <a:ext uri="{FF2B5EF4-FFF2-40B4-BE49-F238E27FC236}">
                <a16:creationId xmlns:a16="http://schemas.microsoft.com/office/drawing/2014/main" id="{DF73094A-209D-441C-B729-A69F43BB2F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Platshållare för anteckningar 2">
            <a:extLst>
              <a:ext uri="{FF2B5EF4-FFF2-40B4-BE49-F238E27FC236}">
                <a16:creationId xmlns:a16="http://schemas.microsoft.com/office/drawing/2014/main" id="{7B5A2E7D-DEDB-41EB-8BCE-0E99D46F44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a:solidFill>
                  <a:srgbClr val="222222"/>
                </a:solidFill>
                <a:latin typeface="open sans" panose="020B0606030504020204" pitchFamily="34" charset="0"/>
              </a:rPr>
              <a:t>Det finns 26 nationella programområden (NPO) som leder kunskapsstyrningen inom sitt respektive område varav vi är ett. </a:t>
            </a:r>
          </a:p>
          <a:p>
            <a:r>
              <a:rPr lang="sv-SE" altLang="sv-SE">
                <a:solidFill>
                  <a:srgbClr val="222222"/>
                </a:solidFill>
                <a:latin typeface="open sans" panose="020B0606030504020204" pitchFamily="34" charset="0"/>
              </a:rPr>
              <a:t>Åtta nationella samverkansgrupper (NSG) stöder NPO’erna och leder och samordnar regionernas nationella gemensamma arbete inom respektive område.</a:t>
            </a:r>
          </a:p>
          <a:p>
            <a:r>
              <a:rPr lang="sv-SE" altLang="sv-SE">
                <a:solidFill>
                  <a:srgbClr val="222222"/>
                </a:solidFill>
                <a:latin typeface="open sans" panose="020B0606030504020204" pitchFamily="34" charset="0"/>
              </a:rPr>
              <a:t>En skillnad jag kan märka sedan starten för fyra år sedan jämfört med innan kunskapsstyrningen är att vi har börjat prata med varandra.</a:t>
            </a:r>
            <a:endParaRPr lang="sv-SE" altLang="sv-SE"/>
          </a:p>
        </p:txBody>
      </p:sp>
      <p:sp>
        <p:nvSpPr>
          <p:cNvPr id="4" name="Platshållare för bildnummer 3">
            <a:extLst>
              <a:ext uri="{FF2B5EF4-FFF2-40B4-BE49-F238E27FC236}">
                <a16:creationId xmlns:a16="http://schemas.microsoft.com/office/drawing/2014/main" id="{64CA3303-D816-4B2C-A723-27C5B8261897}"/>
              </a:ext>
            </a:extLst>
          </p:cNvPr>
          <p:cNvSpPr>
            <a:spLocks noGrp="1"/>
          </p:cNvSpPr>
          <p:nvPr>
            <p:ph type="sldNum" sz="quarter" idx="5"/>
          </p:nvPr>
        </p:nvSpPr>
        <p:spPr/>
        <p:txBody>
          <a:bodyPr/>
          <a:lstStyle/>
          <a:p>
            <a:pPr defTabSz="914400" eaLnBrk="1" fontAlgn="auto" hangingPunct="1">
              <a:spcBef>
                <a:spcPts val="0"/>
              </a:spcBef>
              <a:spcAft>
                <a:spcPts val="0"/>
              </a:spcAft>
              <a:defRPr/>
            </a:pPr>
            <a:fld id="{DE74E6C0-112B-4833-8AA4-C4F9ED21A8E2}" type="slidenum">
              <a:rPr lang="sv-SE" smtClean="0">
                <a:solidFill>
                  <a:prstClr val="black"/>
                </a:solidFill>
                <a:latin typeface="Calibri" panose="020F0502020204030204"/>
                <a:cs typeface="+mn-cs"/>
              </a:rPr>
              <a:pPr defTabSz="914400" eaLnBrk="1" fontAlgn="auto" hangingPunct="1">
                <a:spcBef>
                  <a:spcPts val="0"/>
                </a:spcBef>
                <a:spcAft>
                  <a:spcPts val="0"/>
                </a:spcAft>
                <a:defRPr/>
              </a:pPr>
              <a:t>49</a:t>
            </a:fld>
            <a:endParaRPr lang="sv-SE">
              <a:solidFill>
                <a:prstClr val="black"/>
              </a:solidFill>
              <a:latin typeface="Calibri" panose="020F0502020204030204"/>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Platshållare för bildobjekt 1">
            <a:extLst>
              <a:ext uri="{FF2B5EF4-FFF2-40B4-BE49-F238E27FC236}">
                <a16:creationId xmlns:a16="http://schemas.microsoft.com/office/drawing/2014/main" id="{EAB593E0-4EBD-4A7B-977C-83C49AF0AF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Platshållare för anteckningar 2">
            <a:extLst>
              <a:ext uri="{FF2B5EF4-FFF2-40B4-BE49-F238E27FC236}">
                <a16:creationId xmlns:a16="http://schemas.microsoft.com/office/drawing/2014/main" id="{1289F29B-093C-4375-AD84-A0206CAB61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
        <p:nvSpPr>
          <p:cNvPr id="69636" name="Platshållare för bildnummer 3">
            <a:extLst>
              <a:ext uri="{FF2B5EF4-FFF2-40B4-BE49-F238E27FC236}">
                <a16:creationId xmlns:a16="http://schemas.microsoft.com/office/drawing/2014/main" id="{31A9441D-DF5E-4399-8E4C-A1310BB2FB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A38495-772C-44B0-A5E6-274E8AA922B9}" type="slidenum">
              <a:rPr lang="sv-SE" altLang="sv-SE" smtClean="0"/>
              <a:pPr/>
              <a:t>50</a:t>
            </a:fld>
            <a:endParaRPr lang="sv-SE" alt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3" name="Rektangel 6">
            <a:extLst>
              <a:ext uri="{FF2B5EF4-FFF2-40B4-BE49-F238E27FC236}">
                <a16:creationId xmlns:a16="http://schemas.microsoft.com/office/drawing/2014/main" id="{7215B06C-88F7-4C19-B03B-C6123F8833C4}"/>
              </a:ext>
            </a:extLst>
          </p:cNvPr>
          <p:cNvSpPr>
            <a:spLocks noChangeArrowheads="1"/>
          </p:cNvSpPr>
          <p:nvPr userDrawn="1"/>
        </p:nvSpPr>
        <p:spPr bwMode="auto">
          <a:xfrm>
            <a:off x="495300" y="1577975"/>
            <a:ext cx="8229600" cy="5857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sv-SE" altLang="sv-SE" sz="3200">
                <a:solidFill>
                  <a:srgbClr val="B50B1B"/>
                </a:solidFill>
                <a:latin typeface="Calibri" panose="020F0502020204030204" pitchFamily="34" charset="0"/>
              </a:rPr>
              <a:t>The Swedish Stroke Register </a:t>
            </a:r>
          </a:p>
        </p:txBody>
      </p:sp>
      <p:sp>
        <p:nvSpPr>
          <p:cNvPr id="2" name="Rubrik 1"/>
          <p:cNvSpPr>
            <a:spLocks noGrp="1"/>
          </p:cNvSpPr>
          <p:nvPr>
            <p:ph type="title"/>
          </p:nvPr>
        </p:nvSpPr>
        <p:spPr>
          <a:xfrm>
            <a:off x="457200" y="809492"/>
            <a:ext cx="8229600" cy="1353806"/>
          </a:xfrm>
        </p:spPr>
        <p:txBody>
          <a:bodyPr>
            <a:normAutofit/>
          </a:bodyPr>
          <a:lstStyle>
            <a:lvl1pPr>
              <a:defRPr sz="6000">
                <a:solidFill>
                  <a:srgbClr val="B50B1B"/>
                </a:solidFill>
              </a:defRPr>
            </a:lvl1pPr>
          </a:lstStyle>
          <a:p>
            <a:r>
              <a:rPr lang="sv-SE" dirty="0"/>
              <a:t>Klicka här för att ändra format</a:t>
            </a:r>
          </a:p>
        </p:txBody>
      </p:sp>
    </p:spTree>
    <p:extLst>
      <p:ext uri="{BB962C8B-B14F-4D97-AF65-F5344CB8AC3E}">
        <p14:creationId xmlns:p14="http://schemas.microsoft.com/office/powerpoint/2010/main" val="3399213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tandardsida">
    <p:spTree>
      <p:nvGrpSpPr>
        <p:cNvPr id="1" name=""/>
        <p:cNvGrpSpPr/>
        <p:nvPr/>
      </p:nvGrpSpPr>
      <p:grpSpPr>
        <a:xfrm>
          <a:off x="0" y="0"/>
          <a:ext cx="0" cy="0"/>
          <a:chOff x="0" y="0"/>
          <a:chExt cx="0" cy="0"/>
        </a:xfrm>
      </p:grpSpPr>
      <p:graphicFrame>
        <p:nvGraphicFramePr>
          <p:cNvPr id="5" name="Object 1" hidden="1">
            <a:extLst>
              <a:ext uri="{FF2B5EF4-FFF2-40B4-BE49-F238E27FC236}">
                <a16:creationId xmlns:a16="http://schemas.microsoft.com/office/drawing/2014/main" id="{69942BEE-D2A6-40AE-A16C-CE18789135A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8178" name="think-cell Slide" r:id="rId4" imgW="360" imgH="360" progId="TCLayout.ActiveDocument.1">
                  <p:embed/>
                </p:oleObj>
              </mc:Choice>
              <mc:Fallback>
                <p:oleObj name="think-cell Slide" r:id="rId4" imgW="360" imgH="360" progId="TCLayout.ActiveDocument.1">
                  <p:embed/>
                  <p:pic>
                    <p:nvPicPr>
                      <p:cNvPr id="6148" name="Object 1" hidden="1">
                        <a:extLst>
                          <a:ext uri="{FF2B5EF4-FFF2-40B4-BE49-F238E27FC236}">
                            <a16:creationId xmlns:a16="http://schemas.microsoft.com/office/drawing/2014/main" id="{F603420C-320D-49FC-9080-ABFB10D37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Platshållare för text 9"/>
          <p:cNvSpPr>
            <a:spLocks noGrp="1"/>
          </p:cNvSpPr>
          <p:nvPr>
            <p:ph type="body" sz="quarter" idx="13"/>
          </p:nvPr>
        </p:nvSpPr>
        <p:spPr>
          <a:xfrm>
            <a:off x="152401" y="914401"/>
            <a:ext cx="8920733" cy="426720"/>
          </a:xfrm>
        </p:spPr>
        <p:txBody>
          <a:bodyPr lIns="0">
            <a:noAutofit/>
          </a:bodyPr>
          <a:lstStyle>
            <a:lvl1pPr marL="0" indent="0">
              <a:buFontTx/>
              <a:buNone/>
              <a:defRPr/>
            </a:lvl1pPr>
            <a:lvl2pPr marL="0" indent="0">
              <a:buFontTx/>
              <a:buNone/>
              <a:defRPr/>
            </a:lvl2pPr>
            <a:lvl3pPr marL="0" indent="0">
              <a:buFontTx/>
              <a:buNone/>
              <a:defRPr/>
            </a:lvl3pPr>
            <a:lvl4pPr marL="86916" indent="-86916">
              <a:buFont typeface="Arial" panose="020B0604020202020204" pitchFamily="34" charset="0"/>
              <a:buChar char="•"/>
              <a:defRPr/>
            </a:lvl4pPr>
            <a:lvl5pPr marL="173831" indent="-86916">
              <a:buFont typeface="Calibri" panose="020F0502020204030204" pitchFamily="34" charset="0"/>
              <a:buChar char="-"/>
              <a:defRPr/>
            </a:lvl5pPr>
            <a:lvl6pPr marL="255984" indent="-83344">
              <a:buFont typeface="Arial" panose="020B0604020202020204" pitchFamily="34" charset="0"/>
              <a:buChar char="•"/>
              <a:defRPr/>
            </a:lvl6pPr>
          </a:lstStyle>
          <a:p>
            <a:pPr lvl="0"/>
            <a:r>
              <a:rPr lang="sv-SE"/>
              <a:t>Klicka här för att ändra format på bakgrundstexten</a:t>
            </a:r>
          </a:p>
        </p:txBody>
      </p:sp>
      <p:sp>
        <p:nvSpPr>
          <p:cNvPr id="16" name="Platshållare för text 12"/>
          <p:cNvSpPr>
            <a:spLocks noGrp="1"/>
          </p:cNvSpPr>
          <p:nvPr>
            <p:ph type="body" sz="quarter" idx="16"/>
          </p:nvPr>
        </p:nvSpPr>
        <p:spPr>
          <a:xfrm>
            <a:off x="68580" y="6164952"/>
            <a:ext cx="9004553" cy="207749"/>
          </a:xfrm>
        </p:spPr>
        <p:txBody>
          <a:bodyPr wrap="square" anchor="b" anchorCtr="0">
            <a:spAutoFit/>
          </a:bodyPr>
          <a:lstStyle>
            <a:lvl1pPr marL="0" indent="0">
              <a:spcBef>
                <a:spcPts val="225"/>
              </a:spcBef>
              <a:buSzPct val="50000"/>
              <a:buFontTx/>
              <a:buNone/>
              <a:tabLst>
                <a:tab pos="336041" algn="r"/>
                <a:tab pos="473200" algn="l"/>
              </a:tabLst>
              <a:defRPr sz="750" baseline="0">
                <a:solidFill>
                  <a:schemeClr val="tx1"/>
                </a:solidFill>
                <a:latin typeface="+mn-lt"/>
              </a:defRPr>
            </a:lvl1pPr>
            <a:lvl2pPr marL="0" indent="0">
              <a:spcBef>
                <a:spcPts val="225"/>
              </a:spcBef>
              <a:buNone/>
              <a:defRPr sz="750" baseline="0">
                <a:solidFill>
                  <a:schemeClr val="tx1"/>
                </a:solidFill>
                <a:latin typeface="+mn-lt"/>
              </a:defRPr>
            </a:lvl2pPr>
          </a:lstStyle>
          <a:p>
            <a:pPr lvl="0"/>
            <a:r>
              <a:rPr lang="sv-SE"/>
              <a:t>Klicka här för att ändra format på bakgrundstexten</a:t>
            </a:r>
          </a:p>
        </p:txBody>
      </p:sp>
      <p:sp>
        <p:nvSpPr>
          <p:cNvPr id="11" name="Rubrik 1"/>
          <p:cNvSpPr>
            <a:spLocks noGrp="1"/>
          </p:cNvSpPr>
          <p:nvPr>
            <p:ph type="title"/>
          </p:nvPr>
        </p:nvSpPr>
        <p:spPr>
          <a:xfrm>
            <a:off x="152401" y="414048"/>
            <a:ext cx="8920733" cy="353282"/>
          </a:xfrm>
        </p:spPr>
        <p:txBody>
          <a:bodyPr/>
          <a:lstStyle>
            <a:lvl1pPr>
              <a:defRPr>
                <a:solidFill>
                  <a:srgbClr val="2F6679"/>
                </a:solidFill>
              </a:defRPr>
            </a:lvl1pPr>
          </a:lstStyle>
          <a:p>
            <a:r>
              <a:rPr lang="sv-SE"/>
              <a:t>Klicka här för att ändra mall för rubrikformat</a:t>
            </a:r>
          </a:p>
        </p:txBody>
      </p:sp>
      <p:sp>
        <p:nvSpPr>
          <p:cNvPr id="6" name="Platshållare för sidfot 2">
            <a:extLst>
              <a:ext uri="{FF2B5EF4-FFF2-40B4-BE49-F238E27FC236}">
                <a16:creationId xmlns:a16="http://schemas.microsoft.com/office/drawing/2014/main" id="{F40441FF-7D2E-43A7-8E4C-F543E7A17C49}"/>
              </a:ext>
            </a:extLst>
          </p:cNvPr>
          <p:cNvSpPr>
            <a:spLocks noGrp="1"/>
          </p:cNvSpPr>
          <p:nvPr>
            <p:ph type="ftr" sz="quarter" idx="17"/>
          </p:nvPr>
        </p:nvSpPr>
        <p:spPr>
          <a:xfrm>
            <a:off x="0" y="0"/>
            <a:ext cx="0" cy="0"/>
          </a:xfrm>
        </p:spPr>
        <p:txBody>
          <a:bodyPr/>
          <a:lstStyle>
            <a:lvl1pPr>
              <a:defRPr/>
            </a:lvl1pPr>
          </a:lstStyle>
          <a:p>
            <a:pPr>
              <a:defRPr/>
            </a:pPr>
            <a:endParaRPr lang="sv-SE"/>
          </a:p>
        </p:txBody>
      </p:sp>
      <p:sp>
        <p:nvSpPr>
          <p:cNvPr id="7" name="Platshållare för bildnummer 3">
            <a:extLst>
              <a:ext uri="{FF2B5EF4-FFF2-40B4-BE49-F238E27FC236}">
                <a16:creationId xmlns:a16="http://schemas.microsoft.com/office/drawing/2014/main" id="{5C02B05E-F65F-4849-8E8D-CA2E7A4B380E}"/>
              </a:ext>
            </a:extLst>
          </p:cNvPr>
          <p:cNvSpPr>
            <a:spLocks noGrp="1"/>
          </p:cNvSpPr>
          <p:nvPr>
            <p:ph type="sldNum" sz="quarter" idx="18"/>
          </p:nvPr>
        </p:nvSpPr>
        <p:spPr>
          <a:xfrm>
            <a:off x="0" y="0"/>
            <a:ext cx="0" cy="0"/>
          </a:xfrm>
        </p:spPr>
        <p:txBody>
          <a:bodyPr/>
          <a:lstStyle>
            <a:lvl1pPr>
              <a:defRPr/>
            </a:lvl1pPr>
          </a:lstStyle>
          <a:p>
            <a:pPr>
              <a:defRPr/>
            </a:pPr>
            <a:fld id="{FF69A7B0-6529-46F8-B00B-934FFE291CDF}" type="slidenum">
              <a:rPr lang="sv-SE"/>
              <a:pPr>
                <a:defRPr/>
              </a:pPr>
              <a:t>‹#›</a:t>
            </a:fld>
            <a:endParaRPr lang="sv-SE"/>
          </a:p>
        </p:txBody>
      </p:sp>
      <p:sp>
        <p:nvSpPr>
          <p:cNvPr id="8" name="Platshållare för datum 4">
            <a:extLst>
              <a:ext uri="{FF2B5EF4-FFF2-40B4-BE49-F238E27FC236}">
                <a16:creationId xmlns:a16="http://schemas.microsoft.com/office/drawing/2014/main" id="{CB1FCB68-5D67-4CA4-BE37-A9D974B8A6FC}"/>
              </a:ext>
            </a:extLst>
          </p:cNvPr>
          <p:cNvSpPr>
            <a:spLocks noGrp="1"/>
          </p:cNvSpPr>
          <p:nvPr>
            <p:ph type="dt" sz="half" idx="19"/>
          </p:nvPr>
        </p:nvSpPr>
        <p:spPr>
          <a:xfrm>
            <a:off x="0" y="0"/>
            <a:ext cx="0" cy="0"/>
          </a:xfrm>
        </p:spPr>
        <p:txBody>
          <a:bodyPr/>
          <a:lstStyle>
            <a:lvl1pPr>
              <a:defRPr/>
            </a:lvl1pPr>
          </a:lstStyle>
          <a:p>
            <a:pPr>
              <a:defRPr/>
            </a:pPr>
            <a:endParaRPr lang="sv-SE"/>
          </a:p>
        </p:txBody>
      </p:sp>
    </p:spTree>
    <p:extLst>
      <p:ext uri="{BB962C8B-B14F-4D97-AF65-F5344CB8AC3E}">
        <p14:creationId xmlns:p14="http://schemas.microsoft.com/office/powerpoint/2010/main" val="4088150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1F3764"/>
                </a:solidFill>
                <a:latin typeface="Calibri"/>
                <a:cs typeface="Calibri"/>
              </a:defRPr>
            </a:lvl1pPr>
          </a:lstStyle>
          <a:p>
            <a:endParaRPr/>
          </a:p>
        </p:txBody>
      </p:sp>
      <p:sp>
        <p:nvSpPr>
          <p:cNvPr id="3" name="Holder 3"/>
          <p:cNvSpPr>
            <a:spLocks noGrp="1"/>
          </p:cNvSpPr>
          <p:nvPr>
            <p:ph sz="half" idx="2"/>
          </p:nvPr>
        </p:nvSpPr>
        <p:spPr>
          <a:xfrm>
            <a:off x="754555" y="2010179"/>
            <a:ext cx="3017520" cy="276999"/>
          </a:xfrm>
          <a:prstGeom prst="rect">
            <a:avLst/>
          </a:prstGeom>
        </p:spPr>
        <p:txBody>
          <a:bodyPr wrap="square" lIns="0" tIns="0" rIns="0" bIns="0">
            <a:spAutoFit/>
          </a:bodyPr>
          <a:lstStyle>
            <a:lvl1pPr>
              <a:defRPr sz="1800" b="0" i="0">
                <a:solidFill>
                  <a:schemeClr val="bg1"/>
                </a:solidFill>
                <a:latin typeface="Calibri"/>
                <a:cs typeface="Calibri"/>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a:extLst>
              <a:ext uri="{FF2B5EF4-FFF2-40B4-BE49-F238E27FC236}">
                <a16:creationId xmlns:a16="http://schemas.microsoft.com/office/drawing/2014/main" id="{D826DE67-512F-4DD5-A9A7-DD9757ED1695}"/>
              </a:ext>
            </a:extLst>
          </p:cNvPr>
          <p:cNvSpPr>
            <a:spLocks noGrp="1"/>
          </p:cNvSpPr>
          <p:nvPr>
            <p:ph type="ftr" sz="quarter" idx="10"/>
          </p:nvPr>
        </p:nvSpPr>
        <p:spPr>
          <a:xfrm>
            <a:off x="0" y="0"/>
            <a:ext cx="0" cy="0"/>
          </a:xfrm>
        </p:spPr>
        <p:txBody>
          <a:bodyPr lIns="0" tIns="0" rIns="0" bIns="0"/>
          <a:lstStyle>
            <a:lvl1pPr algn="ctr">
              <a:defRPr>
                <a:solidFill>
                  <a:schemeClr val="tx1">
                    <a:tint val="75000"/>
                  </a:schemeClr>
                </a:solidFill>
              </a:defRPr>
            </a:lvl1pPr>
          </a:lstStyle>
          <a:p>
            <a:pPr>
              <a:defRPr/>
            </a:pPr>
            <a:endParaRPr/>
          </a:p>
        </p:txBody>
      </p:sp>
      <p:sp>
        <p:nvSpPr>
          <p:cNvPr id="6" name="Holder 6">
            <a:extLst>
              <a:ext uri="{FF2B5EF4-FFF2-40B4-BE49-F238E27FC236}">
                <a16:creationId xmlns:a16="http://schemas.microsoft.com/office/drawing/2014/main" id="{B2061D96-1C10-4733-AE9F-C326C2B74FDB}"/>
              </a:ext>
            </a:extLst>
          </p:cNvPr>
          <p:cNvSpPr>
            <a:spLocks noGrp="1"/>
          </p:cNvSpPr>
          <p:nvPr>
            <p:ph type="dt" sz="half" idx="11"/>
          </p:nvPr>
        </p:nvSpPr>
        <p:spPr>
          <a:xfrm>
            <a:off x="0" y="0"/>
            <a:ext cx="0" cy="0"/>
          </a:xfrm>
        </p:spPr>
        <p:txBody>
          <a:bodyPr lIns="0" tIns="0" rIns="0" bIns="0"/>
          <a:lstStyle>
            <a:lvl1pPr algn="l">
              <a:defRPr>
                <a:solidFill>
                  <a:schemeClr val="tx1">
                    <a:tint val="75000"/>
                  </a:schemeClr>
                </a:solidFill>
              </a:defRPr>
            </a:lvl1pPr>
          </a:lstStyle>
          <a:p>
            <a:pPr>
              <a:defRPr/>
            </a:pPr>
            <a:fld id="{26FAB633-C407-4836-A3E7-49D2B25CC772}" type="datetimeFigureOut">
              <a:rPr lang="en-US"/>
              <a:pPr>
                <a:defRPr/>
              </a:pPr>
              <a:t>12/1/2021</a:t>
            </a:fld>
            <a:endParaRPr lang="en-US"/>
          </a:p>
        </p:txBody>
      </p:sp>
      <p:sp>
        <p:nvSpPr>
          <p:cNvPr id="7" name="Holder 7">
            <a:extLst>
              <a:ext uri="{FF2B5EF4-FFF2-40B4-BE49-F238E27FC236}">
                <a16:creationId xmlns:a16="http://schemas.microsoft.com/office/drawing/2014/main" id="{8E52527F-3210-4CFB-855A-ADC4C7FB1B55}"/>
              </a:ext>
            </a:extLst>
          </p:cNvPr>
          <p:cNvSpPr>
            <a:spLocks noGrp="1"/>
          </p:cNvSpPr>
          <p:nvPr>
            <p:ph type="sldNum" sz="quarter" idx="12"/>
          </p:nvPr>
        </p:nvSpPr>
        <p:spPr>
          <a:xfrm>
            <a:off x="0" y="0"/>
            <a:ext cx="0" cy="0"/>
          </a:xfrm>
        </p:spPr>
        <p:txBody>
          <a:bodyPr lIns="0" tIns="0" rIns="0" bIns="0"/>
          <a:lstStyle>
            <a:lvl1pPr algn="r">
              <a:defRPr>
                <a:solidFill>
                  <a:schemeClr val="tx1">
                    <a:tint val="75000"/>
                  </a:schemeClr>
                </a:solidFill>
              </a:defRPr>
            </a:lvl1pPr>
          </a:lstStyle>
          <a:p>
            <a:pPr>
              <a:defRPr/>
            </a:pPr>
            <a:fld id="{2E083429-FD0A-4230-9935-A9E7C880AB15}" type="slidenum">
              <a:rPr/>
              <a:pPr>
                <a:defRPr/>
              </a:pPr>
              <a:t>‹#›</a:t>
            </a:fld>
            <a:endParaRPr/>
          </a:p>
        </p:txBody>
      </p:sp>
    </p:spTree>
    <p:extLst>
      <p:ext uri="{BB962C8B-B14F-4D97-AF65-F5344CB8AC3E}">
        <p14:creationId xmlns:p14="http://schemas.microsoft.com/office/powerpoint/2010/main" val="2190685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3" name="Rektangel 6">
            <a:extLst>
              <a:ext uri="{FF2B5EF4-FFF2-40B4-BE49-F238E27FC236}">
                <a16:creationId xmlns:a16="http://schemas.microsoft.com/office/drawing/2014/main" id="{2A37512F-EBF4-4E2F-859B-9B8D391CEF82}"/>
              </a:ext>
            </a:extLst>
          </p:cNvPr>
          <p:cNvSpPr>
            <a:spLocks noChangeArrowheads="1"/>
          </p:cNvSpPr>
          <p:nvPr userDrawn="1"/>
        </p:nvSpPr>
        <p:spPr bwMode="auto">
          <a:xfrm>
            <a:off x="495300" y="1577975"/>
            <a:ext cx="8229600" cy="461963"/>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sv-SE" altLang="sv-SE" sz="2400">
                <a:solidFill>
                  <a:srgbClr val="B50B1B"/>
                </a:solidFill>
                <a:latin typeface="Calibri" panose="020F0502020204030204" pitchFamily="34" charset="0"/>
              </a:rPr>
              <a:t>The Swedish Stroke Register </a:t>
            </a:r>
          </a:p>
        </p:txBody>
      </p:sp>
      <p:sp>
        <p:nvSpPr>
          <p:cNvPr id="2" name="Rubrik 1"/>
          <p:cNvSpPr>
            <a:spLocks noGrp="1"/>
          </p:cNvSpPr>
          <p:nvPr>
            <p:ph type="title"/>
          </p:nvPr>
        </p:nvSpPr>
        <p:spPr>
          <a:xfrm>
            <a:off x="457200" y="809492"/>
            <a:ext cx="8229600" cy="1353806"/>
          </a:xfrm>
        </p:spPr>
        <p:txBody>
          <a:bodyPr>
            <a:normAutofit/>
          </a:bodyPr>
          <a:lstStyle>
            <a:lvl1pPr>
              <a:defRPr sz="4500">
                <a:solidFill>
                  <a:srgbClr val="B50B1B"/>
                </a:solidFill>
              </a:defRPr>
            </a:lvl1pPr>
          </a:lstStyle>
          <a:p>
            <a:r>
              <a:rPr lang="sv-SE" dirty="0"/>
              <a:t>Klicka här för att ändra format</a:t>
            </a:r>
          </a:p>
        </p:txBody>
      </p:sp>
    </p:spTree>
    <p:extLst>
      <p:ext uri="{BB962C8B-B14F-4D97-AF65-F5344CB8AC3E}">
        <p14:creationId xmlns:p14="http://schemas.microsoft.com/office/powerpoint/2010/main" val="2864865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67463"/>
            <a:ext cx="7772400" cy="1470025"/>
          </a:xfrm>
        </p:spPr>
        <p:txBody>
          <a:bodyPr/>
          <a:lstStyle>
            <a:lvl1pPr>
              <a:defRPr>
                <a:solidFill>
                  <a:srgbClr val="B50B1B"/>
                </a:solidFill>
              </a:defRPr>
            </a:lvl1pPr>
          </a:lstStyle>
          <a:p>
            <a:r>
              <a:rPr lang="sv-SE"/>
              <a:t>Klicka här för att ändra format</a:t>
            </a:r>
            <a:endParaRPr lang="sv-SE" dirty="0"/>
          </a:p>
        </p:txBody>
      </p:sp>
      <p:sp>
        <p:nvSpPr>
          <p:cNvPr id="3" name="Underrubrik 2"/>
          <p:cNvSpPr>
            <a:spLocks noGrp="1"/>
          </p:cNvSpPr>
          <p:nvPr>
            <p:ph type="subTitle" idx="1"/>
          </p:nvPr>
        </p:nvSpPr>
        <p:spPr>
          <a:xfrm>
            <a:off x="685800" y="1923236"/>
            <a:ext cx="7772400" cy="3128542"/>
          </a:xfrm>
          <a:effectLst/>
        </p:spPr>
        <p:txBody>
          <a:bodyPr/>
          <a:lstStyle>
            <a:lvl1pPr marL="342900" indent="-342900" algn="l">
              <a:buFont typeface="Arial"/>
              <a:buChar char="•"/>
              <a:defRPr sz="2100">
                <a:solidFill>
                  <a:srgbClr val="00006D"/>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dirty="0"/>
              <a:t>Klicka här för att ändra format på underrubrik i bakgrunden</a:t>
            </a:r>
          </a:p>
        </p:txBody>
      </p:sp>
    </p:spTree>
    <p:extLst>
      <p:ext uri="{BB962C8B-B14F-4D97-AF65-F5344CB8AC3E}">
        <p14:creationId xmlns:p14="http://schemas.microsoft.com/office/powerpoint/2010/main" val="100104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97853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188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73050"/>
            <a:ext cx="3008313" cy="1162050"/>
          </a:xfrm>
        </p:spPr>
        <p:txBody>
          <a:bodyPr anchor="b"/>
          <a:lstStyle>
            <a:lvl1pPr algn="l">
              <a:defRPr sz="1500" b="1"/>
            </a:lvl1pPr>
          </a:lstStyle>
          <a:p>
            <a:r>
              <a:rPr lang="sv-SE"/>
              <a:t>Klicka här för att ändra format</a:t>
            </a:r>
          </a:p>
        </p:txBody>
      </p:sp>
      <p:sp>
        <p:nvSpPr>
          <p:cNvPr id="3" name="Platshållare för innehåll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Tree>
    <p:extLst>
      <p:ext uri="{BB962C8B-B14F-4D97-AF65-F5344CB8AC3E}">
        <p14:creationId xmlns:p14="http://schemas.microsoft.com/office/powerpoint/2010/main" val="1888453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67461"/>
            <a:ext cx="7772400" cy="1470025"/>
          </a:xfrm>
        </p:spPr>
        <p:txBody>
          <a:bodyPr/>
          <a:lstStyle>
            <a:lvl1pPr>
              <a:defRPr>
                <a:solidFill>
                  <a:srgbClr val="B50B1B"/>
                </a:solidFill>
              </a:defRPr>
            </a:lvl1pPr>
          </a:lstStyle>
          <a:p>
            <a:r>
              <a:rPr lang="sv-SE"/>
              <a:t>Klicka här för att ändra format</a:t>
            </a:r>
            <a:endParaRPr lang="sv-SE" dirty="0"/>
          </a:p>
        </p:txBody>
      </p:sp>
      <p:sp>
        <p:nvSpPr>
          <p:cNvPr id="3" name="Underrubrik 2"/>
          <p:cNvSpPr>
            <a:spLocks noGrp="1"/>
          </p:cNvSpPr>
          <p:nvPr>
            <p:ph type="subTitle" idx="1"/>
          </p:nvPr>
        </p:nvSpPr>
        <p:spPr>
          <a:xfrm>
            <a:off x="685800" y="1923236"/>
            <a:ext cx="7772400" cy="3128542"/>
          </a:xfrm>
          <a:effectLst/>
        </p:spPr>
        <p:txBody>
          <a:bodyPr/>
          <a:lstStyle>
            <a:lvl1pPr marL="457200" indent="-457200" algn="l">
              <a:buFont typeface="Arial"/>
              <a:buChar char="•"/>
              <a:defRPr sz="2800">
                <a:solidFill>
                  <a:srgbClr val="0000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ändra format på underrubrik i bakgrunden</a:t>
            </a:r>
          </a:p>
        </p:txBody>
      </p:sp>
    </p:spTree>
    <p:extLst>
      <p:ext uri="{BB962C8B-B14F-4D97-AF65-F5344CB8AC3E}">
        <p14:creationId xmlns:p14="http://schemas.microsoft.com/office/powerpoint/2010/main" val="1235342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3585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69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3917307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6D4A165-A8D7-485E-A4A9-9D81785483A8}"/>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094AF3E3-C1C2-430B-8DD6-EEFBCE56F940}" type="datetimeFigureOut">
              <a:rPr lang="sv-SE"/>
              <a:pPr>
                <a:defRPr/>
              </a:pPr>
              <a:t>2021-12-01</a:t>
            </a:fld>
            <a:endParaRPr lang="sv-SE"/>
          </a:p>
        </p:txBody>
      </p:sp>
      <p:sp>
        <p:nvSpPr>
          <p:cNvPr id="5" name="Platshållare för sidfot 4">
            <a:extLst>
              <a:ext uri="{FF2B5EF4-FFF2-40B4-BE49-F238E27FC236}">
                <a16:creationId xmlns:a16="http://schemas.microsoft.com/office/drawing/2014/main" id="{4C8922A6-5A90-4AFB-9A9B-6EE422A9C609}"/>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B38E0BB-C2FA-499D-9515-DA855785621B}"/>
              </a:ext>
            </a:extLst>
          </p:cNvPr>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F1B10F6-207C-450F-986F-DE9A7B0E1370}" type="slidenum">
              <a:rPr lang="sv-SE"/>
              <a:pPr>
                <a:defRPr/>
              </a:pPr>
              <a:t>‹#›</a:t>
            </a:fld>
            <a:endParaRPr lang="sv-SE"/>
          </a:p>
        </p:txBody>
      </p:sp>
    </p:spTree>
    <p:extLst>
      <p:ext uri="{BB962C8B-B14F-4D97-AF65-F5344CB8AC3E}">
        <p14:creationId xmlns:p14="http://schemas.microsoft.com/office/powerpoint/2010/main" val="3669362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Anpassad layout">
    <p:spTree>
      <p:nvGrpSpPr>
        <p:cNvPr id="1" name=""/>
        <p:cNvGrpSpPr/>
        <p:nvPr/>
      </p:nvGrpSpPr>
      <p:grpSpPr>
        <a:xfrm>
          <a:off x="0" y="0"/>
          <a:ext cx="0" cy="0"/>
          <a:chOff x="0" y="0"/>
          <a:chExt cx="0" cy="0"/>
        </a:xfrm>
      </p:grpSpPr>
      <p:sp>
        <p:nvSpPr>
          <p:cNvPr id="3" name="Rubrik 1"/>
          <p:cNvSpPr>
            <a:spLocks noGrp="1"/>
          </p:cNvSpPr>
          <p:nvPr>
            <p:ph type="ctrTitle"/>
          </p:nvPr>
        </p:nvSpPr>
        <p:spPr>
          <a:xfrm>
            <a:off x="741557" y="616842"/>
            <a:ext cx="6858000" cy="609793"/>
          </a:xfrm>
        </p:spPr>
        <p:txBody>
          <a:bodyPr anchor="b">
            <a:normAutofit/>
          </a:bodyPr>
          <a:lstStyle>
            <a:lvl1pPr algn="l">
              <a:defRPr sz="2700"/>
            </a:lvl1pPr>
          </a:lstStyle>
          <a:p>
            <a:r>
              <a:rPr lang="sv-SE"/>
              <a:t>Klicka här för att ändra mall för rubrikformat</a:t>
            </a:r>
            <a:endParaRPr lang="sv-SE" dirty="0"/>
          </a:p>
        </p:txBody>
      </p:sp>
      <p:sp>
        <p:nvSpPr>
          <p:cNvPr id="4" name="Platshållare för diagram 3"/>
          <p:cNvSpPr>
            <a:spLocks noGrp="1"/>
          </p:cNvSpPr>
          <p:nvPr>
            <p:ph type="chart" sz="quarter" idx="10"/>
          </p:nvPr>
        </p:nvSpPr>
        <p:spPr>
          <a:xfrm>
            <a:off x="741557" y="1397000"/>
            <a:ext cx="6858000" cy="4737100"/>
          </a:xfrm>
        </p:spPr>
        <p:txBody>
          <a:bodyPr/>
          <a:lstStyle/>
          <a:p>
            <a:pPr lvl="0"/>
            <a:r>
              <a:rPr lang="sv-SE" noProof="0"/>
              <a:t>Klicka på ikonen för att lägga till ett diagram</a:t>
            </a:r>
          </a:p>
        </p:txBody>
      </p:sp>
    </p:spTree>
    <p:extLst>
      <p:ext uri="{BB962C8B-B14F-4D97-AF65-F5344CB8AC3E}">
        <p14:creationId xmlns:p14="http://schemas.microsoft.com/office/powerpoint/2010/main" val="112549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Rubrikbild">
    <p:spTree>
      <p:nvGrpSpPr>
        <p:cNvPr id="1" name=""/>
        <p:cNvGrpSpPr/>
        <p:nvPr/>
      </p:nvGrpSpPr>
      <p:grpSpPr>
        <a:xfrm>
          <a:off x="0" y="0"/>
          <a:ext cx="0" cy="0"/>
          <a:chOff x="0" y="0"/>
          <a:chExt cx="0" cy="0"/>
        </a:xfrm>
      </p:grpSpPr>
      <p:sp>
        <p:nvSpPr>
          <p:cNvPr id="7" name="Rubrik 1"/>
          <p:cNvSpPr>
            <a:spLocks noGrp="1"/>
          </p:cNvSpPr>
          <p:nvPr>
            <p:ph type="ctrTitle"/>
          </p:nvPr>
        </p:nvSpPr>
        <p:spPr>
          <a:xfrm>
            <a:off x="741557" y="616842"/>
            <a:ext cx="6858000" cy="609793"/>
          </a:xfrm>
        </p:spPr>
        <p:txBody>
          <a:bodyPr anchor="b">
            <a:normAutofit/>
          </a:bodyPr>
          <a:lstStyle>
            <a:lvl1pPr algn="l">
              <a:defRPr sz="2700"/>
            </a:lvl1pPr>
          </a:lstStyle>
          <a:p>
            <a:r>
              <a:rPr lang="en-US"/>
              <a:t>Click to edit Master title style</a:t>
            </a:r>
            <a:endParaRPr lang="sv-SE" dirty="0"/>
          </a:p>
        </p:txBody>
      </p:sp>
      <p:sp>
        <p:nvSpPr>
          <p:cNvPr id="8" name="Platshållare för text 11"/>
          <p:cNvSpPr>
            <a:spLocks noGrp="1"/>
          </p:cNvSpPr>
          <p:nvPr>
            <p:ph type="body" sz="quarter" idx="10"/>
          </p:nvPr>
        </p:nvSpPr>
        <p:spPr>
          <a:xfrm>
            <a:off x="741760" y="1422400"/>
            <a:ext cx="6858000" cy="4186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3893052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cSld name="Rubrik och fyra innehållsdelar">
    <p:spTree>
      <p:nvGrpSpPr>
        <p:cNvPr id="1" name=""/>
        <p:cNvGrpSpPr/>
        <p:nvPr/>
      </p:nvGrpSpPr>
      <p:grpSpPr>
        <a:xfrm>
          <a:off x="0" y="0"/>
          <a:ext cx="0" cy="0"/>
          <a:chOff x="0" y="0"/>
          <a:chExt cx="0" cy="0"/>
        </a:xfrm>
      </p:grpSpPr>
      <p:sp>
        <p:nvSpPr>
          <p:cNvPr id="2" name="Rubrik 1"/>
          <p:cNvSpPr>
            <a:spLocks noGrp="1"/>
          </p:cNvSpPr>
          <p:nvPr>
            <p:ph type="title" sz="quarter"/>
          </p:nvPr>
        </p:nvSpPr>
        <p:spPr>
          <a:xfrm>
            <a:off x="539750" y="1054100"/>
            <a:ext cx="7772400" cy="1143000"/>
          </a:xfrm>
        </p:spPr>
        <p:txBody>
          <a:bodyPr/>
          <a:lstStyle/>
          <a:p>
            <a:r>
              <a:rPr lang="sv-SE"/>
              <a:t>Klicka här för att ändra format</a:t>
            </a:r>
            <a:endParaRPr lang="en-US"/>
          </a:p>
        </p:txBody>
      </p:sp>
      <p:sp>
        <p:nvSpPr>
          <p:cNvPr id="3" name="Platshållare för innehåll 2"/>
          <p:cNvSpPr>
            <a:spLocks noGrp="1"/>
          </p:cNvSpPr>
          <p:nvPr>
            <p:ph sz="quarter" idx="1"/>
          </p:nvPr>
        </p:nvSpPr>
        <p:spPr>
          <a:xfrm>
            <a:off x="539750" y="2120900"/>
            <a:ext cx="3810000" cy="1981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p:cNvSpPr>
            <a:spLocks noGrp="1"/>
          </p:cNvSpPr>
          <p:nvPr>
            <p:ph sz="quarter" idx="2"/>
          </p:nvPr>
        </p:nvSpPr>
        <p:spPr>
          <a:xfrm>
            <a:off x="4502150" y="2120900"/>
            <a:ext cx="3810000" cy="1981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innehåll 4"/>
          <p:cNvSpPr>
            <a:spLocks noGrp="1"/>
          </p:cNvSpPr>
          <p:nvPr>
            <p:ph sz="quarter" idx="3"/>
          </p:nvPr>
        </p:nvSpPr>
        <p:spPr>
          <a:xfrm>
            <a:off x="539750" y="4254500"/>
            <a:ext cx="3810000" cy="1981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innehåll 5"/>
          <p:cNvSpPr>
            <a:spLocks noGrp="1"/>
          </p:cNvSpPr>
          <p:nvPr>
            <p:ph sz="quarter" idx="4"/>
          </p:nvPr>
        </p:nvSpPr>
        <p:spPr>
          <a:xfrm>
            <a:off x="4502150" y="4254500"/>
            <a:ext cx="3810000" cy="1981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a:extLst>
              <a:ext uri="{FF2B5EF4-FFF2-40B4-BE49-F238E27FC236}">
                <a16:creationId xmlns:a16="http://schemas.microsoft.com/office/drawing/2014/main" id="{C990A027-F9D4-4833-8904-69AFCEA1F85A}"/>
              </a:ext>
            </a:extLst>
          </p:cNvPr>
          <p:cNvSpPr>
            <a:spLocks noGrp="1"/>
          </p:cNvSpPr>
          <p:nvPr>
            <p:ph type="dt" sz="half" idx="10"/>
          </p:nvPr>
        </p:nvSpPr>
        <p:spPr>
          <a:xfrm>
            <a:off x="6553200" y="6437313"/>
            <a:ext cx="1905000" cy="307975"/>
          </a:xfrm>
        </p:spPr>
        <p:txBody>
          <a:bodyPr/>
          <a:lstStyle>
            <a:lvl1pPr>
              <a:defRPr/>
            </a:lvl1pPr>
          </a:lstStyle>
          <a:p>
            <a:pPr>
              <a:defRPr/>
            </a:pPr>
            <a:fld id="{5485EEFD-8937-4837-979B-647979379BB2}" type="datetime4">
              <a:rPr lang="sv-SE" altLang="en-US"/>
              <a:pPr>
                <a:defRPr/>
              </a:pPr>
              <a:t>1 december 2021</a:t>
            </a:fld>
            <a:endParaRPr lang="sv-SE" altLang="en-US"/>
          </a:p>
        </p:txBody>
      </p:sp>
      <p:sp>
        <p:nvSpPr>
          <p:cNvPr id="8" name="Platshållare för sidfot 7">
            <a:extLst>
              <a:ext uri="{FF2B5EF4-FFF2-40B4-BE49-F238E27FC236}">
                <a16:creationId xmlns:a16="http://schemas.microsoft.com/office/drawing/2014/main" id="{A677D377-CA66-4C72-BEBC-53683233BD05}"/>
              </a:ext>
            </a:extLst>
          </p:cNvPr>
          <p:cNvSpPr>
            <a:spLocks noGrp="1"/>
          </p:cNvSpPr>
          <p:nvPr>
            <p:ph type="ftr" sz="quarter" idx="11"/>
          </p:nvPr>
        </p:nvSpPr>
        <p:spPr>
          <a:xfrm>
            <a:off x="457200" y="6416675"/>
            <a:ext cx="2895600" cy="349250"/>
          </a:xfrm>
        </p:spPr>
        <p:txBody>
          <a:bodyPr/>
          <a:lstStyle>
            <a:lvl1pPr>
              <a:defRPr/>
            </a:lvl1pPr>
          </a:lstStyle>
          <a:p>
            <a:pPr>
              <a:defRPr/>
            </a:pPr>
            <a:r>
              <a:rPr lang="sv-SE" altLang="en-US"/>
              <a:t>Mia von Euler</a:t>
            </a:r>
          </a:p>
        </p:txBody>
      </p:sp>
      <p:sp>
        <p:nvSpPr>
          <p:cNvPr id="9" name="Platshållare för bildnummer 8">
            <a:extLst>
              <a:ext uri="{FF2B5EF4-FFF2-40B4-BE49-F238E27FC236}">
                <a16:creationId xmlns:a16="http://schemas.microsoft.com/office/drawing/2014/main" id="{95C261A3-10D5-4B2C-8285-64588C0E5C1B}"/>
              </a:ext>
            </a:extLst>
          </p:cNvPr>
          <p:cNvSpPr>
            <a:spLocks noGrp="1"/>
          </p:cNvSpPr>
          <p:nvPr>
            <p:ph type="sldNum" sz="quarter" idx="12"/>
          </p:nvPr>
        </p:nvSpPr>
        <p:spPr>
          <a:xfrm>
            <a:off x="8229600" y="6477000"/>
            <a:ext cx="685800" cy="228600"/>
          </a:xfrm>
        </p:spPr>
        <p:txBody>
          <a:bodyPr/>
          <a:lstStyle>
            <a:lvl1pPr>
              <a:defRPr/>
            </a:lvl1pPr>
          </a:lstStyle>
          <a:p>
            <a:pPr>
              <a:defRPr/>
            </a:pPr>
            <a:fld id="{83BC06F8-3280-4930-A0F9-ECBD5A03A9E6}" type="slidenum">
              <a:rPr lang="sv-SE" altLang="en-US"/>
              <a:pPr>
                <a:defRPr/>
              </a:pPr>
              <a:t>‹#›</a:t>
            </a:fld>
            <a:endParaRPr lang="sv-SE" altLang="en-US"/>
          </a:p>
        </p:txBody>
      </p:sp>
    </p:spTree>
    <p:extLst>
      <p:ext uri="{BB962C8B-B14F-4D97-AF65-F5344CB8AC3E}">
        <p14:creationId xmlns:p14="http://schemas.microsoft.com/office/powerpoint/2010/main" val="42023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DAD4">
            <a:alpha val="23137"/>
          </a:srgbClr>
        </a:solidFill>
        <a:effectLst/>
      </p:bgPr>
    </p:bg>
    <p:spTree>
      <p:nvGrpSpPr>
        <p:cNvPr id="1" name=""/>
        <p:cNvGrpSpPr/>
        <p:nvPr/>
      </p:nvGrpSpPr>
      <p:grpSpPr>
        <a:xfrm>
          <a:off x="0" y="0"/>
          <a:ext cx="0" cy="0"/>
          <a:chOff x="0" y="0"/>
          <a:chExt cx="0" cy="0"/>
        </a:xfrm>
      </p:grpSpPr>
      <p:sp>
        <p:nvSpPr>
          <p:cNvPr id="1026" name="Platshållare för rubrik 1">
            <a:extLst>
              <a:ext uri="{FF2B5EF4-FFF2-40B4-BE49-F238E27FC236}">
                <a16:creationId xmlns:a16="http://schemas.microsoft.com/office/drawing/2014/main" id="{A0A9CB0D-774D-4B7B-9532-9AB7A931A27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3" name="Platshållare för text 2">
            <a:extLst>
              <a:ext uri="{FF2B5EF4-FFF2-40B4-BE49-F238E27FC236}">
                <a16:creationId xmlns:a16="http://schemas.microsoft.com/office/drawing/2014/main" id="{244825C5-E121-4D45-9E7F-4A12056B9167}"/>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028" name="Bildobjekt 15">
            <a:extLst>
              <a:ext uri="{FF2B5EF4-FFF2-40B4-BE49-F238E27FC236}">
                <a16:creationId xmlns:a16="http://schemas.microsoft.com/office/drawing/2014/main" id="{F3678875-FABB-4B9B-8B7B-EABAE00E25C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45413" y="6167438"/>
            <a:ext cx="1366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B7437C6D-2C20-4D6D-808D-F0B3B184432D}"/>
              </a:ext>
            </a:extLst>
          </p:cNvPr>
          <p:cNvSpPr txBox="1"/>
          <p:nvPr/>
        </p:nvSpPr>
        <p:spPr>
          <a:xfrm>
            <a:off x="0" y="6489700"/>
            <a:ext cx="7535863" cy="368300"/>
          </a:xfrm>
          <a:prstGeom prst="rect">
            <a:avLst/>
          </a:prstGeom>
          <a:solidFill>
            <a:schemeClr val="accent3"/>
          </a:solidFill>
        </p:spPr>
        <p:txBody>
          <a:bodyPr>
            <a:spAutoFit/>
          </a:bodyPr>
          <a:lstStyle/>
          <a:p>
            <a:pPr eaLnBrk="1" fontAlgn="auto" hangingPunct="1">
              <a:spcBef>
                <a:spcPts val="0"/>
              </a:spcBef>
              <a:spcAft>
                <a:spcPts val="0"/>
              </a:spcAft>
              <a:defRPr/>
            </a:pPr>
            <a:endParaRPr lang="sv-SE" dirty="0">
              <a:latin typeface="+mn-lt"/>
              <a:cs typeface="+mn-cs"/>
            </a:endParaRPr>
          </a:p>
        </p:txBody>
      </p:sp>
    </p:spTree>
  </p:cSld>
  <p:clrMap bg1="lt1" tx1="dk1" bg2="lt2" tx2="dk2" accent1="accent1" accent2="accent2" accent3="accent3" accent4="accent4" accent5="accent5" accent6="accent6" hlink="hlink" folHlink="folHlink"/>
  <p:sldLayoutIdLst>
    <p:sldLayoutId id="2147484032" r:id="rId1"/>
    <p:sldLayoutId id="2147484022" r:id="rId2"/>
    <p:sldLayoutId id="2147484023" r:id="rId3"/>
    <p:sldLayoutId id="2147484024" r:id="rId4"/>
    <p:sldLayoutId id="2147484025" r:id="rId5"/>
    <p:sldLayoutId id="2147484033" r:id="rId6"/>
    <p:sldLayoutId id="2147484026" r:id="rId7"/>
    <p:sldLayoutId id="2147484027" r:id="rId8"/>
    <p:sldLayoutId id="2147484034" r:id="rId9"/>
    <p:sldLayoutId id="2147484035" r:id="rId10"/>
    <p:sldLayoutId id="2147484036" r:id="rId11"/>
  </p:sldLayoutIdLst>
  <p:txStyles>
    <p:titleStyle>
      <a:lvl1pPr algn="ctr" defTabSz="457200" rtl="0" eaLnBrk="0" fontAlgn="base" hangingPunct="0">
        <a:spcBef>
          <a:spcPct val="0"/>
        </a:spcBef>
        <a:spcAft>
          <a:spcPct val="0"/>
        </a:spcAft>
        <a:defRPr sz="4400" kern="1200">
          <a:solidFill>
            <a:srgbClr val="B50B1B"/>
          </a:solidFill>
          <a:latin typeface="+mj-lt"/>
          <a:ea typeface="+mj-ea"/>
          <a:cs typeface="+mj-cs"/>
        </a:defRPr>
      </a:lvl1pPr>
      <a:lvl2pPr algn="ctr" defTabSz="457200" rtl="0" eaLnBrk="0" fontAlgn="base" hangingPunct="0">
        <a:spcBef>
          <a:spcPct val="0"/>
        </a:spcBef>
        <a:spcAft>
          <a:spcPct val="0"/>
        </a:spcAft>
        <a:defRPr sz="4400">
          <a:solidFill>
            <a:srgbClr val="B50B1B"/>
          </a:solidFill>
          <a:latin typeface="Calibri" panose="020F0502020204030204" pitchFamily="34" charset="0"/>
        </a:defRPr>
      </a:lvl2pPr>
      <a:lvl3pPr algn="ctr" defTabSz="457200" rtl="0" eaLnBrk="0" fontAlgn="base" hangingPunct="0">
        <a:spcBef>
          <a:spcPct val="0"/>
        </a:spcBef>
        <a:spcAft>
          <a:spcPct val="0"/>
        </a:spcAft>
        <a:defRPr sz="4400">
          <a:solidFill>
            <a:srgbClr val="B50B1B"/>
          </a:solidFill>
          <a:latin typeface="Calibri" panose="020F0502020204030204" pitchFamily="34" charset="0"/>
        </a:defRPr>
      </a:lvl3pPr>
      <a:lvl4pPr algn="ctr" defTabSz="457200" rtl="0" eaLnBrk="0" fontAlgn="base" hangingPunct="0">
        <a:spcBef>
          <a:spcPct val="0"/>
        </a:spcBef>
        <a:spcAft>
          <a:spcPct val="0"/>
        </a:spcAft>
        <a:defRPr sz="4400">
          <a:solidFill>
            <a:srgbClr val="B50B1B"/>
          </a:solidFill>
          <a:latin typeface="Calibri" panose="020F0502020204030204" pitchFamily="34" charset="0"/>
        </a:defRPr>
      </a:lvl4pPr>
      <a:lvl5pPr algn="ctr" defTabSz="457200" rtl="0" eaLnBrk="0" fontAlgn="base" hangingPunct="0">
        <a:spcBef>
          <a:spcPct val="0"/>
        </a:spcBef>
        <a:spcAft>
          <a:spcPct val="0"/>
        </a:spcAft>
        <a:defRPr sz="4400">
          <a:solidFill>
            <a:srgbClr val="B50B1B"/>
          </a:solidFill>
          <a:latin typeface="Calibri" panose="020F0502020204030204" pitchFamily="34" charset="0"/>
        </a:defRPr>
      </a:lvl5pPr>
      <a:lvl6pPr marL="457200" algn="ctr" defTabSz="457200" rtl="0" fontAlgn="base">
        <a:spcBef>
          <a:spcPct val="0"/>
        </a:spcBef>
        <a:spcAft>
          <a:spcPct val="0"/>
        </a:spcAft>
        <a:defRPr sz="4400">
          <a:solidFill>
            <a:srgbClr val="B50B1B"/>
          </a:solidFill>
          <a:latin typeface="Calibri" panose="020F0502020204030204" pitchFamily="34" charset="0"/>
        </a:defRPr>
      </a:lvl6pPr>
      <a:lvl7pPr marL="914400" algn="ctr" defTabSz="457200" rtl="0" fontAlgn="base">
        <a:spcBef>
          <a:spcPct val="0"/>
        </a:spcBef>
        <a:spcAft>
          <a:spcPct val="0"/>
        </a:spcAft>
        <a:defRPr sz="4400">
          <a:solidFill>
            <a:srgbClr val="B50B1B"/>
          </a:solidFill>
          <a:latin typeface="Calibri" panose="020F0502020204030204" pitchFamily="34" charset="0"/>
        </a:defRPr>
      </a:lvl7pPr>
      <a:lvl8pPr marL="1371600" algn="ctr" defTabSz="457200" rtl="0" fontAlgn="base">
        <a:spcBef>
          <a:spcPct val="0"/>
        </a:spcBef>
        <a:spcAft>
          <a:spcPct val="0"/>
        </a:spcAft>
        <a:defRPr sz="4400">
          <a:solidFill>
            <a:srgbClr val="B50B1B"/>
          </a:solidFill>
          <a:latin typeface="Calibri" panose="020F0502020204030204" pitchFamily="34" charset="0"/>
        </a:defRPr>
      </a:lvl8pPr>
      <a:lvl9pPr marL="1828800" algn="ctr" defTabSz="457200" rtl="0" fontAlgn="base">
        <a:spcBef>
          <a:spcPct val="0"/>
        </a:spcBef>
        <a:spcAft>
          <a:spcPct val="0"/>
        </a:spcAft>
        <a:defRPr sz="4400">
          <a:solidFill>
            <a:srgbClr val="B50B1B"/>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ln>
            <a:solidFill>
              <a:srgbClr val="000090"/>
            </a:solidFill>
          </a:ln>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EDAD4">
            <a:alpha val="23137"/>
          </a:srgbClr>
        </a:solidFill>
        <a:effectLst/>
      </p:bgPr>
    </p:bg>
    <p:spTree>
      <p:nvGrpSpPr>
        <p:cNvPr id="1" name=""/>
        <p:cNvGrpSpPr/>
        <p:nvPr/>
      </p:nvGrpSpPr>
      <p:grpSpPr>
        <a:xfrm>
          <a:off x="0" y="0"/>
          <a:ext cx="0" cy="0"/>
          <a:chOff x="0" y="0"/>
          <a:chExt cx="0" cy="0"/>
        </a:xfrm>
      </p:grpSpPr>
      <p:sp>
        <p:nvSpPr>
          <p:cNvPr id="2050" name="Platshållare för rubrik 1">
            <a:extLst>
              <a:ext uri="{FF2B5EF4-FFF2-40B4-BE49-F238E27FC236}">
                <a16:creationId xmlns:a16="http://schemas.microsoft.com/office/drawing/2014/main" id="{ECDE6B67-B685-4B80-855C-642D520A994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3" name="Platshållare för text 2">
            <a:extLst>
              <a:ext uri="{FF2B5EF4-FFF2-40B4-BE49-F238E27FC236}">
                <a16:creationId xmlns:a16="http://schemas.microsoft.com/office/drawing/2014/main" id="{D572C39A-F590-41B0-B614-472C748C54D9}"/>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2052" name="Bildobjekt 15">
            <a:extLst>
              <a:ext uri="{FF2B5EF4-FFF2-40B4-BE49-F238E27FC236}">
                <a16:creationId xmlns:a16="http://schemas.microsoft.com/office/drawing/2014/main" id="{AA8B6774-E823-4CB3-A999-1A8FE640CA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5413" y="6167438"/>
            <a:ext cx="1366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9ED1ED65-30AA-4B6B-966A-CAEE1F17C6B1}"/>
              </a:ext>
            </a:extLst>
          </p:cNvPr>
          <p:cNvSpPr txBox="1"/>
          <p:nvPr/>
        </p:nvSpPr>
        <p:spPr>
          <a:xfrm>
            <a:off x="0" y="6489700"/>
            <a:ext cx="7535863" cy="300038"/>
          </a:xfrm>
          <a:prstGeom prst="rect">
            <a:avLst/>
          </a:prstGeom>
          <a:solidFill>
            <a:schemeClr val="accent3"/>
          </a:solidFill>
        </p:spPr>
        <p:txBody>
          <a:bodyPr>
            <a:spAutoFit/>
          </a:bodyPr>
          <a:lstStyle/>
          <a:p>
            <a:pPr eaLnBrk="1" fontAlgn="auto" hangingPunct="1">
              <a:spcBef>
                <a:spcPts val="0"/>
              </a:spcBef>
              <a:spcAft>
                <a:spcPts val="0"/>
              </a:spcAft>
              <a:defRPr/>
            </a:pPr>
            <a:endParaRPr lang="sv-SE" sz="1350" dirty="0">
              <a:latin typeface="+mn-lt"/>
              <a:cs typeface="+mn-cs"/>
            </a:endParaRPr>
          </a:p>
        </p:txBody>
      </p:sp>
    </p:spTree>
  </p:cSld>
  <p:clrMap bg1="lt1" tx1="dk1" bg2="lt2" tx2="dk2" accent1="accent1" accent2="accent2" accent3="accent3" accent4="accent4" accent5="accent5" accent6="accent6" hlink="hlink" folHlink="folHlink"/>
  <p:sldLayoutIdLst>
    <p:sldLayoutId id="2147484037" r:id="rId1"/>
    <p:sldLayoutId id="2147484028" r:id="rId2"/>
    <p:sldLayoutId id="2147484029" r:id="rId3"/>
    <p:sldLayoutId id="2147484030" r:id="rId4"/>
    <p:sldLayoutId id="2147484031" r:id="rId5"/>
  </p:sldLayoutIdLst>
  <p:txStyles>
    <p:titleStyle>
      <a:lvl1pPr algn="ctr" defTabSz="342900" rtl="0" eaLnBrk="0" fontAlgn="base" hangingPunct="0">
        <a:spcBef>
          <a:spcPct val="0"/>
        </a:spcBef>
        <a:spcAft>
          <a:spcPct val="0"/>
        </a:spcAft>
        <a:defRPr sz="3300" kern="1200">
          <a:solidFill>
            <a:srgbClr val="B50B1B"/>
          </a:solidFill>
          <a:latin typeface="+mj-lt"/>
          <a:ea typeface="+mj-ea"/>
          <a:cs typeface="+mj-cs"/>
        </a:defRPr>
      </a:lvl1pPr>
      <a:lvl2pPr algn="ctr" defTabSz="342900" rtl="0" eaLnBrk="0" fontAlgn="base" hangingPunct="0">
        <a:spcBef>
          <a:spcPct val="0"/>
        </a:spcBef>
        <a:spcAft>
          <a:spcPct val="0"/>
        </a:spcAft>
        <a:defRPr sz="3300">
          <a:solidFill>
            <a:srgbClr val="B50B1B"/>
          </a:solidFill>
          <a:latin typeface="Calibri" panose="020F0502020204030204" pitchFamily="34" charset="0"/>
        </a:defRPr>
      </a:lvl2pPr>
      <a:lvl3pPr algn="ctr" defTabSz="342900" rtl="0" eaLnBrk="0" fontAlgn="base" hangingPunct="0">
        <a:spcBef>
          <a:spcPct val="0"/>
        </a:spcBef>
        <a:spcAft>
          <a:spcPct val="0"/>
        </a:spcAft>
        <a:defRPr sz="3300">
          <a:solidFill>
            <a:srgbClr val="B50B1B"/>
          </a:solidFill>
          <a:latin typeface="Calibri" panose="020F0502020204030204" pitchFamily="34" charset="0"/>
        </a:defRPr>
      </a:lvl3pPr>
      <a:lvl4pPr algn="ctr" defTabSz="342900" rtl="0" eaLnBrk="0" fontAlgn="base" hangingPunct="0">
        <a:spcBef>
          <a:spcPct val="0"/>
        </a:spcBef>
        <a:spcAft>
          <a:spcPct val="0"/>
        </a:spcAft>
        <a:defRPr sz="3300">
          <a:solidFill>
            <a:srgbClr val="B50B1B"/>
          </a:solidFill>
          <a:latin typeface="Calibri" panose="020F0502020204030204" pitchFamily="34" charset="0"/>
        </a:defRPr>
      </a:lvl4pPr>
      <a:lvl5pPr algn="ctr" defTabSz="342900" rtl="0" eaLnBrk="0" fontAlgn="base" hangingPunct="0">
        <a:spcBef>
          <a:spcPct val="0"/>
        </a:spcBef>
        <a:spcAft>
          <a:spcPct val="0"/>
        </a:spcAft>
        <a:defRPr sz="3300">
          <a:solidFill>
            <a:srgbClr val="B50B1B"/>
          </a:solidFill>
          <a:latin typeface="Calibri" panose="020F0502020204030204" pitchFamily="34" charset="0"/>
        </a:defRPr>
      </a:lvl5pPr>
      <a:lvl6pPr marL="342900" algn="ctr" defTabSz="342900" rtl="0" fontAlgn="base">
        <a:spcBef>
          <a:spcPct val="0"/>
        </a:spcBef>
        <a:spcAft>
          <a:spcPct val="0"/>
        </a:spcAft>
        <a:defRPr sz="3300">
          <a:solidFill>
            <a:srgbClr val="B50B1B"/>
          </a:solidFill>
          <a:latin typeface="Calibri" panose="020F0502020204030204" pitchFamily="34" charset="0"/>
        </a:defRPr>
      </a:lvl6pPr>
      <a:lvl7pPr marL="685800" algn="ctr" defTabSz="342900" rtl="0" fontAlgn="base">
        <a:spcBef>
          <a:spcPct val="0"/>
        </a:spcBef>
        <a:spcAft>
          <a:spcPct val="0"/>
        </a:spcAft>
        <a:defRPr sz="3300">
          <a:solidFill>
            <a:srgbClr val="B50B1B"/>
          </a:solidFill>
          <a:latin typeface="Calibri" panose="020F0502020204030204" pitchFamily="34" charset="0"/>
        </a:defRPr>
      </a:lvl7pPr>
      <a:lvl8pPr marL="1028700" algn="ctr" defTabSz="342900" rtl="0" fontAlgn="base">
        <a:spcBef>
          <a:spcPct val="0"/>
        </a:spcBef>
        <a:spcAft>
          <a:spcPct val="0"/>
        </a:spcAft>
        <a:defRPr sz="3300">
          <a:solidFill>
            <a:srgbClr val="B50B1B"/>
          </a:solidFill>
          <a:latin typeface="Calibri" panose="020F0502020204030204" pitchFamily="34" charset="0"/>
        </a:defRPr>
      </a:lvl8pPr>
      <a:lvl9pPr marL="1371600" algn="ctr" defTabSz="342900" rtl="0" fontAlgn="base">
        <a:spcBef>
          <a:spcPct val="0"/>
        </a:spcBef>
        <a:spcAft>
          <a:spcPct val="0"/>
        </a:spcAft>
        <a:defRPr sz="3300">
          <a:solidFill>
            <a:srgbClr val="B50B1B"/>
          </a:solidFill>
          <a:latin typeface="Calibri" panose="020F0502020204030204"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ln>
            <a:solidFill>
              <a:srgbClr val="000090"/>
            </a:solidFill>
          </a:ln>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4.xml"/><Relationship Id="rId4"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5.xml"/><Relationship Id="rId7" Type="http://schemas.openxmlformats.org/officeDocument/2006/relationships/image" Target="../media/image2.e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5.xml"/><Relationship Id="rId4"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hyperlink" Target="https://www.youtube.com/channel/UCCXM7HpMJgCKS4vkyYCJqog" TargetMode="Externa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a:extLst>
              <a:ext uri="{FF2B5EF4-FFF2-40B4-BE49-F238E27FC236}">
                <a16:creationId xmlns:a16="http://schemas.microsoft.com/office/drawing/2014/main" id="{DF85A181-D3D4-40D3-813C-AF587B51B6FB}"/>
              </a:ext>
            </a:extLst>
          </p:cNvPr>
          <p:cNvSpPr>
            <a:spLocks noGrp="1"/>
          </p:cNvSpPr>
          <p:nvPr>
            <p:ph type="ctrTitle"/>
          </p:nvPr>
        </p:nvSpPr>
        <p:spPr>
          <a:xfrm>
            <a:off x="685800" y="1892425"/>
            <a:ext cx="7772400" cy="1384176"/>
          </a:xfrm>
        </p:spPr>
        <p:txBody>
          <a:bodyPr/>
          <a:lstStyle/>
          <a:p>
            <a:pPr>
              <a:spcBef>
                <a:spcPts val="864"/>
              </a:spcBef>
              <a:spcAft>
                <a:spcPts val="0"/>
              </a:spcAft>
              <a:defRPr/>
            </a:pPr>
            <a:r>
              <a:rPr lang="sv-SE" sz="3600" dirty="0">
                <a:ln w="9525" cap="flat" cmpd="sng" algn="ctr">
                  <a:solidFill>
                    <a:srgbClr val="000090"/>
                  </a:solidFill>
                  <a:prstDash val="solid"/>
                  <a:round/>
                </a:ln>
                <a:solidFill>
                  <a:srgbClr val="00006D"/>
                </a:solidFill>
                <a:ea typeface="+mn-ea"/>
                <a:cs typeface="+mn-cs"/>
              </a:rPr>
              <a:t>Välkomna till Riksstrokes användardag 14 oktober 2021</a:t>
            </a:r>
            <a:endParaRPr lang="sv-SE" sz="3600" dirty="0"/>
          </a:p>
          <a:p>
            <a:pPr>
              <a:defRPr/>
            </a:pPr>
            <a:endParaRPr lang="sv-SE" altLang="sv-SE" sz="4000" dirty="0">
              <a:solidFill>
                <a:schemeClr val="accent1"/>
              </a:solidFill>
            </a:endParaRPr>
          </a:p>
        </p:txBody>
      </p:sp>
      <p:sp>
        <p:nvSpPr>
          <p:cNvPr id="3" name="Underrubrik 2">
            <a:extLst>
              <a:ext uri="{FF2B5EF4-FFF2-40B4-BE49-F238E27FC236}">
                <a16:creationId xmlns:a16="http://schemas.microsoft.com/office/drawing/2014/main" id="{E2E48EC3-49D9-493F-98C1-447C6A5286A8}"/>
              </a:ext>
            </a:extLst>
          </p:cNvPr>
          <p:cNvSpPr>
            <a:spLocks noGrp="1"/>
          </p:cNvSpPr>
          <p:nvPr>
            <p:ph type="subTitle" idx="1"/>
          </p:nvPr>
        </p:nvSpPr>
        <p:spPr>
          <a:xfrm>
            <a:off x="609600" y="3276601"/>
            <a:ext cx="7772400" cy="3056466"/>
          </a:xfrm>
        </p:spPr>
        <p:txBody>
          <a:bodyPr/>
          <a:lstStyle/>
          <a:p>
            <a:pPr marL="0" indent="0">
              <a:buFont typeface="Arial"/>
              <a:buNone/>
              <a:defRPr/>
            </a:pPr>
            <a:r>
              <a:rPr lang="sv-SE" altLang="sv-SE" dirty="0"/>
              <a:t>Praktisk information:</a:t>
            </a:r>
          </a:p>
          <a:p>
            <a:pPr marL="914400" lvl="1" indent="-457200" algn="l">
              <a:buFont typeface="Wingdings" panose="05000000000000000000" pitchFamily="2" charset="2"/>
              <a:buChar char="Ø"/>
              <a:defRPr/>
            </a:pPr>
            <a:r>
              <a:rPr lang="sv-SE" dirty="0"/>
              <a:t>Ställ dina frågor i chatten alt använd ”handen” om du vill ställa en fråga </a:t>
            </a:r>
          </a:p>
          <a:p>
            <a:pPr marL="914400" lvl="1" indent="-457200" algn="l">
              <a:buFont typeface="Wingdings" panose="05000000000000000000" pitchFamily="2" charset="2"/>
              <a:buChar char="Ø"/>
              <a:defRPr/>
            </a:pPr>
            <a:r>
              <a:rPr lang="sv-SE" dirty="0"/>
              <a:t>Mikrofoner mutade</a:t>
            </a:r>
          </a:p>
          <a:p>
            <a:pPr marL="914400" lvl="1" indent="-457200" algn="l">
              <a:buFont typeface="Wingdings" panose="05000000000000000000" pitchFamily="2" charset="2"/>
              <a:buChar char="Ø"/>
              <a:defRPr/>
            </a:pPr>
            <a:r>
              <a:rPr lang="sv-SE" dirty="0"/>
              <a:t>Paus 15 min ca 13.55 </a:t>
            </a:r>
          </a:p>
          <a:p>
            <a:pPr marL="914400" lvl="1" indent="-457200" algn="l">
              <a:buFont typeface="Wingdings" panose="05000000000000000000" pitchFamily="2" charset="2"/>
              <a:buChar char="Ø"/>
              <a:defRPr/>
            </a:pPr>
            <a:r>
              <a:rPr lang="sv-SE" dirty="0"/>
              <a:t>Mötet spelas in</a:t>
            </a:r>
          </a:p>
          <a:p>
            <a:pPr>
              <a:defRPr/>
            </a:pPr>
            <a:endParaRPr lang="sv-SE" dirty="0"/>
          </a:p>
        </p:txBody>
      </p:sp>
      <p:pic>
        <p:nvPicPr>
          <p:cNvPr id="10244" name="Bildobjekt 1">
            <a:extLst>
              <a:ext uri="{FF2B5EF4-FFF2-40B4-BE49-F238E27FC236}">
                <a16:creationId xmlns:a16="http://schemas.microsoft.com/office/drawing/2014/main" id="{993B833B-B8D6-4976-860E-42E3E9CD8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788" y="46038"/>
            <a:ext cx="314007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ruta 3">
            <a:extLst>
              <a:ext uri="{FF2B5EF4-FFF2-40B4-BE49-F238E27FC236}">
                <a16:creationId xmlns:a16="http://schemas.microsoft.com/office/drawing/2014/main" id="{B558D0DC-2743-4655-8542-0B393E5C0BE0}"/>
              </a:ext>
            </a:extLst>
          </p:cNvPr>
          <p:cNvSpPr txBox="1">
            <a:spLocks noChangeArrowheads="1"/>
          </p:cNvSpPr>
          <p:nvPr/>
        </p:nvSpPr>
        <p:spPr bwMode="auto">
          <a:xfrm>
            <a:off x="1095375" y="4864100"/>
            <a:ext cx="7046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rPr>
              <a:t>669 (26 %) av 2625 hjärnblödningar var under antikoagulantiabehandling</a:t>
            </a:r>
          </a:p>
          <a:p>
            <a:pPr>
              <a:spcBef>
                <a:spcPct val="0"/>
              </a:spcBef>
              <a:buFontTx/>
              <a:buNone/>
            </a:pPr>
            <a:r>
              <a:rPr lang="sv-SE" altLang="sv-SE" sz="1800">
                <a:solidFill>
                  <a:srgbClr val="000000"/>
                </a:solidFill>
              </a:rPr>
              <a:t>Reversering gavs i hälften av fallen</a:t>
            </a:r>
          </a:p>
        </p:txBody>
      </p:sp>
      <p:pic>
        <p:nvPicPr>
          <p:cNvPr id="22531" name="Bildobjekt 1">
            <a:extLst>
              <a:ext uri="{FF2B5EF4-FFF2-40B4-BE49-F238E27FC236}">
                <a16:creationId xmlns:a16="http://schemas.microsoft.com/office/drawing/2014/main" id="{B9F8CEA6-3EA6-4000-868A-7C0094845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624013"/>
            <a:ext cx="575151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ubrik 1">
            <a:extLst>
              <a:ext uri="{FF2B5EF4-FFF2-40B4-BE49-F238E27FC236}">
                <a16:creationId xmlns:a16="http://schemas.microsoft.com/office/drawing/2014/main" id="{69B7970B-DA2B-472F-8021-58611CD63465}"/>
              </a:ext>
            </a:extLst>
          </p:cNvPr>
          <p:cNvSpPr>
            <a:spLocks noGrp="1"/>
          </p:cNvSpPr>
          <p:nvPr>
            <p:ph type="title" idx="4294967295"/>
          </p:nvPr>
        </p:nvSpPr>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100">
                <a:ea typeface="Calibri" panose="020F0502020204030204" pitchFamily="34" charset="0"/>
                <a:cs typeface="Times New Roman" panose="02020603050405020304" pitchFamily="18" charset="0"/>
              </a:rPr>
            </a:br>
            <a:endParaRPr lang="sv-SE" altLang="sv-SE"/>
          </a:p>
        </p:txBody>
      </p:sp>
      <p:pic>
        <p:nvPicPr>
          <p:cNvPr id="134147" name="Bildobjekt 3">
            <a:extLst>
              <a:ext uri="{FF2B5EF4-FFF2-40B4-BE49-F238E27FC236}">
                <a16:creationId xmlns:a16="http://schemas.microsoft.com/office/drawing/2014/main" id="{A9BEC9E7-0F87-46FA-8702-2FF295B9F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5B73EA6-7F5B-424D-996A-0F9F28727A2C}"/>
              </a:ext>
            </a:extLst>
          </p:cNvPr>
          <p:cNvSpPr>
            <a:spLocks noGrp="1"/>
          </p:cNvSpPr>
          <p:nvPr>
            <p:ph type="body" idx="4294967295"/>
          </p:nvPr>
        </p:nvSpPr>
        <p:spPr>
          <a:xfrm>
            <a:off x="211138" y="1403350"/>
            <a:ext cx="8475662" cy="4989513"/>
          </a:xfrm>
        </p:spPr>
        <p:txBody>
          <a:bodyPr/>
          <a:lstStyle/>
          <a:p>
            <a:pPr>
              <a:defRPr/>
            </a:pPr>
            <a:endParaRPr lang="sv-SE" dirty="0"/>
          </a:p>
        </p:txBody>
      </p:sp>
      <p:sp>
        <p:nvSpPr>
          <p:cNvPr id="135171" name="Rubrik 2">
            <a:extLst>
              <a:ext uri="{FF2B5EF4-FFF2-40B4-BE49-F238E27FC236}">
                <a16:creationId xmlns:a16="http://schemas.microsoft.com/office/drawing/2014/main" id="{60209CA5-A360-44F4-8DA2-AA5BA0BFD51B}"/>
              </a:ext>
            </a:extLst>
          </p:cNvPr>
          <p:cNvSpPr>
            <a:spLocks noGrp="1"/>
          </p:cNvSpPr>
          <p:nvPr>
            <p:ph type="title" idx="4294967295"/>
          </p:nvPr>
        </p:nvSpPr>
        <p:spPr/>
        <p:txBody>
          <a:bodyPr/>
          <a:lstStyle/>
          <a:p>
            <a:r>
              <a:rPr lang="sv-SE" altLang="sv-SE"/>
              <a:t>Formulär 2022</a:t>
            </a:r>
          </a:p>
        </p:txBody>
      </p:sp>
      <p:pic>
        <p:nvPicPr>
          <p:cNvPr id="135172" name="Bildobjekt 3">
            <a:extLst>
              <a:ext uri="{FF2B5EF4-FFF2-40B4-BE49-F238E27FC236}">
                <a16:creationId xmlns:a16="http://schemas.microsoft.com/office/drawing/2014/main" id="{68252925-66B8-41D3-A593-12F0EE917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259" t="15926" r="14908" b="23630"/>
          <a:stretch>
            <a:fillRect/>
          </a:stretch>
        </p:blipFill>
        <p:spPr bwMode="auto">
          <a:xfrm>
            <a:off x="296863" y="1403350"/>
            <a:ext cx="3335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Bildobjekt 5">
            <a:extLst>
              <a:ext uri="{FF2B5EF4-FFF2-40B4-BE49-F238E27FC236}">
                <a16:creationId xmlns:a16="http://schemas.microsoft.com/office/drawing/2014/main" id="{984B426A-2423-4DCF-8D50-B56643B47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537" t="15926" r="14445" b="32224"/>
          <a:stretch>
            <a:fillRect/>
          </a:stretch>
        </p:blipFill>
        <p:spPr bwMode="auto">
          <a:xfrm>
            <a:off x="1608138" y="2460625"/>
            <a:ext cx="31242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Bildobjekt 9">
            <a:extLst>
              <a:ext uri="{FF2B5EF4-FFF2-40B4-BE49-F238E27FC236}">
                <a16:creationId xmlns:a16="http://schemas.microsoft.com/office/drawing/2014/main" id="{A34DA2A9-80AB-47A4-BE33-08A726C953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4265" t="16092" r="14774"/>
          <a:stretch>
            <a:fillRect/>
          </a:stretch>
        </p:blipFill>
        <p:spPr bwMode="auto">
          <a:xfrm>
            <a:off x="4732338" y="1347788"/>
            <a:ext cx="277018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Bildobjekt 11">
            <a:extLst>
              <a:ext uri="{FF2B5EF4-FFF2-40B4-BE49-F238E27FC236}">
                <a16:creationId xmlns:a16="http://schemas.microsoft.com/office/drawing/2014/main" id="{A6B8605F-3A3A-4707-8C32-9C905CC57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4444" t="16092" r="14630" b="1407"/>
          <a:stretch>
            <a:fillRect/>
          </a:stretch>
        </p:blipFill>
        <p:spPr bwMode="auto">
          <a:xfrm>
            <a:off x="5961063" y="2752725"/>
            <a:ext cx="2582862"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Bildobjekt 12">
            <a:extLst>
              <a:ext uri="{FF2B5EF4-FFF2-40B4-BE49-F238E27FC236}">
                <a16:creationId xmlns:a16="http://schemas.microsoft.com/office/drawing/2014/main" id="{ED705B27-7FB7-4CD2-8ED0-51758421A8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4664" t="16092" r="14815"/>
          <a:stretch>
            <a:fillRect/>
          </a:stretch>
        </p:blipFill>
        <p:spPr bwMode="auto">
          <a:xfrm>
            <a:off x="3263900" y="3171825"/>
            <a:ext cx="2582863"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ubrik 1">
            <a:extLst>
              <a:ext uri="{FF2B5EF4-FFF2-40B4-BE49-F238E27FC236}">
                <a16:creationId xmlns:a16="http://schemas.microsoft.com/office/drawing/2014/main" id="{B52783A6-EA58-44AE-8741-C285C79839B0}"/>
              </a:ext>
            </a:extLst>
          </p:cNvPr>
          <p:cNvSpPr>
            <a:spLocks noGrp="1"/>
          </p:cNvSpPr>
          <p:nvPr>
            <p:ph type="title" idx="4294967295"/>
          </p:nvPr>
        </p:nvSpPr>
        <p:spPr/>
        <p:txBody>
          <a:bodyPr/>
          <a:lstStyle/>
          <a:p>
            <a:r>
              <a:rPr lang="sv-SE" altLang="sv-SE"/>
              <a:t>Formulär 2022</a:t>
            </a:r>
          </a:p>
        </p:txBody>
      </p:sp>
      <p:sp>
        <p:nvSpPr>
          <p:cNvPr id="3" name="Platshållare för text 2">
            <a:extLst>
              <a:ext uri="{FF2B5EF4-FFF2-40B4-BE49-F238E27FC236}">
                <a16:creationId xmlns:a16="http://schemas.microsoft.com/office/drawing/2014/main" id="{73BE95CF-CB6F-4EDC-8AF1-BA2F55082F34}"/>
              </a:ext>
            </a:extLst>
          </p:cNvPr>
          <p:cNvSpPr>
            <a:spLocks noGrp="1"/>
          </p:cNvSpPr>
          <p:nvPr>
            <p:ph type="body" idx="4294967295"/>
          </p:nvPr>
        </p:nvSpPr>
        <p:spPr/>
        <p:txBody>
          <a:bodyPr/>
          <a:lstStyle/>
          <a:p>
            <a:pPr>
              <a:defRPr/>
            </a:pPr>
            <a:r>
              <a:rPr lang="sv-SE" dirty="0"/>
              <a:t>Covid frågor utgår</a:t>
            </a:r>
          </a:p>
          <a:p>
            <a:pPr>
              <a:defRPr/>
            </a:pPr>
            <a:r>
              <a:rPr lang="sv-SE" dirty="0"/>
              <a:t>Tider insjuknande</a:t>
            </a:r>
          </a:p>
          <a:p>
            <a:pPr lvl="1">
              <a:defRPr/>
            </a:pPr>
            <a:r>
              <a:rPr lang="sv-SE" dirty="0"/>
              <a:t>Exakt tid, osäker tid, intervall</a:t>
            </a:r>
          </a:p>
          <a:p>
            <a:pPr lvl="2">
              <a:defRPr/>
            </a:pPr>
            <a:r>
              <a:rPr lang="sv-SE" dirty="0"/>
              <a:t>Hur registrera??</a:t>
            </a:r>
          </a:p>
        </p:txBody>
      </p:sp>
      <p:pic>
        <p:nvPicPr>
          <p:cNvPr id="137220" name="Bildobjekt 3">
            <a:extLst>
              <a:ext uri="{FF2B5EF4-FFF2-40B4-BE49-F238E27FC236}">
                <a16:creationId xmlns:a16="http://schemas.microsoft.com/office/drawing/2014/main" id="{031EDDD4-6365-4D18-A99B-3F388CF1A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52" t="41112" r="64906" b="36250"/>
          <a:stretch>
            <a:fillRect/>
          </a:stretch>
        </p:blipFill>
        <p:spPr bwMode="auto">
          <a:xfrm>
            <a:off x="1820863" y="3811588"/>
            <a:ext cx="6865937"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C03A3D2-E953-4782-ADC6-6B041E831025}"/>
              </a:ext>
            </a:extLst>
          </p:cNvPr>
          <p:cNvSpPr>
            <a:spLocks noGrp="1"/>
          </p:cNvSpPr>
          <p:nvPr>
            <p:ph type="body" idx="4294967295"/>
          </p:nvPr>
        </p:nvSpPr>
        <p:spPr/>
        <p:txBody>
          <a:bodyPr/>
          <a:lstStyle/>
          <a:p>
            <a:pPr>
              <a:defRPr/>
            </a:pPr>
            <a:endParaRPr lang="sv-SE" dirty="0"/>
          </a:p>
        </p:txBody>
      </p:sp>
      <p:sp>
        <p:nvSpPr>
          <p:cNvPr id="139267" name="Rubrik 2">
            <a:extLst>
              <a:ext uri="{FF2B5EF4-FFF2-40B4-BE49-F238E27FC236}">
                <a16:creationId xmlns:a16="http://schemas.microsoft.com/office/drawing/2014/main" id="{53E0860C-1C85-4ACF-A948-42C197ECA877}"/>
              </a:ext>
            </a:extLst>
          </p:cNvPr>
          <p:cNvSpPr>
            <a:spLocks noGrp="1"/>
          </p:cNvSpPr>
          <p:nvPr>
            <p:ph type="title" idx="4294967295"/>
          </p:nvPr>
        </p:nvSpPr>
        <p:spPr/>
        <p:txBody>
          <a:bodyPr/>
          <a:lstStyle/>
          <a:p>
            <a:r>
              <a:rPr lang="sv-SE" altLang="sv-SE"/>
              <a:t>Forts insjuknandetid</a:t>
            </a:r>
          </a:p>
        </p:txBody>
      </p:sp>
      <p:pic>
        <p:nvPicPr>
          <p:cNvPr id="139268" name="Bildobjekt 6">
            <a:extLst>
              <a:ext uri="{FF2B5EF4-FFF2-40B4-BE49-F238E27FC236}">
                <a16:creationId xmlns:a16="http://schemas.microsoft.com/office/drawing/2014/main" id="{51FAD410-7DC7-4AAB-88D5-C7BABC435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167" t="29111" r="24538" b="39778"/>
          <a:stretch>
            <a:fillRect/>
          </a:stretch>
        </p:blipFill>
        <p:spPr bwMode="auto">
          <a:xfrm>
            <a:off x="498475" y="2363788"/>
            <a:ext cx="814705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Bildobjekt 1">
            <a:extLst>
              <a:ext uri="{FF2B5EF4-FFF2-40B4-BE49-F238E27FC236}">
                <a16:creationId xmlns:a16="http://schemas.microsoft.com/office/drawing/2014/main" id="{DC7F383D-61C8-4BA2-AE6D-6F72540F8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255588"/>
            <a:ext cx="2347912"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Bildobjekt 2">
            <a:extLst>
              <a:ext uri="{FF2B5EF4-FFF2-40B4-BE49-F238E27FC236}">
                <a16:creationId xmlns:a16="http://schemas.microsoft.com/office/drawing/2014/main" id="{6F7AA250-398C-41FC-AC5D-D8E197609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525" y="3960813"/>
            <a:ext cx="24241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ruta 3">
            <a:extLst>
              <a:ext uri="{FF2B5EF4-FFF2-40B4-BE49-F238E27FC236}">
                <a16:creationId xmlns:a16="http://schemas.microsoft.com/office/drawing/2014/main" id="{7E897155-C930-44C7-85C1-160AC525EB54}"/>
              </a:ext>
            </a:extLst>
          </p:cNvPr>
          <p:cNvSpPr txBox="1">
            <a:spLocks noChangeArrowheads="1"/>
          </p:cNvSpPr>
          <p:nvPr/>
        </p:nvSpPr>
        <p:spPr bwMode="auto">
          <a:xfrm rot="10800000" flipV="1">
            <a:off x="2409825" y="1628775"/>
            <a:ext cx="5675313"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7200" b="1">
                <a:solidFill>
                  <a:srgbClr val="0070C0"/>
                </a:solidFill>
                <a:latin typeface="Arial" panose="020B0604020202020204" pitchFamily="34" charset="0"/>
              </a:rPr>
              <a:t>Frågor och </a:t>
            </a:r>
          </a:p>
          <a:p>
            <a:pPr>
              <a:spcBef>
                <a:spcPct val="0"/>
              </a:spcBef>
              <a:buFontTx/>
              <a:buNone/>
            </a:pPr>
            <a:r>
              <a:rPr lang="sv-SE" altLang="sv-SE" sz="7200" b="1">
                <a:solidFill>
                  <a:srgbClr val="0070C0"/>
                </a:solidFill>
                <a:latin typeface="Arial" panose="020B0604020202020204" pitchFamily="34" charset="0"/>
              </a:rPr>
              <a:t>svar</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ubrik 1">
            <a:extLst>
              <a:ext uri="{FF2B5EF4-FFF2-40B4-BE49-F238E27FC236}">
                <a16:creationId xmlns:a16="http://schemas.microsoft.com/office/drawing/2014/main" id="{96959EC4-CDD9-47F5-94B0-FCD10067A62B}"/>
              </a:ext>
            </a:extLst>
          </p:cNvPr>
          <p:cNvSpPr>
            <a:spLocks noGrp="1"/>
          </p:cNvSpPr>
          <p:nvPr>
            <p:ph type="title" idx="4294967295"/>
          </p:nvPr>
        </p:nvSpPr>
        <p:spPr/>
        <p:txBody>
          <a:bodyPr/>
          <a:lstStyle/>
          <a:p>
            <a:r>
              <a:rPr lang="sv-SE" altLang="sv-SE"/>
              <a:t>Fråga 1</a:t>
            </a:r>
          </a:p>
        </p:txBody>
      </p:sp>
      <p:sp>
        <p:nvSpPr>
          <p:cNvPr id="2" name="Platshållare för text 1">
            <a:extLst>
              <a:ext uri="{FF2B5EF4-FFF2-40B4-BE49-F238E27FC236}">
                <a16:creationId xmlns:a16="http://schemas.microsoft.com/office/drawing/2014/main" id="{74DE8B77-C610-4695-8945-F265D252B07E}"/>
              </a:ext>
            </a:extLst>
          </p:cNvPr>
          <p:cNvSpPr>
            <a:spLocks noGrp="1"/>
          </p:cNvSpPr>
          <p:nvPr>
            <p:ph type="body" idx="4294967295"/>
          </p:nvPr>
        </p:nvSpPr>
        <p:spPr/>
        <p:txBody>
          <a:bodyPr/>
          <a:lstStyle/>
          <a:p>
            <a:pPr>
              <a:defRPr/>
            </a:pPr>
            <a:r>
              <a:rPr lang="sv-SE" dirty="0"/>
              <a:t>Varför ska inte </a:t>
            </a:r>
            <a:r>
              <a:rPr lang="sv-SE" dirty="0" err="1"/>
              <a:t>hemikranektomi</a:t>
            </a:r>
            <a:r>
              <a:rPr lang="sv-SE" dirty="0"/>
              <a:t> registreras vid hjärnblödning.</a:t>
            </a:r>
          </a:p>
          <a:p>
            <a:pPr>
              <a:defRPr/>
            </a:pPr>
            <a:endParaRPr lang="sv-SE" dirty="0"/>
          </a:p>
          <a:p>
            <a:pPr lvl="1">
              <a:defRPr/>
            </a:pPr>
            <a:r>
              <a:rPr lang="sv-SE" dirty="0"/>
              <a:t>Patienten opererades, de gjorde en utrymning av blödningen men även en </a:t>
            </a:r>
            <a:r>
              <a:rPr lang="sv-SE" dirty="0" err="1"/>
              <a:t>hemikraniektomi</a:t>
            </a:r>
            <a:endParaRPr lang="sv-SE"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ubrik 1">
            <a:extLst>
              <a:ext uri="{FF2B5EF4-FFF2-40B4-BE49-F238E27FC236}">
                <a16:creationId xmlns:a16="http://schemas.microsoft.com/office/drawing/2014/main" id="{5DC88D9B-DB8A-4DA6-91C5-9941EF748C32}"/>
              </a:ext>
            </a:extLst>
          </p:cNvPr>
          <p:cNvSpPr>
            <a:spLocks noGrp="1"/>
          </p:cNvSpPr>
          <p:nvPr>
            <p:ph type="ctrTitle"/>
          </p:nvPr>
        </p:nvSpPr>
        <p:spPr>
          <a:xfrm>
            <a:off x="685800" y="166688"/>
            <a:ext cx="7772400" cy="1470025"/>
          </a:xfrm>
        </p:spPr>
        <p:txBody>
          <a:bodyPr/>
          <a:lstStyle/>
          <a:p>
            <a:r>
              <a:rPr lang="sv-SE" altLang="sv-SE"/>
              <a:t>Svar fråga 1</a:t>
            </a:r>
          </a:p>
        </p:txBody>
      </p:sp>
      <p:sp>
        <p:nvSpPr>
          <p:cNvPr id="3" name="Underrubrik 2">
            <a:extLst>
              <a:ext uri="{FF2B5EF4-FFF2-40B4-BE49-F238E27FC236}">
                <a16:creationId xmlns:a16="http://schemas.microsoft.com/office/drawing/2014/main" id="{175DE540-5C57-45E4-87E1-F66067A8D477}"/>
              </a:ext>
            </a:extLst>
          </p:cNvPr>
          <p:cNvSpPr>
            <a:spLocks noGrp="1"/>
          </p:cNvSpPr>
          <p:nvPr>
            <p:ph type="subTitle" idx="1"/>
          </p:nvPr>
        </p:nvSpPr>
        <p:spPr/>
        <p:txBody>
          <a:bodyPr>
            <a:normAutofit fontScale="92500" lnSpcReduction="20000"/>
          </a:bodyPr>
          <a:lstStyle/>
          <a:p>
            <a:pPr marL="0" indent="0">
              <a:buFont typeface="Arial"/>
              <a:buNone/>
              <a:defRPr/>
            </a:pPr>
            <a:r>
              <a:rPr lang="sv-SE" sz="1600" dirty="0">
                <a:ea typeface="Calibri" panose="020F0502020204030204" pitchFamily="34" charset="0"/>
                <a:cs typeface="Times New Roman" panose="02020603050405020304" pitchFamily="18" charset="0"/>
              </a:rPr>
              <a:t>Fråga: Varför ska inte </a:t>
            </a:r>
            <a:r>
              <a:rPr lang="sv-SE" sz="1600" dirty="0" err="1">
                <a:ea typeface="Calibri" panose="020F0502020204030204" pitchFamily="34" charset="0"/>
                <a:cs typeface="Times New Roman" panose="02020603050405020304" pitchFamily="18" charset="0"/>
              </a:rPr>
              <a:t>hemikraniektomi</a:t>
            </a:r>
            <a:r>
              <a:rPr lang="sv-SE" sz="1600" dirty="0">
                <a:ea typeface="Calibri" panose="020F0502020204030204" pitchFamily="34" charset="0"/>
                <a:cs typeface="Times New Roman" panose="02020603050405020304" pitchFamily="18" charset="0"/>
              </a:rPr>
              <a:t> registreras vid hjärnblödning?</a:t>
            </a:r>
          </a:p>
          <a:p>
            <a:pPr marL="0" indent="0">
              <a:buFont typeface="Arial"/>
              <a:buNone/>
              <a:defRPr/>
            </a:pPr>
            <a:endParaRPr lang="sv-SE" sz="1600" dirty="0">
              <a:ea typeface="Calibri" panose="020F0502020204030204" pitchFamily="34" charset="0"/>
              <a:cs typeface="Times New Roman" panose="02020603050405020304" pitchFamily="18" charset="0"/>
            </a:endParaRPr>
          </a:p>
          <a:p>
            <a:pPr>
              <a:defRPr/>
            </a:pPr>
            <a:r>
              <a:rPr lang="sv-SE" dirty="0" err="1">
                <a:solidFill>
                  <a:schemeClr val="tx1"/>
                </a:solidFill>
              </a:rPr>
              <a:t>Hemikraniektomier</a:t>
            </a:r>
            <a:r>
              <a:rPr lang="sv-SE" dirty="0">
                <a:solidFill>
                  <a:schemeClr val="tx1"/>
                </a:solidFill>
              </a:rPr>
              <a:t> för ICH är mkt sällsynta idag och det finns ingen evidens. RS håller ögonen på utvecklingen och ser om det vara rimligt att registrera </a:t>
            </a:r>
            <a:r>
              <a:rPr lang="sv-SE" dirty="0" err="1">
                <a:solidFill>
                  <a:schemeClr val="tx1"/>
                </a:solidFill>
              </a:rPr>
              <a:t>hemikraniektomi</a:t>
            </a:r>
            <a:r>
              <a:rPr lang="sv-SE" dirty="0">
                <a:solidFill>
                  <a:schemeClr val="tx1"/>
                </a:solidFill>
              </a:rPr>
              <a:t> också på ICH, men i nuläget avvaktar vi. </a:t>
            </a:r>
          </a:p>
          <a:p>
            <a:pPr>
              <a:defRPr/>
            </a:pPr>
            <a:endParaRPr lang="sv-SE" dirty="0">
              <a:solidFill>
                <a:schemeClr val="tx1"/>
              </a:solidFill>
            </a:endParaRPr>
          </a:p>
          <a:p>
            <a:pPr>
              <a:defRPr/>
            </a:pPr>
            <a:r>
              <a:rPr lang="sv-SE" dirty="0">
                <a:solidFill>
                  <a:schemeClr val="tx1"/>
                </a:solidFill>
              </a:rPr>
              <a:t>Neurokirurgisk åtgärd vid ICH registreras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ubrik 1">
            <a:extLst>
              <a:ext uri="{FF2B5EF4-FFF2-40B4-BE49-F238E27FC236}">
                <a16:creationId xmlns:a16="http://schemas.microsoft.com/office/drawing/2014/main" id="{9831635F-0E62-4174-8FE3-384BEE996102}"/>
              </a:ext>
            </a:extLst>
          </p:cNvPr>
          <p:cNvSpPr>
            <a:spLocks noGrp="1"/>
          </p:cNvSpPr>
          <p:nvPr>
            <p:ph type="ctrTitle"/>
          </p:nvPr>
        </p:nvSpPr>
        <p:spPr>
          <a:xfrm>
            <a:off x="685800" y="166688"/>
            <a:ext cx="7772400" cy="1470025"/>
          </a:xfrm>
        </p:spPr>
        <p:txBody>
          <a:bodyPr/>
          <a:lstStyle/>
          <a:p>
            <a:r>
              <a:rPr lang="sv-SE" altLang="sv-SE"/>
              <a:t>Fråga 2</a:t>
            </a:r>
          </a:p>
        </p:txBody>
      </p:sp>
      <p:sp>
        <p:nvSpPr>
          <p:cNvPr id="3" name="Underrubrik 2">
            <a:extLst>
              <a:ext uri="{FF2B5EF4-FFF2-40B4-BE49-F238E27FC236}">
                <a16:creationId xmlns:a16="http://schemas.microsoft.com/office/drawing/2014/main" id="{80AF3336-157A-4EA1-BCF8-3DB8C9D2FF04}"/>
              </a:ext>
            </a:extLst>
          </p:cNvPr>
          <p:cNvSpPr>
            <a:spLocks noGrp="1"/>
          </p:cNvSpPr>
          <p:nvPr>
            <p:ph type="subTitle" idx="1"/>
          </p:nvPr>
        </p:nvSpPr>
        <p:spPr/>
        <p:txBody>
          <a:bodyPr>
            <a:normAutofit fontScale="92500" lnSpcReduction="10000"/>
          </a:bodyPr>
          <a:lstStyle/>
          <a:p>
            <a:pPr marL="0" indent="0">
              <a:buFont typeface="Arial"/>
              <a:buNone/>
              <a:defRPr/>
            </a:pPr>
            <a:r>
              <a:rPr lang="sv-SE" dirty="0"/>
              <a:t>Patientfall:</a:t>
            </a:r>
          </a:p>
          <a:p>
            <a:pPr marL="0" indent="0">
              <a:buFont typeface="Arial"/>
              <a:buNone/>
              <a:defRPr/>
            </a:pPr>
            <a:r>
              <a:rPr lang="sv-SE" dirty="0"/>
              <a:t>SAB i somras, </a:t>
            </a:r>
            <a:r>
              <a:rPr lang="sv-SE" dirty="0" err="1"/>
              <a:t>endovasklärt</a:t>
            </a:r>
            <a:r>
              <a:rPr lang="sv-SE" dirty="0"/>
              <a:t> ingrepp sept. Komplikation </a:t>
            </a:r>
            <a:r>
              <a:rPr lang="sv-SE" dirty="0" err="1"/>
              <a:t>ischemi</a:t>
            </a:r>
            <a:r>
              <a:rPr lang="sv-SE" dirty="0"/>
              <a:t>. </a:t>
            </a:r>
          </a:p>
          <a:p>
            <a:pPr marL="0" indent="0">
              <a:buFont typeface="Arial"/>
              <a:buNone/>
              <a:defRPr/>
            </a:pPr>
            <a:r>
              <a:rPr lang="sv-SE" dirty="0"/>
              <a:t>Patienten fick diagnos I63.9 vid utskrivning. Diagnos bekräftad med radiologisk MR . </a:t>
            </a:r>
          </a:p>
          <a:p>
            <a:pPr>
              <a:defRPr/>
            </a:pPr>
            <a:endParaRPr lang="sv-SE" dirty="0"/>
          </a:p>
          <a:p>
            <a:pPr>
              <a:defRPr/>
            </a:pPr>
            <a:r>
              <a:rPr lang="sv-SE" dirty="0"/>
              <a:t>Ska patienten registreras?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ubrik 1">
            <a:extLst>
              <a:ext uri="{FF2B5EF4-FFF2-40B4-BE49-F238E27FC236}">
                <a16:creationId xmlns:a16="http://schemas.microsoft.com/office/drawing/2014/main" id="{4FCF89F7-E81D-445B-AA07-C26FC0286AC1}"/>
              </a:ext>
            </a:extLst>
          </p:cNvPr>
          <p:cNvSpPr>
            <a:spLocks noGrp="1"/>
          </p:cNvSpPr>
          <p:nvPr>
            <p:ph type="ctrTitle"/>
          </p:nvPr>
        </p:nvSpPr>
        <p:spPr>
          <a:xfrm>
            <a:off x="685800" y="166688"/>
            <a:ext cx="7772400" cy="1470025"/>
          </a:xfrm>
        </p:spPr>
        <p:txBody>
          <a:bodyPr/>
          <a:lstStyle/>
          <a:p>
            <a:r>
              <a:rPr lang="sv-SE" altLang="sv-SE"/>
              <a:t>Svar fråga 2</a:t>
            </a:r>
          </a:p>
        </p:txBody>
      </p:sp>
      <p:sp>
        <p:nvSpPr>
          <p:cNvPr id="3" name="Underrubrik 2">
            <a:extLst>
              <a:ext uri="{FF2B5EF4-FFF2-40B4-BE49-F238E27FC236}">
                <a16:creationId xmlns:a16="http://schemas.microsoft.com/office/drawing/2014/main" id="{92F2A0BF-03F2-476F-8CAB-934117C65B06}"/>
              </a:ext>
            </a:extLst>
          </p:cNvPr>
          <p:cNvSpPr>
            <a:spLocks noGrp="1"/>
          </p:cNvSpPr>
          <p:nvPr>
            <p:ph type="subTitle" idx="1"/>
          </p:nvPr>
        </p:nvSpPr>
        <p:spPr/>
        <p:txBody>
          <a:bodyPr/>
          <a:lstStyle/>
          <a:p>
            <a:pPr marL="0" indent="0">
              <a:buFont typeface="Arial"/>
              <a:buNone/>
              <a:defRPr/>
            </a:pPr>
            <a:r>
              <a:rPr lang="sv-SE" sz="1800" dirty="0">
                <a:solidFill>
                  <a:schemeClr val="tx1"/>
                </a:solidFill>
              </a:rPr>
              <a:t>Fråga 2 Patientfall </a:t>
            </a:r>
            <a:r>
              <a:rPr lang="sv-SE" sz="1800" dirty="0" err="1">
                <a:solidFill>
                  <a:schemeClr val="tx1"/>
                </a:solidFill>
              </a:rPr>
              <a:t>ischemi</a:t>
            </a:r>
            <a:r>
              <a:rPr lang="sv-SE" sz="1800" dirty="0">
                <a:solidFill>
                  <a:schemeClr val="tx1"/>
                </a:solidFill>
              </a:rPr>
              <a:t> efter </a:t>
            </a:r>
            <a:r>
              <a:rPr lang="sv-SE" sz="1800" dirty="0" err="1">
                <a:solidFill>
                  <a:schemeClr val="tx1"/>
                </a:solidFill>
              </a:rPr>
              <a:t>endovaskulärt</a:t>
            </a:r>
            <a:r>
              <a:rPr lang="sv-SE" sz="1800" dirty="0">
                <a:solidFill>
                  <a:schemeClr val="tx1"/>
                </a:solidFill>
              </a:rPr>
              <a:t> ingrepp</a:t>
            </a:r>
          </a:p>
          <a:p>
            <a:pPr marL="0" indent="0">
              <a:buFont typeface="Arial"/>
              <a:buNone/>
              <a:defRPr/>
            </a:pPr>
            <a:r>
              <a:rPr lang="sv-SE" sz="3200" dirty="0">
                <a:solidFill>
                  <a:schemeClr val="tx1"/>
                </a:solidFill>
              </a:rPr>
              <a:t>Ja, registrera stroke som uppkommer i samband med ingrepp (se vägledning) så detta bör registreras om kliniska kriterier är uppfyllda (akuta neurologiska bortfall &gt;24 timmar)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ubrik 1">
            <a:extLst>
              <a:ext uri="{FF2B5EF4-FFF2-40B4-BE49-F238E27FC236}">
                <a16:creationId xmlns:a16="http://schemas.microsoft.com/office/drawing/2014/main" id="{D664FE43-E32D-4C78-A96B-FBCCCBC21555}"/>
              </a:ext>
            </a:extLst>
          </p:cNvPr>
          <p:cNvSpPr>
            <a:spLocks noGrp="1"/>
          </p:cNvSpPr>
          <p:nvPr>
            <p:ph type="ctrTitle"/>
          </p:nvPr>
        </p:nvSpPr>
        <p:spPr>
          <a:xfrm>
            <a:off x="685800" y="166688"/>
            <a:ext cx="7772400" cy="1470025"/>
          </a:xfrm>
        </p:spPr>
        <p:txBody>
          <a:bodyPr/>
          <a:lstStyle/>
          <a:p>
            <a:r>
              <a:rPr lang="sv-SE" altLang="sv-SE"/>
              <a:t>Fråga 3</a:t>
            </a:r>
          </a:p>
        </p:txBody>
      </p:sp>
      <p:sp>
        <p:nvSpPr>
          <p:cNvPr id="3" name="Underrubrik 2">
            <a:extLst>
              <a:ext uri="{FF2B5EF4-FFF2-40B4-BE49-F238E27FC236}">
                <a16:creationId xmlns:a16="http://schemas.microsoft.com/office/drawing/2014/main" id="{8F88B44B-B06B-4871-A4BE-6AAE59D4A4AE}"/>
              </a:ext>
            </a:extLst>
          </p:cNvPr>
          <p:cNvSpPr>
            <a:spLocks noGrp="1"/>
          </p:cNvSpPr>
          <p:nvPr>
            <p:ph type="subTitle" idx="1"/>
          </p:nvPr>
        </p:nvSpPr>
        <p:spPr/>
        <p:txBody>
          <a:bodyPr/>
          <a:lstStyle/>
          <a:p>
            <a:pPr>
              <a:defRPr/>
            </a:pPr>
            <a:r>
              <a:rPr lang="sv-SE" dirty="0"/>
              <a:t>Patientfall: ung patient som har gjort ett suicidförsök genom kolmonoxidförgiftning. Patienten överlevde, men syrebristen gav honom infarkter i lillhjärnan. Han har därför fått en I63-diagnos.</a:t>
            </a:r>
          </a:p>
          <a:p>
            <a:pPr>
              <a:defRPr/>
            </a:pPr>
            <a:r>
              <a:rPr lang="sv-SE" dirty="0"/>
              <a:t>Ska patienten registreras?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ruta 3">
            <a:extLst>
              <a:ext uri="{FF2B5EF4-FFF2-40B4-BE49-F238E27FC236}">
                <a16:creationId xmlns:a16="http://schemas.microsoft.com/office/drawing/2014/main" id="{872AF7DF-EDED-4F82-9516-B10D600798E5}"/>
              </a:ext>
            </a:extLst>
          </p:cNvPr>
          <p:cNvSpPr txBox="1">
            <a:spLocks noChangeArrowheads="1"/>
          </p:cNvSpPr>
          <p:nvPr/>
        </p:nvSpPr>
        <p:spPr bwMode="auto">
          <a:xfrm>
            <a:off x="3008313" y="5178425"/>
            <a:ext cx="3695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rPr>
              <a:t>Ingen tydlig förbättring under flera år</a:t>
            </a:r>
          </a:p>
        </p:txBody>
      </p:sp>
      <p:pic>
        <p:nvPicPr>
          <p:cNvPr id="23555" name="Bildobjekt 1">
            <a:extLst>
              <a:ext uri="{FF2B5EF4-FFF2-40B4-BE49-F238E27FC236}">
                <a16:creationId xmlns:a16="http://schemas.microsoft.com/office/drawing/2014/main" id="{3194A596-41E2-436E-BBE5-3E3E596F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1138238"/>
            <a:ext cx="5307013"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ubrik 1">
            <a:extLst>
              <a:ext uri="{FF2B5EF4-FFF2-40B4-BE49-F238E27FC236}">
                <a16:creationId xmlns:a16="http://schemas.microsoft.com/office/drawing/2014/main" id="{7BA3C4A2-9471-42F1-A8D5-D83EAEEFD367}"/>
              </a:ext>
            </a:extLst>
          </p:cNvPr>
          <p:cNvSpPr>
            <a:spLocks noGrp="1"/>
          </p:cNvSpPr>
          <p:nvPr>
            <p:ph type="ctrTitle"/>
          </p:nvPr>
        </p:nvSpPr>
        <p:spPr>
          <a:xfrm>
            <a:off x="685800" y="166688"/>
            <a:ext cx="7772400" cy="1470025"/>
          </a:xfrm>
        </p:spPr>
        <p:txBody>
          <a:bodyPr/>
          <a:lstStyle/>
          <a:p>
            <a:r>
              <a:rPr lang="sv-SE" altLang="sv-SE"/>
              <a:t>Svar fråga 3</a:t>
            </a:r>
          </a:p>
        </p:txBody>
      </p:sp>
      <p:sp>
        <p:nvSpPr>
          <p:cNvPr id="3" name="Underrubrik 2">
            <a:extLst>
              <a:ext uri="{FF2B5EF4-FFF2-40B4-BE49-F238E27FC236}">
                <a16:creationId xmlns:a16="http://schemas.microsoft.com/office/drawing/2014/main" id="{847DC18B-1EF2-4CF3-AE85-F73A3A3B3A0B}"/>
              </a:ext>
            </a:extLst>
          </p:cNvPr>
          <p:cNvSpPr>
            <a:spLocks noGrp="1"/>
          </p:cNvSpPr>
          <p:nvPr>
            <p:ph type="subTitle" idx="1"/>
          </p:nvPr>
        </p:nvSpPr>
        <p:spPr/>
        <p:txBody>
          <a:bodyPr/>
          <a:lstStyle/>
          <a:p>
            <a:pPr marL="0" indent="0">
              <a:buFont typeface="Arial"/>
              <a:buNone/>
              <a:defRPr/>
            </a:pPr>
            <a:r>
              <a:rPr lang="sv-SE" sz="1800" dirty="0">
                <a:solidFill>
                  <a:schemeClr val="tx1"/>
                </a:solidFill>
              </a:rPr>
              <a:t>Fråga 3; Patientfall </a:t>
            </a:r>
            <a:r>
              <a:rPr lang="sv-SE" sz="1800" dirty="0" err="1">
                <a:solidFill>
                  <a:schemeClr val="tx1"/>
                </a:solidFill>
              </a:rPr>
              <a:t>Anoxi</a:t>
            </a:r>
            <a:endParaRPr lang="sv-SE" sz="1800" dirty="0">
              <a:solidFill>
                <a:schemeClr val="tx1"/>
              </a:solidFill>
            </a:endParaRPr>
          </a:p>
          <a:p>
            <a:pPr>
              <a:defRPr/>
            </a:pPr>
            <a:r>
              <a:rPr lang="sv-SE" dirty="0"/>
              <a:t>Nej den ska inte registreras. Detta är generell </a:t>
            </a:r>
            <a:r>
              <a:rPr lang="sv-SE" dirty="0" err="1"/>
              <a:t>anoxi</a:t>
            </a:r>
            <a:r>
              <a:rPr lang="sv-SE" dirty="0"/>
              <a:t> där lillhjärnan är selektivt </a:t>
            </a:r>
            <a:r>
              <a:rPr lang="sv-SE" dirty="0" err="1"/>
              <a:t>vulnerabel</a:t>
            </a:r>
            <a:r>
              <a:rPr lang="sv-SE" dirty="0"/>
              <a: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ubrik 1">
            <a:extLst>
              <a:ext uri="{FF2B5EF4-FFF2-40B4-BE49-F238E27FC236}">
                <a16:creationId xmlns:a16="http://schemas.microsoft.com/office/drawing/2014/main" id="{43DB089E-7EB1-4E68-8950-1142A0598A47}"/>
              </a:ext>
            </a:extLst>
          </p:cNvPr>
          <p:cNvSpPr>
            <a:spLocks noGrp="1"/>
          </p:cNvSpPr>
          <p:nvPr>
            <p:ph type="ctrTitle"/>
          </p:nvPr>
        </p:nvSpPr>
        <p:spPr>
          <a:xfrm>
            <a:off x="685800" y="166688"/>
            <a:ext cx="7772400" cy="1470025"/>
          </a:xfrm>
        </p:spPr>
        <p:txBody>
          <a:bodyPr/>
          <a:lstStyle/>
          <a:p>
            <a:r>
              <a:rPr lang="sv-SE" altLang="sv-SE"/>
              <a:t>Fråga 4</a:t>
            </a:r>
          </a:p>
        </p:txBody>
      </p:sp>
      <p:sp>
        <p:nvSpPr>
          <p:cNvPr id="3" name="Underrubrik 2">
            <a:extLst>
              <a:ext uri="{FF2B5EF4-FFF2-40B4-BE49-F238E27FC236}">
                <a16:creationId xmlns:a16="http://schemas.microsoft.com/office/drawing/2014/main" id="{F20352FB-D55A-46A6-BABB-590A7E394338}"/>
              </a:ext>
            </a:extLst>
          </p:cNvPr>
          <p:cNvSpPr>
            <a:spLocks noGrp="1"/>
          </p:cNvSpPr>
          <p:nvPr>
            <p:ph type="subTitle" idx="1"/>
          </p:nvPr>
        </p:nvSpPr>
        <p:spPr/>
        <p:txBody>
          <a:bodyPr/>
          <a:lstStyle/>
          <a:p>
            <a:pPr>
              <a:defRPr/>
            </a:pPr>
            <a:r>
              <a:rPr lang="sv-SE" dirty="0"/>
              <a:t>Om patienten har en blödning på samma plats som sitt </a:t>
            </a:r>
            <a:r>
              <a:rPr lang="sv-SE" dirty="0" err="1"/>
              <a:t>kavernom</a:t>
            </a:r>
            <a:r>
              <a:rPr lang="sv-SE" dirty="0"/>
              <a:t>. </a:t>
            </a:r>
          </a:p>
          <a:p>
            <a:pPr>
              <a:defRPr/>
            </a:pPr>
            <a:r>
              <a:rPr lang="sv-SE" dirty="0"/>
              <a:t>Ska patienten registreras i Riksstroke?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ubrik 1">
            <a:extLst>
              <a:ext uri="{FF2B5EF4-FFF2-40B4-BE49-F238E27FC236}">
                <a16:creationId xmlns:a16="http://schemas.microsoft.com/office/drawing/2014/main" id="{9A67CC8F-D9FF-4981-B9E3-EC8D1FF12C3D}"/>
              </a:ext>
            </a:extLst>
          </p:cNvPr>
          <p:cNvSpPr>
            <a:spLocks noGrp="1"/>
          </p:cNvSpPr>
          <p:nvPr>
            <p:ph type="ctrTitle"/>
          </p:nvPr>
        </p:nvSpPr>
        <p:spPr>
          <a:xfrm>
            <a:off x="685800" y="166688"/>
            <a:ext cx="7772400" cy="1470025"/>
          </a:xfrm>
        </p:spPr>
        <p:txBody>
          <a:bodyPr/>
          <a:lstStyle/>
          <a:p>
            <a:r>
              <a:rPr lang="sv-SE" altLang="sv-SE"/>
              <a:t>Svar fråga 4</a:t>
            </a:r>
          </a:p>
        </p:txBody>
      </p:sp>
      <p:sp>
        <p:nvSpPr>
          <p:cNvPr id="3" name="Underrubrik 2">
            <a:extLst>
              <a:ext uri="{FF2B5EF4-FFF2-40B4-BE49-F238E27FC236}">
                <a16:creationId xmlns:a16="http://schemas.microsoft.com/office/drawing/2014/main" id="{F142C01E-F72D-43B8-87F9-DB0AAA02CA03}"/>
              </a:ext>
            </a:extLst>
          </p:cNvPr>
          <p:cNvSpPr>
            <a:spLocks noGrp="1"/>
          </p:cNvSpPr>
          <p:nvPr>
            <p:ph type="subTitle" idx="1"/>
          </p:nvPr>
        </p:nvSpPr>
        <p:spPr>
          <a:xfrm>
            <a:off x="685800" y="1923235"/>
            <a:ext cx="7956176" cy="3984505"/>
          </a:xfrm>
        </p:spPr>
        <p:txBody>
          <a:bodyPr>
            <a:normAutofit fontScale="92500"/>
          </a:bodyPr>
          <a:lstStyle/>
          <a:p>
            <a:pPr>
              <a:defRPr/>
            </a:pPr>
            <a:r>
              <a:rPr lang="sv-SE" sz="1800" dirty="0">
                <a:solidFill>
                  <a:schemeClr val="tx1"/>
                </a:solidFill>
              </a:rPr>
              <a:t>Fråga </a:t>
            </a:r>
            <a:r>
              <a:rPr lang="sv-SE" sz="1800" dirty="0" err="1">
                <a:solidFill>
                  <a:schemeClr val="tx1"/>
                </a:solidFill>
              </a:rPr>
              <a:t>Caverom</a:t>
            </a:r>
            <a:endParaRPr lang="sv-SE" sz="1800" dirty="0">
              <a:solidFill>
                <a:schemeClr val="tx1"/>
              </a:solidFill>
            </a:endParaRPr>
          </a:p>
          <a:p>
            <a:pPr>
              <a:defRPr/>
            </a:pPr>
            <a:endParaRPr lang="sv-SE" sz="1800" dirty="0">
              <a:solidFill>
                <a:schemeClr val="tx1"/>
              </a:solidFill>
            </a:endParaRPr>
          </a:p>
          <a:p>
            <a:pPr>
              <a:defRPr/>
            </a:pPr>
            <a:r>
              <a:rPr lang="sv-SE" sz="3500" dirty="0">
                <a:solidFill>
                  <a:schemeClr val="tx1"/>
                </a:solidFill>
              </a:rPr>
              <a:t>Ja registreras – </a:t>
            </a:r>
            <a:r>
              <a:rPr lang="sv-SE" sz="3500" dirty="0" err="1">
                <a:solidFill>
                  <a:schemeClr val="tx1"/>
                </a:solidFill>
              </a:rPr>
              <a:t>cavernomet</a:t>
            </a:r>
            <a:r>
              <a:rPr lang="sv-SE" sz="3500" dirty="0">
                <a:solidFill>
                  <a:schemeClr val="tx1"/>
                </a:solidFill>
              </a:rPr>
              <a:t> är orsaken till blödningen.</a:t>
            </a:r>
          </a:p>
          <a:p>
            <a:pPr>
              <a:defRPr/>
            </a:pPr>
            <a:endParaRPr lang="sv-SE" sz="3200" dirty="0">
              <a:solidFill>
                <a:schemeClr val="tx1"/>
              </a:solidFill>
            </a:endParaRPr>
          </a:p>
          <a:p>
            <a:pPr lvl="1" algn="l">
              <a:defRPr/>
            </a:pPr>
            <a:r>
              <a:rPr lang="sv-SE" sz="2600" dirty="0">
                <a:solidFill>
                  <a:schemeClr val="tx1"/>
                </a:solidFill>
              </a:rPr>
              <a:t>Vägledning: Registrera även stroke </a:t>
            </a:r>
            <a:r>
              <a:rPr lang="sv-SE" sz="2600" dirty="0" err="1">
                <a:solidFill>
                  <a:schemeClr val="tx1"/>
                </a:solidFill>
              </a:rPr>
              <a:t>pga</a:t>
            </a:r>
            <a:r>
              <a:rPr lang="sv-SE" sz="2600" dirty="0">
                <a:solidFill>
                  <a:schemeClr val="tx1"/>
                </a:solidFill>
              </a:rPr>
              <a:t> ovanliga orsaker….. De sällsynta orsakerna till stroke registreras inte i sig, utan det är följdresultatet som registreras om det ger upphov till intracerebral blödning, infarkt eller SAH.</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ubrik 1">
            <a:extLst>
              <a:ext uri="{FF2B5EF4-FFF2-40B4-BE49-F238E27FC236}">
                <a16:creationId xmlns:a16="http://schemas.microsoft.com/office/drawing/2014/main" id="{05DAB766-23CC-4AC7-AC60-DFE091F46931}"/>
              </a:ext>
            </a:extLst>
          </p:cNvPr>
          <p:cNvSpPr>
            <a:spLocks noGrp="1"/>
          </p:cNvSpPr>
          <p:nvPr>
            <p:ph type="ctrTitle"/>
          </p:nvPr>
        </p:nvSpPr>
        <p:spPr>
          <a:xfrm>
            <a:off x="685800" y="166688"/>
            <a:ext cx="7772400" cy="1470025"/>
          </a:xfrm>
        </p:spPr>
        <p:txBody>
          <a:bodyPr/>
          <a:lstStyle/>
          <a:p>
            <a:r>
              <a:rPr lang="sv-SE" altLang="sv-SE"/>
              <a:t>Fråga 5</a:t>
            </a:r>
          </a:p>
        </p:txBody>
      </p:sp>
      <p:sp>
        <p:nvSpPr>
          <p:cNvPr id="3" name="Underrubrik 2">
            <a:extLst>
              <a:ext uri="{FF2B5EF4-FFF2-40B4-BE49-F238E27FC236}">
                <a16:creationId xmlns:a16="http://schemas.microsoft.com/office/drawing/2014/main" id="{37354080-C6FE-4075-A66E-5FD41D0A42A4}"/>
              </a:ext>
            </a:extLst>
          </p:cNvPr>
          <p:cNvSpPr>
            <a:spLocks noGrp="1"/>
          </p:cNvSpPr>
          <p:nvPr>
            <p:ph type="subTitle" idx="1"/>
          </p:nvPr>
        </p:nvSpPr>
        <p:spPr/>
        <p:txBody>
          <a:bodyPr>
            <a:normAutofit fontScale="92500"/>
          </a:bodyPr>
          <a:lstStyle/>
          <a:p>
            <a:pPr>
              <a:defRPr/>
            </a:pPr>
            <a:r>
              <a:rPr lang="sv-SE" dirty="0"/>
              <a:t>Patientfall; Denna patient har fått diagnos I63.4 som huvuddiagnos. Han kom in för synfältsbortfall och </a:t>
            </a:r>
            <a:r>
              <a:rPr lang="sv-SE" dirty="0" err="1"/>
              <a:t>dysfasi</a:t>
            </a:r>
            <a:r>
              <a:rPr lang="sv-SE" dirty="0"/>
              <a:t>. Man såg inget på CT så han fick trombolys. Utvecklade en stor blödning i direkt anslutning till trombolys. I eftergranskning såg man tecken till PRES-förändringar.</a:t>
            </a:r>
          </a:p>
          <a:p>
            <a:pPr>
              <a:defRPr/>
            </a:pPr>
            <a:r>
              <a:rPr lang="sv-SE" dirty="0"/>
              <a:t>Ska patienten registreras?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ubrik 1">
            <a:extLst>
              <a:ext uri="{FF2B5EF4-FFF2-40B4-BE49-F238E27FC236}">
                <a16:creationId xmlns:a16="http://schemas.microsoft.com/office/drawing/2014/main" id="{FB4F3A18-14CE-445A-B890-C1B3224E426A}"/>
              </a:ext>
            </a:extLst>
          </p:cNvPr>
          <p:cNvSpPr>
            <a:spLocks noGrp="1"/>
          </p:cNvSpPr>
          <p:nvPr>
            <p:ph type="ctrTitle"/>
          </p:nvPr>
        </p:nvSpPr>
        <p:spPr>
          <a:xfrm>
            <a:off x="685800" y="166688"/>
            <a:ext cx="7772400" cy="1470025"/>
          </a:xfrm>
        </p:spPr>
        <p:txBody>
          <a:bodyPr/>
          <a:lstStyle/>
          <a:p>
            <a:r>
              <a:rPr lang="sv-SE" altLang="sv-SE"/>
              <a:t>Svar fråga 5</a:t>
            </a:r>
          </a:p>
        </p:txBody>
      </p:sp>
      <p:sp>
        <p:nvSpPr>
          <p:cNvPr id="3" name="Underrubrik 2">
            <a:extLst>
              <a:ext uri="{FF2B5EF4-FFF2-40B4-BE49-F238E27FC236}">
                <a16:creationId xmlns:a16="http://schemas.microsoft.com/office/drawing/2014/main" id="{EBB4D0F2-C988-4283-91DC-D31BC70CCE1F}"/>
              </a:ext>
            </a:extLst>
          </p:cNvPr>
          <p:cNvSpPr>
            <a:spLocks noGrp="1"/>
          </p:cNvSpPr>
          <p:nvPr>
            <p:ph type="subTitle" idx="1"/>
          </p:nvPr>
        </p:nvSpPr>
        <p:spPr>
          <a:xfrm>
            <a:off x="491067" y="1923236"/>
            <a:ext cx="7967133" cy="3461564"/>
          </a:xfrm>
        </p:spPr>
        <p:txBody>
          <a:bodyPr>
            <a:normAutofit fontScale="92500" lnSpcReduction="10000"/>
          </a:bodyPr>
          <a:lstStyle/>
          <a:p>
            <a:pPr marL="0" indent="0">
              <a:buFont typeface="Arial"/>
              <a:buNone/>
              <a:defRPr/>
            </a:pPr>
            <a:r>
              <a:rPr lang="sv-SE" sz="1800" dirty="0">
                <a:solidFill>
                  <a:schemeClr val="tx1"/>
                </a:solidFill>
              </a:rPr>
              <a:t>         Fråga patientfall I63.4. Trombolys samt blödning</a:t>
            </a:r>
          </a:p>
          <a:p>
            <a:pPr>
              <a:defRPr/>
            </a:pPr>
            <a:r>
              <a:rPr lang="sv-SE" sz="3200" dirty="0">
                <a:solidFill>
                  <a:schemeClr val="tx1"/>
                </a:solidFill>
              </a:rPr>
              <a:t>Registrera som akut ischemisk stroke (det var ju neurologiska bortfall och inga fynd på initial DT = akut ischemisk stroke), och registrera sedan blödningskomplikation till trombolys. </a:t>
            </a:r>
          </a:p>
          <a:p>
            <a:pPr>
              <a:defRPr/>
            </a:pPr>
            <a:r>
              <a:rPr lang="sv-SE" sz="3200" dirty="0">
                <a:solidFill>
                  <a:schemeClr val="tx1"/>
                </a:solidFill>
              </a:rPr>
              <a:t>PRES kan vara orsak till akut ischemisk stroke så inget som hindrar att det registreras som sådant.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ubrik 1">
            <a:extLst>
              <a:ext uri="{FF2B5EF4-FFF2-40B4-BE49-F238E27FC236}">
                <a16:creationId xmlns:a16="http://schemas.microsoft.com/office/drawing/2014/main" id="{D9BCF5ED-5BCF-40C7-8B83-76DEFF062626}"/>
              </a:ext>
            </a:extLst>
          </p:cNvPr>
          <p:cNvSpPr>
            <a:spLocks noGrp="1"/>
          </p:cNvSpPr>
          <p:nvPr>
            <p:ph type="ctrTitle"/>
          </p:nvPr>
        </p:nvSpPr>
        <p:spPr>
          <a:xfrm>
            <a:off x="685800" y="166688"/>
            <a:ext cx="7772400" cy="1470025"/>
          </a:xfrm>
        </p:spPr>
        <p:txBody>
          <a:bodyPr/>
          <a:lstStyle/>
          <a:p>
            <a:r>
              <a:rPr lang="sv-SE" altLang="sv-SE"/>
              <a:t>Fråga 6</a:t>
            </a:r>
          </a:p>
        </p:txBody>
      </p:sp>
      <p:sp>
        <p:nvSpPr>
          <p:cNvPr id="3" name="Underrubrik 2">
            <a:extLst>
              <a:ext uri="{FF2B5EF4-FFF2-40B4-BE49-F238E27FC236}">
                <a16:creationId xmlns:a16="http://schemas.microsoft.com/office/drawing/2014/main" id="{926D2B68-FC0A-40EB-8FDC-4A1FBD7685C1}"/>
              </a:ext>
            </a:extLst>
          </p:cNvPr>
          <p:cNvSpPr>
            <a:spLocks noGrp="1"/>
          </p:cNvSpPr>
          <p:nvPr>
            <p:ph type="subTitle" idx="1"/>
          </p:nvPr>
        </p:nvSpPr>
        <p:spPr/>
        <p:txBody>
          <a:bodyPr/>
          <a:lstStyle/>
          <a:p>
            <a:pPr>
              <a:defRPr/>
            </a:pPr>
            <a:r>
              <a:rPr lang="sv-SE" dirty="0"/>
              <a:t>Patientfall: Jag undrar om diagnos I68.0 Cerebral </a:t>
            </a:r>
            <a:r>
              <a:rPr lang="sv-SE" dirty="0" err="1"/>
              <a:t>amyloid</a:t>
            </a:r>
            <a:r>
              <a:rPr lang="sv-SE" dirty="0"/>
              <a:t> </a:t>
            </a:r>
            <a:r>
              <a:rPr lang="sv-SE" dirty="0" err="1"/>
              <a:t>angiopati</a:t>
            </a:r>
            <a:r>
              <a:rPr lang="sv-SE" dirty="0"/>
              <a:t>.</a:t>
            </a:r>
          </a:p>
          <a:p>
            <a:pPr>
              <a:defRPr/>
            </a:pPr>
            <a:r>
              <a:rPr lang="sv-SE" dirty="0"/>
              <a:t>Vi har en patient som har fått upprepade hjärnblödningar. Ibland sätter de diagnos I68.0 ibland en I61-diagnos.</a:t>
            </a:r>
          </a:p>
          <a:p>
            <a:pPr>
              <a:defRPr/>
            </a:pPr>
            <a:r>
              <a:rPr lang="sv-SE" dirty="0"/>
              <a:t>Ska alla dessa blödningar registreras i Riksstroke?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ubrik 1">
            <a:extLst>
              <a:ext uri="{FF2B5EF4-FFF2-40B4-BE49-F238E27FC236}">
                <a16:creationId xmlns:a16="http://schemas.microsoft.com/office/drawing/2014/main" id="{7A17ABAF-C15E-496A-83D5-B0F801C5FE44}"/>
              </a:ext>
            </a:extLst>
          </p:cNvPr>
          <p:cNvSpPr>
            <a:spLocks noGrp="1"/>
          </p:cNvSpPr>
          <p:nvPr>
            <p:ph type="ctrTitle"/>
          </p:nvPr>
        </p:nvSpPr>
        <p:spPr>
          <a:xfrm>
            <a:off x="685800" y="166688"/>
            <a:ext cx="7772400" cy="1470025"/>
          </a:xfrm>
        </p:spPr>
        <p:txBody>
          <a:bodyPr/>
          <a:lstStyle/>
          <a:p>
            <a:r>
              <a:rPr lang="sv-SE" altLang="sv-SE"/>
              <a:t>Svar fråga 6</a:t>
            </a:r>
          </a:p>
        </p:txBody>
      </p:sp>
      <p:sp>
        <p:nvSpPr>
          <p:cNvPr id="3" name="Underrubrik 2">
            <a:extLst>
              <a:ext uri="{FF2B5EF4-FFF2-40B4-BE49-F238E27FC236}">
                <a16:creationId xmlns:a16="http://schemas.microsoft.com/office/drawing/2014/main" id="{6D22F443-D7A3-4324-9BF7-D2BFE516E2D4}"/>
              </a:ext>
            </a:extLst>
          </p:cNvPr>
          <p:cNvSpPr>
            <a:spLocks noGrp="1"/>
          </p:cNvSpPr>
          <p:nvPr>
            <p:ph type="subTitle" idx="1"/>
          </p:nvPr>
        </p:nvSpPr>
        <p:spPr/>
        <p:txBody>
          <a:bodyPr/>
          <a:lstStyle/>
          <a:p>
            <a:pPr>
              <a:defRPr/>
            </a:pPr>
            <a:r>
              <a:rPr lang="sv-SE" sz="1800" dirty="0">
                <a:solidFill>
                  <a:schemeClr val="tx1"/>
                </a:solidFill>
              </a:rPr>
              <a:t>Fråga: Patientfall </a:t>
            </a:r>
            <a:r>
              <a:rPr lang="sv-SE" sz="1800" dirty="0" err="1">
                <a:solidFill>
                  <a:schemeClr val="tx1"/>
                </a:solidFill>
              </a:rPr>
              <a:t>amyloid</a:t>
            </a:r>
            <a:r>
              <a:rPr lang="sv-SE" sz="1800" dirty="0">
                <a:solidFill>
                  <a:schemeClr val="tx1"/>
                </a:solidFill>
              </a:rPr>
              <a:t> </a:t>
            </a:r>
            <a:r>
              <a:rPr lang="sv-SE" sz="1800" dirty="0" err="1">
                <a:solidFill>
                  <a:schemeClr val="tx1"/>
                </a:solidFill>
              </a:rPr>
              <a:t>angiopati</a:t>
            </a:r>
            <a:endParaRPr lang="sv-SE" sz="1800" dirty="0">
              <a:solidFill>
                <a:schemeClr val="tx1"/>
              </a:solidFill>
            </a:endParaRPr>
          </a:p>
          <a:p>
            <a:pPr>
              <a:defRPr/>
            </a:pPr>
            <a:r>
              <a:rPr lang="sv-SE" dirty="0"/>
              <a:t>I68 är en tilläggsdiagnos och avser orsak, har ”orsaken” gett ICH registreras det som ICH på vanligt vis.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ubrik 1">
            <a:extLst>
              <a:ext uri="{FF2B5EF4-FFF2-40B4-BE49-F238E27FC236}">
                <a16:creationId xmlns:a16="http://schemas.microsoft.com/office/drawing/2014/main" id="{DB48D069-D8B7-413F-ABCF-907F95E89414}"/>
              </a:ext>
            </a:extLst>
          </p:cNvPr>
          <p:cNvSpPr>
            <a:spLocks noGrp="1"/>
          </p:cNvSpPr>
          <p:nvPr>
            <p:ph type="ctrTitle"/>
          </p:nvPr>
        </p:nvSpPr>
        <p:spPr>
          <a:xfrm>
            <a:off x="685800" y="166688"/>
            <a:ext cx="7772400" cy="1470025"/>
          </a:xfrm>
        </p:spPr>
        <p:txBody>
          <a:bodyPr/>
          <a:lstStyle/>
          <a:p>
            <a:r>
              <a:rPr lang="sv-SE" altLang="sv-SE"/>
              <a:t>Fråga 7</a:t>
            </a:r>
          </a:p>
        </p:txBody>
      </p:sp>
      <p:sp>
        <p:nvSpPr>
          <p:cNvPr id="3" name="Underrubrik 2">
            <a:extLst>
              <a:ext uri="{FF2B5EF4-FFF2-40B4-BE49-F238E27FC236}">
                <a16:creationId xmlns:a16="http://schemas.microsoft.com/office/drawing/2014/main" id="{88BB72D0-8E0C-4530-84D5-B49B12A1C308}"/>
              </a:ext>
            </a:extLst>
          </p:cNvPr>
          <p:cNvSpPr>
            <a:spLocks noGrp="1"/>
          </p:cNvSpPr>
          <p:nvPr>
            <p:ph type="subTitle" idx="1"/>
          </p:nvPr>
        </p:nvSpPr>
        <p:spPr/>
        <p:txBody>
          <a:bodyPr/>
          <a:lstStyle/>
          <a:p>
            <a:pPr>
              <a:defRPr/>
            </a:pPr>
            <a:r>
              <a:rPr lang="sv-SE" dirty="0"/>
              <a:t>Vilket datum ska 3 månaders uppföljningen registreras? </a:t>
            </a:r>
          </a:p>
          <a:p>
            <a:pPr>
              <a:defRPr/>
            </a:pPr>
            <a:r>
              <a:rPr lang="sv-SE" dirty="0"/>
              <a:t>Datum när </a:t>
            </a:r>
            <a:r>
              <a:rPr lang="sv-SE" dirty="0" err="1"/>
              <a:t>pat</a:t>
            </a:r>
            <a:r>
              <a:rPr lang="sv-SE" dirty="0"/>
              <a:t> är på </a:t>
            </a:r>
            <a:r>
              <a:rPr lang="sv-SE" dirty="0" err="1"/>
              <a:t>åb</a:t>
            </a:r>
            <a:r>
              <a:rPr lang="sv-SE" dirty="0"/>
              <a:t>?</a:t>
            </a:r>
          </a:p>
          <a:p>
            <a:pPr>
              <a:defRPr/>
            </a:pPr>
            <a:r>
              <a:rPr lang="sv-SE" dirty="0"/>
              <a:t>När enkät kommer in?</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ubrik 1">
            <a:extLst>
              <a:ext uri="{FF2B5EF4-FFF2-40B4-BE49-F238E27FC236}">
                <a16:creationId xmlns:a16="http://schemas.microsoft.com/office/drawing/2014/main" id="{EFAD9A95-F793-4910-8487-498274ABE4EC}"/>
              </a:ext>
            </a:extLst>
          </p:cNvPr>
          <p:cNvSpPr>
            <a:spLocks noGrp="1"/>
          </p:cNvSpPr>
          <p:nvPr>
            <p:ph type="ctrTitle"/>
          </p:nvPr>
        </p:nvSpPr>
        <p:spPr>
          <a:xfrm>
            <a:off x="685800" y="166688"/>
            <a:ext cx="7772400" cy="1470025"/>
          </a:xfrm>
        </p:spPr>
        <p:txBody>
          <a:bodyPr/>
          <a:lstStyle/>
          <a:p>
            <a:r>
              <a:rPr lang="sv-SE" altLang="sv-SE"/>
              <a:t>Svar fråga 7</a:t>
            </a:r>
          </a:p>
        </p:txBody>
      </p:sp>
      <p:sp>
        <p:nvSpPr>
          <p:cNvPr id="3" name="Underrubrik 2">
            <a:extLst>
              <a:ext uri="{FF2B5EF4-FFF2-40B4-BE49-F238E27FC236}">
                <a16:creationId xmlns:a16="http://schemas.microsoft.com/office/drawing/2014/main" id="{35720C62-7A78-4E38-9637-B4FA7865072B}"/>
              </a:ext>
            </a:extLst>
          </p:cNvPr>
          <p:cNvSpPr>
            <a:spLocks noGrp="1"/>
          </p:cNvSpPr>
          <p:nvPr>
            <p:ph type="subTitle" idx="1"/>
          </p:nvPr>
        </p:nvSpPr>
        <p:spPr>
          <a:xfrm>
            <a:off x="502024" y="1923236"/>
            <a:ext cx="7956176" cy="4118976"/>
          </a:xfrm>
        </p:spPr>
        <p:txBody>
          <a:bodyPr/>
          <a:lstStyle/>
          <a:p>
            <a:pPr>
              <a:defRPr/>
            </a:pPr>
            <a:r>
              <a:rPr lang="sv-SE" sz="1800" dirty="0">
                <a:solidFill>
                  <a:schemeClr val="tx1"/>
                </a:solidFill>
              </a:rPr>
              <a:t>Planerat uppföljningsdatum: 3 mån efter insjuknandet.</a:t>
            </a:r>
          </a:p>
          <a:p>
            <a:pPr>
              <a:defRPr/>
            </a:pPr>
            <a:r>
              <a:rPr lang="sv-SE" sz="1800" dirty="0">
                <a:solidFill>
                  <a:schemeClr val="tx1"/>
                </a:solidFill>
              </a:rPr>
              <a:t>Datum för ifyllande av enkät: Avser det datum som enkäten fylls i av patient eller av annan person. </a:t>
            </a:r>
            <a:r>
              <a:rPr lang="sv-SE" sz="1600" dirty="0">
                <a:solidFill>
                  <a:schemeClr val="bg2"/>
                </a:solidFill>
              </a:rPr>
              <a:t>Datum för när formuläret är ifyllt I___I___I </a:t>
            </a:r>
            <a:r>
              <a:rPr lang="sv-SE" sz="1600" dirty="0" err="1">
                <a:solidFill>
                  <a:schemeClr val="bg2"/>
                </a:solidFill>
              </a:rPr>
              <a:t>I___I___I</a:t>
            </a:r>
            <a:r>
              <a:rPr lang="sv-SE" sz="1600" dirty="0">
                <a:solidFill>
                  <a:schemeClr val="bg2"/>
                </a:solidFill>
              </a:rPr>
              <a:t> </a:t>
            </a:r>
            <a:r>
              <a:rPr lang="sv-SE" sz="1600" dirty="0" err="1">
                <a:solidFill>
                  <a:schemeClr val="bg2"/>
                </a:solidFill>
              </a:rPr>
              <a:t>I___I___I</a:t>
            </a:r>
            <a:endParaRPr lang="sv-SE" sz="1600" dirty="0">
              <a:solidFill>
                <a:schemeClr val="bg2"/>
              </a:solidFill>
            </a:endParaRPr>
          </a:p>
          <a:p>
            <a:pPr>
              <a:defRPr/>
            </a:pPr>
            <a:r>
              <a:rPr lang="sv-SE" sz="1800" dirty="0">
                <a:solidFill>
                  <a:schemeClr val="tx1"/>
                </a:solidFill>
              </a:rPr>
              <a:t>Riksstrokes 3 månaders uppföljning är tänkt att spegla patientens situation vid 3 månader. Av den anledningen ska uppföljningen helst göras inom 4 månader men kommer det in svar som är senare plockar vi i dagsläget inte bort dom.  </a:t>
            </a:r>
          </a:p>
          <a:p>
            <a:pPr>
              <a:defRPr/>
            </a:pPr>
            <a:endParaRPr lang="sv-SE" sz="1800" dirty="0">
              <a:solidFill>
                <a:schemeClr val="tx1"/>
              </a:solidFill>
            </a:endParaRPr>
          </a:p>
          <a:p>
            <a:pPr>
              <a:defRPr/>
            </a:pPr>
            <a:r>
              <a:rPr lang="sv-SE" sz="1800" dirty="0">
                <a:solidFill>
                  <a:schemeClr val="tx1"/>
                </a:solidFill>
              </a:rPr>
              <a:t>Målnivå M. Uppföljda i Riksstroke 3 månader efter stroke </a:t>
            </a:r>
          </a:p>
          <a:p>
            <a:pPr>
              <a:defRPr/>
            </a:pPr>
            <a:endParaRPr lang="sv-SE" sz="1800" dirty="0">
              <a:solidFill>
                <a:schemeClr val="tx1"/>
              </a:solidFill>
            </a:endParaRPr>
          </a:p>
          <a:p>
            <a:pPr>
              <a:defRPr/>
            </a:pPr>
            <a:r>
              <a:rPr lang="sv-SE" sz="1800" dirty="0">
                <a:solidFill>
                  <a:schemeClr val="tx1"/>
                </a:solidFill>
              </a:rPr>
              <a:t>Riksstrokes 3 månaders uppföljning behöver inte sammanfalla med patientens </a:t>
            </a:r>
            <a:r>
              <a:rPr lang="sv-SE" sz="1800" dirty="0" err="1">
                <a:solidFill>
                  <a:schemeClr val="tx1"/>
                </a:solidFill>
              </a:rPr>
              <a:t>åb</a:t>
            </a:r>
            <a:r>
              <a:rPr lang="sv-SE" sz="1800" dirty="0">
                <a:solidFill>
                  <a:schemeClr val="tx1"/>
                </a:solidFill>
              </a:rPr>
              <a:t> eller göras av samma sjukhus.</a:t>
            </a:r>
          </a:p>
          <a:p>
            <a:pPr>
              <a:defRPr/>
            </a:pPr>
            <a:endParaRPr lang="sv-SE" sz="1800" dirty="0">
              <a:solidFill>
                <a:schemeClr val="tx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ubrik 1">
            <a:extLst>
              <a:ext uri="{FF2B5EF4-FFF2-40B4-BE49-F238E27FC236}">
                <a16:creationId xmlns:a16="http://schemas.microsoft.com/office/drawing/2014/main" id="{4FA58FFC-EC17-4C6D-84E4-DF7E81B2F996}"/>
              </a:ext>
            </a:extLst>
          </p:cNvPr>
          <p:cNvSpPr>
            <a:spLocks noGrp="1"/>
          </p:cNvSpPr>
          <p:nvPr>
            <p:ph type="title" idx="4294967295"/>
          </p:nvPr>
        </p:nvSpPr>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100">
                <a:ea typeface="Calibri" panose="020F0502020204030204" pitchFamily="34" charset="0"/>
                <a:cs typeface="Times New Roman" panose="02020603050405020304" pitchFamily="18" charset="0"/>
              </a:rPr>
            </a:br>
            <a:endParaRPr lang="sv-SE" altLang="sv-SE"/>
          </a:p>
        </p:txBody>
      </p:sp>
      <p:pic>
        <p:nvPicPr>
          <p:cNvPr id="157699" name="Bildobjekt 3">
            <a:extLst>
              <a:ext uri="{FF2B5EF4-FFF2-40B4-BE49-F238E27FC236}">
                <a16:creationId xmlns:a16="http://schemas.microsoft.com/office/drawing/2014/main" id="{A6D91228-38AF-4B26-A033-9EEAA4758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EB687BE-D79F-4FDF-9989-59CDC5ED9B3D}"/>
              </a:ext>
            </a:extLst>
          </p:cNvPr>
          <p:cNvSpPr txBox="1">
            <a:spLocks noChangeArrowheads="1"/>
          </p:cNvSpPr>
          <p:nvPr/>
        </p:nvSpPr>
        <p:spPr bwMode="auto">
          <a:xfrm>
            <a:off x="4957763" y="2271713"/>
            <a:ext cx="33797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800000"/>
                </a:solidFill>
              </a:rPr>
              <a:t>Andel som vårdas på strokeenhet </a:t>
            </a:r>
          </a:p>
          <a:p>
            <a:pPr>
              <a:spcBef>
                <a:spcPct val="0"/>
              </a:spcBef>
              <a:buFontTx/>
              <a:buNone/>
            </a:pPr>
            <a:r>
              <a:rPr lang="sv-SE" altLang="sv-SE" sz="1800">
                <a:solidFill>
                  <a:srgbClr val="800000"/>
                </a:solidFill>
              </a:rPr>
              <a:t>som 1a vårdnivå: 81 % nu</a:t>
            </a:r>
          </a:p>
          <a:p>
            <a:pPr>
              <a:spcBef>
                <a:spcPct val="0"/>
              </a:spcBef>
              <a:buFontTx/>
              <a:buNone/>
            </a:pPr>
            <a:endParaRPr lang="sv-SE" altLang="sv-SE" sz="1800">
              <a:solidFill>
                <a:srgbClr val="800000"/>
              </a:solidFill>
            </a:endParaRPr>
          </a:p>
          <a:p>
            <a:pPr>
              <a:spcBef>
                <a:spcPct val="0"/>
              </a:spcBef>
              <a:buFontTx/>
              <a:buNone/>
            </a:pPr>
            <a:r>
              <a:rPr lang="sv-SE" altLang="sv-SE" sz="1800">
                <a:solidFill>
                  <a:srgbClr val="800000"/>
                </a:solidFill>
              </a:rPr>
              <a:t>Marginellt bättre</a:t>
            </a:r>
          </a:p>
          <a:p>
            <a:pPr>
              <a:spcBef>
                <a:spcPct val="0"/>
              </a:spcBef>
              <a:buFontTx/>
              <a:buNone/>
            </a:pPr>
            <a:endParaRPr lang="sv-SE" altLang="sv-SE" sz="1800">
              <a:solidFill>
                <a:srgbClr val="800000"/>
              </a:solidFill>
            </a:endParaRPr>
          </a:p>
          <a:p>
            <a:pPr>
              <a:spcBef>
                <a:spcPct val="0"/>
              </a:spcBef>
              <a:buFontTx/>
              <a:buNone/>
            </a:pPr>
            <a:r>
              <a:rPr lang="sv-SE" altLang="sv-SE" sz="1800" b="1">
                <a:solidFill>
                  <a:srgbClr val="800000"/>
                </a:solidFill>
              </a:rPr>
              <a:t>Ett av svensk strokesjukvårds </a:t>
            </a:r>
          </a:p>
          <a:p>
            <a:pPr>
              <a:spcBef>
                <a:spcPct val="0"/>
              </a:spcBef>
              <a:buFontTx/>
              <a:buNone/>
            </a:pPr>
            <a:r>
              <a:rPr lang="sv-SE" altLang="sv-SE" sz="1800" b="1">
                <a:solidFill>
                  <a:srgbClr val="800000"/>
                </a:solidFill>
              </a:rPr>
              <a:t>allvarligaste problem</a:t>
            </a:r>
          </a:p>
        </p:txBody>
      </p:sp>
      <p:pic>
        <p:nvPicPr>
          <p:cNvPr id="24579" name="Bildobjekt 1">
            <a:extLst>
              <a:ext uri="{FF2B5EF4-FFF2-40B4-BE49-F238E27FC236}">
                <a16:creationId xmlns:a16="http://schemas.microsoft.com/office/drawing/2014/main" id="{DFAC9A22-4FA8-44BB-9EAA-1A35DF499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87425"/>
            <a:ext cx="38862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500"/>
                                        <p:tgtEl>
                                          <p:spTgt spid="3">
                                            <p:txEl>
                                              <p:pRg st="5" end="5"/>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arn(inVertical)">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Bildobjekt 2">
            <a:extLst>
              <a:ext uri="{FF2B5EF4-FFF2-40B4-BE49-F238E27FC236}">
                <a16:creationId xmlns:a16="http://schemas.microsoft.com/office/drawing/2014/main" id="{C94FD701-B9A2-464A-886A-C59048C72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519113"/>
            <a:ext cx="7369175"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Rubrik 2">
            <a:extLst>
              <a:ext uri="{FF2B5EF4-FFF2-40B4-BE49-F238E27FC236}">
                <a16:creationId xmlns:a16="http://schemas.microsoft.com/office/drawing/2014/main" id="{5CA14EB0-BF90-4EB1-8001-F1907AF997CA}"/>
              </a:ext>
            </a:extLst>
          </p:cNvPr>
          <p:cNvSpPr>
            <a:spLocks noGrp="1"/>
          </p:cNvSpPr>
          <p:nvPr>
            <p:ph type="title" idx="4294967295"/>
          </p:nvPr>
        </p:nvSpPr>
        <p:spPr>
          <a:xfrm>
            <a:off x="457200" y="0"/>
            <a:ext cx="8229600" cy="727075"/>
          </a:xfrm>
        </p:spPr>
        <p:txBody>
          <a:bodyPr/>
          <a:lstStyle/>
          <a:p>
            <a:r>
              <a:rPr lang="sv-SE" altLang="sv-SE" sz="3600" b="1" i="1">
                <a:solidFill>
                  <a:srgbClr val="BA9969"/>
                </a:solidFill>
                <a:latin typeface="Book Antiqua" panose="02040602050305030304" pitchFamily="18" charset="0"/>
                <a:ea typeface="Calibri" panose="020F0502020204030204" pitchFamily="34" charset="0"/>
                <a:cs typeface="Times New Roman" panose="02020603050405020304" pitchFamily="18" charset="0"/>
              </a:rPr>
              <a:t>Årets strokeenhet</a:t>
            </a:r>
            <a:endParaRPr lang="sv-SE" altLang="sv-SE" sz="3600">
              <a:ea typeface="Calibri" panose="020F0502020204030204" pitchFamily="34" charset="0"/>
              <a:cs typeface="Times New Roman" panose="02020603050405020304"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Bildobjekt 2">
            <a:extLst>
              <a:ext uri="{FF2B5EF4-FFF2-40B4-BE49-F238E27FC236}">
                <a16:creationId xmlns:a16="http://schemas.microsoft.com/office/drawing/2014/main" id="{2D34A13D-EA59-4727-BDD5-A0549B490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50" y="1722438"/>
            <a:ext cx="71501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ubrik 1">
            <a:extLst>
              <a:ext uri="{FF2B5EF4-FFF2-40B4-BE49-F238E27FC236}">
                <a16:creationId xmlns:a16="http://schemas.microsoft.com/office/drawing/2014/main" id="{1AED9F1B-270A-4FAA-AAC1-C1203D175A7F}"/>
              </a:ext>
            </a:extLst>
          </p:cNvPr>
          <p:cNvSpPr>
            <a:spLocks noGrp="1"/>
          </p:cNvSpPr>
          <p:nvPr>
            <p:ph type="title" idx="4294967295"/>
          </p:nvPr>
        </p:nvSpPr>
        <p:spPr/>
        <p:txBody>
          <a:bodyPr/>
          <a:lstStyle/>
          <a:p>
            <a:r>
              <a:rPr lang="sv-SE" altLang="sv-SE" sz="4000" b="1" i="1">
                <a:solidFill>
                  <a:srgbClr val="BA9969"/>
                </a:solidFill>
                <a:latin typeface="Book Antiqua" panose="02040602050305030304" pitchFamily="18" charset="0"/>
                <a:ea typeface="Calibri" panose="020F0502020204030204" pitchFamily="34" charset="0"/>
                <a:cs typeface="Times New Roman" panose="02020603050405020304" pitchFamily="18" charset="0"/>
              </a:rPr>
              <a:t>Årets strokeenhet</a:t>
            </a:r>
            <a:endParaRPr lang="sv-SE" altLang="sv-SE">
              <a:ea typeface="Calibri" panose="020F0502020204030204" pitchFamily="34" charset="0"/>
              <a:cs typeface="Times New Roman" panose="02020603050405020304"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a:extLst>
              <a:ext uri="{FF2B5EF4-FFF2-40B4-BE49-F238E27FC236}">
                <a16:creationId xmlns:a16="http://schemas.microsoft.com/office/drawing/2014/main" id="{FC5D86F0-8E72-4DA4-955F-A8072BD10983}"/>
              </a:ext>
            </a:extLst>
          </p:cNvPr>
          <p:cNvSpPr>
            <a:spLocks noGrp="1"/>
          </p:cNvSpPr>
          <p:nvPr>
            <p:ph type="title"/>
          </p:nvPr>
        </p:nvSpPr>
        <p:spPr/>
        <p:txBody>
          <a:bodyPr/>
          <a:lstStyle/>
          <a:p>
            <a:r>
              <a:rPr lang="sv-SE" altLang="sv-SE"/>
              <a:t>Årets strokeenhet 2020</a:t>
            </a:r>
          </a:p>
        </p:txBody>
      </p:sp>
      <p:sp>
        <p:nvSpPr>
          <p:cNvPr id="5" name="Content Placeholder 4">
            <a:extLst>
              <a:ext uri="{FF2B5EF4-FFF2-40B4-BE49-F238E27FC236}">
                <a16:creationId xmlns:a16="http://schemas.microsoft.com/office/drawing/2014/main" id="{B6CC19E2-9F25-4C7F-97FE-E569389EC74E}"/>
              </a:ext>
            </a:extLst>
          </p:cNvPr>
          <p:cNvSpPr>
            <a:spLocks noGrp="1"/>
          </p:cNvSpPr>
          <p:nvPr>
            <p:ph idx="1"/>
          </p:nvPr>
        </p:nvSpPr>
        <p:spPr/>
        <p:txBody>
          <a:bodyPr/>
          <a:lstStyle/>
          <a:p>
            <a:pPr marL="0" indent="0" algn="ctr">
              <a:buFont typeface="Arial" panose="020B0604020202020204" pitchFamily="34" charset="0"/>
              <a:buNone/>
              <a:defRPr/>
            </a:pPr>
            <a:r>
              <a:rPr lang="sv-SE"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Strokeenheterna vid </a:t>
            </a:r>
          </a:p>
          <a:p>
            <a:pPr marL="0" indent="0" algn="ctr">
              <a:buFont typeface="Arial" panose="020B0604020202020204" pitchFamily="34" charset="0"/>
              <a:buNone/>
              <a:defRPr/>
            </a:pPr>
            <a:r>
              <a:rPr lang="sv-SE"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Kalix sjukhus och Sundvalls sjukhus</a:t>
            </a:r>
            <a:endParaRPr lang="sv-SE" dirty="0">
              <a:latin typeface="Arial" panose="020B0604020202020204" pitchFamily="34" charset="0"/>
              <a:cs typeface="Arial" panose="020B0604020202020204" pitchFamily="34" charset="0"/>
            </a:endParaRPr>
          </a:p>
        </p:txBody>
      </p:sp>
      <p:pic>
        <p:nvPicPr>
          <p:cNvPr id="11266" name="Picture 2" descr="See the source image">
            <a:extLst>
              <a:ext uri="{FF2B5EF4-FFF2-40B4-BE49-F238E27FC236}">
                <a16:creationId xmlns:a16="http://schemas.microsoft.com/office/drawing/2014/main" id="{253F2D8C-519C-45D0-9A19-D9B899087B27}"/>
              </a:ext>
            </a:extLst>
          </p:cNvPr>
          <p:cNvPicPr>
            <a:picLocks noChangeAspect="1" noChangeArrowheads="1"/>
          </p:cNvPicPr>
          <p:nvPr/>
        </p:nvPicPr>
        <p:blipFill>
          <a:blip r:embed="rId2"/>
          <a:srcRect/>
          <a:stretch>
            <a:fillRect/>
          </a:stretch>
        </p:blipFill>
        <p:spPr bwMode="auto">
          <a:xfrm>
            <a:off x="2985090" y="2796701"/>
            <a:ext cx="3512024" cy="3512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ubrik 1">
            <a:extLst>
              <a:ext uri="{FF2B5EF4-FFF2-40B4-BE49-F238E27FC236}">
                <a16:creationId xmlns:a16="http://schemas.microsoft.com/office/drawing/2014/main" id="{B4DC5463-C560-40BE-A0D4-31394980871F}"/>
              </a:ext>
            </a:extLst>
          </p:cNvPr>
          <p:cNvSpPr>
            <a:spLocks noGrp="1"/>
          </p:cNvSpPr>
          <p:nvPr>
            <p:ph type="title" idx="4294967295"/>
          </p:nvPr>
        </p:nvSpPr>
        <p:spPr>
          <a:xfrm>
            <a:off x="457200" y="274638"/>
            <a:ext cx="8229600" cy="1965325"/>
          </a:xfrm>
        </p:spPr>
        <p:txBody>
          <a:bodyPr/>
          <a:lstStyle/>
          <a:p>
            <a:pPr marL="6350" indent="-6350">
              <a:lnSpc>
                <a:spcPct val="94000"/>
              </a:lnSpc>
              <a:spcBef>
                <a:spcPts val="5400"/>
              </a:spcBef>
              <a:spcAft>
                <a:spcPts val="1400"/>
              </a:spcAft>
              <a:tabLst>
                <a:tab pos="449263" algn="l"/>
              </a:tabLst>
            </a:pPr>
            <a:r>
              <a:rPr lang="sv-SE" altLang="sv-SE" sz="3600" b="1" i="1">
                <a:solidFill>
                  <a:srgbClr val="BA9969"/>
                </a:solidFill>
                <a:latin typeface="Book Antiqua" panose="02040602050305030304" pitchFamily="18" charset="0"/>
                <a:ea typeface="Calibri" panose="020F0502020204030204" pitchFamily="34" charset="0"/>
                <a:cs typeface="Times New Roman" panose="02020603050405020304" pitchFamily="18" charset="0"/>
              </a:rPr>
              <a:t>Omnämnande för ”God Strokevård” 2020</a:t>
            </a:r>
            <a:endParaRPr lang="sv-SE" altLang="sv-SE" sz="3600">
              <a:ea typeface="Calibri" panose="020F0502020204030204" pitchFamily="34" charset="0"/>
              <a:cs typeface="Times New Roman" panose="02020603050405020304" pitchFamily="18" charset="0"/>
            </a:endParaRPr>
          </a:p>
        </p:txBody>
      </p:sp>
      <p:sp>
        <p:nvSpPr>
          <p:cNvPr id="3" name="Platshållare för text 2">
            <a:extLst>
              <a:ext uri="{FF2B5EF4-FFF2-40B4-BE49-F238E27FC236}">
                <a16:creationId xmlns:a16="http://schemas.microsoft.com/office/drawing/2014/main" id="{0C3676C0-44BF-46E5-9560-2688035C1B26}"/>
              </a:ext>
            </a:extLst>
          </p:cNvPr>
          <p:cNvSpPr>
            <a:spLocks noGrp="1"/>
          </p:cNvSpPr>
          <p:nvPr>
            <p:ph type="body" idx="4294967295"/>
          </p:nvPr>
        </p:nvSpPr>
        <p:spPr>
          <a:xfrm>
            <a:off x="457200" y="731520"/>
            <a:ext cx="8229600" cy="5394643"/>
          </a:xfrm>
        </p:spPr>
        <p:txBody>
          <a:bodyPr/>
          <a:lstStyle/>
          <a:p>
            <a:pPr marR="97155" algn="ctr">
              <a:lnSpc>
                <a:spcPct val="94000"/>
              </a:lnSpc>
              <a:spcBef>
                <a:spcPts val="600"/>
              </a:spcBef>
              <a:spcAft>
                <a:spcPts val="1400"/>
              </a:spcAft>
              <a:buFont typeface="Wingdings" panose="05000000000000000000" pitchFamily="2" charset="2"/>
              <a:buChar char="Ø"/>
              <a:tabLst>
                <a:tab pos="450215" algn="l"/>
              </a:tabLst>
              <a:defRPr/>
            </a:pPr>
            <a:endParaRPr lang="sv-SE" sz="1800" dirty="0">
              <a:ea typeface="Calibri" panose="020F0502020204030204" pitchFamily="34" charset="0"/>
              <a:cs typeface="Times New Roman" panose="02020603050405020304" pitchFamily="18" charset="0"/>
            </a:endParaRPr>
          </a:p>
          <a:p>
            <a:pPr marR="97155" algn="ctr">
              <a:lnSpc>
                <a:spcPct val="94000"/>
              </a:lnSpc>
              <a:spcBef>
                <a:spcPts val="600"/>
              </a:spcBef>
              <a:spcAft>
                <a:spcPts val="1400"/>
              </a:spcAft>
              <a:buFont typeface="Wingdings" panose="05000000000000000000" pitchFamily="2" charset="2"/>
              <a:buChar char="Ø"/>
              <a:tabLst>
                <a:tab pos="450215" algn="l"/>
              </a:tabLst>
              <a:defRPr/>
            </a:pPr>
            <a:endParaRPr lang="sv-SE" sz="1800" dirty="0">
              <a:ea typeface="Calibri" panose="020F0502020204030204" pitchFamily="34" charset="0"/>
              <a:cs typeface="Times New Roman" panose="02020603050405020304" pitchFamily="18" charset="0"/>
            </a:endParaRPr>
          </a:p>
          <a:p>
            <a:pPr marR="97155" algn="ctr">
              <a:lnSpc>
                <a:spcPct val="94000"/>
              </a:lnSpc>
              <a:spcBef>
                <a:spcPts val="600"/>
              </a:spcBef>
              <a:spcAft>
                <a:spcPts val="1400"/>
              </a:spcAft>
              <a:buFont typeface="Wingdings" panose="05000000000000000000" pitchFamily="2" charset="2"/>
              <a:buChar char="Ø"/>
              <a:tabLst>
                <a:tab pos="450215" algn="l"/>
              </a:tabLst>
              <a:defRPr/>
            </a:pPr>
            <a:endParaRPr lang="sv-SE" sz="1800" dirty="0">
              <a:ea typeface="Calibri" panose="020F0502020204030204" pitchFamily="34" charset="0"/>
              <a:cs typeface="Times New Roman" panose="02020603050405020304" pitchFamily="18" charset="0"/>
            </a:endParaRPr>
          </a:p>
          <a:p>
            <a:pPr marR="97155" lvl="1" indent="-342900">
              <a:lnSpc>
                <a:spcPct val="94000"/>
              </a:lnSpc>
              <a:spcBef>
                <a:spcPts val="600"/>
              </a:spcBef>
              <a:spcAft>
                <a:spcPts val="1400"/>
              </a:spcAft>
              <a:buFont typeface="Wingdings" panose="05000000000000000000" pitchFamily="2" charset="2"/>
              <a:buChar char="Ø"/>
              <a:tabLst>
                <a:tab pos="450215" algn="l"/>
              </a:tabLst>
              <a:defRPr/>
            </a:pPr>
            <a:r>
              <a:rPr lang="sv-SE" dirty="0">
                <a:solidFill>
                  <a:srgbClr val="E8950E">
                    <a:lumMod val="50000"/>
                  </a:srgbClr>
                </a:solidFill>
                <a:latin typeface="Times New Roman" panose="02020603050405020304" pitchFamily="18" charset="0"/>
                <a:ea typeface="Calibri" panose="020F0502020204030204" pitchFamily="34" charset="0"/>
              </a:rPr>
              <a:t>Köping</a:t>
            </a:r>
          </a:p>
          <a:p>
            <a:pPr marR="97155" lvl="1" indent="-342900">
              <a:lnSpc>
                <a:spcPct val="94000"/>
              </a:lnSpc>
              <a:spcBef>
                <a:spcPts val="600"/>
              </a:spcBef>
              <a:spcAft>
                <a:spcPts val="1400"/>
              </a:spcAft>
              <a:buFont typeface="Wingdings" panose="05000000000000000000" pitchFamily="2" charset="2"/>
              <a:buChar char="Ø"/>
              <a:tabLst>
                <a:tab pos="450215" algn="l"/>
              </a:tabLst>
              <a:defRPr/>
            </a:pPr>
            <a:r>
              <a:rPr lang="sv-SE" dirty="0">
                <a:solidFill>
                  <a:srgbClr val="E8950E">
                    <a:lumMod val="50000"/>
                  </a:srgbClr>
                </a:solidFill>
                <a:latin typeface="Times New Roman" panose="02020603050405020304" pitchFamily="18" charset="0"/>
                <a:ea typeface="Calibri" panose="020F0502020204030204" pitchFamily="34" charset="0"/>
              </a:rPr>
              <a:t>Alingsås</a:t>
            </a:r>
          </a:p>
          <a:p>
            <a:pPr marR="97155" lvl="1" indent="-342900">
              <a:lnSpc>
                <a:spcPct val="94000"/>
              </a:lnSpc>
              <a:spcBef>
                <a:spcPts val="600"/>
              </a:spcBef>
              <a:spcAft>
                <a:spcPts val="1400"/>
              </a:spcAft>
              <a:buFont typeface="Wingdings" panose="05000000000000000000" pitchFamily="2" charset="2"/>
              <a:buChar char="Ø"/>
              <a:tabLst>
                <a:tab pos="450215" algn="l"/>
              </a:tabLst>
              <a:defRPr/>
            </a:pPr>
            <a:r>
              <a:rPr lang="sv-SE" dirty="0" err="1">
                <a:solidFill>
                  <a:srgbClr val="E8950E">
                    <a:lumMod val="50000"/>
                  </a:srgbClr>
                </a:solidFill>
                <a:latin typeface="Times New Roman" panose="02020603050405020304" pitchFamily="18" charset="0"/>
                <a:ea typeface="Calibri" panose="020F0502020204030204" pitchFamily="34" charset="0"/>
              </a:rPr>
              <a:t>Kullbergska</a:t>
            </a:r>
            <a:r>
              <a:rPr lang="sv-SE" dirty="0">
                <a:solidFill>
                  <a:srgbClr val="E8950E">
                    <a:lumMod val="50000"/>
                  </a:srgbClr>
                </a:solidFill>
                <a:latin typeface="Times New Roman" panose="02020603050405020304" pitchFamily="18" charset="0"/>
                <a:ea typeface="Calibri" panose="020F0502020204030204" pitchFamily="34" charset="0"/>
              </a:rPr>
              <a:t> sjukhuset</a:t>
            </a:r>
          </a:p>
          <a:p>
            <a:pPr marR="97155" lvl="1" indent="-342900">
              <a:lnSpc>
                <a:spcPct val="94000"/>
              </a:lnSpc>
              <a:spcBef>
                <a:spcPts val="600"/>
              </a:spcBef>
              <a:spcAft>
                <a:spcPts val="1400"/>
              </a:spcAft>
              <a:buFont typeface="Wingdings" panose="05000000000000000000" pitchFamily="2" charset="2"/>
              <a:buChar char="Ø"/>
              <a:tabLst>
                <a:tab pos="450215" algn="l"/>
              </a:tabLst>
              <a:defRPr/>
            </a:pPr>
            <a:r>
              <a:rPr lang="sv-SE" dirty="0">
                <a:solidFill>
                  <a:srgbClr val="E8950E">
                    <a:lumMod val="50000"/>
                  </a:srgbClr>
                </a:solidFill>
                <a:latin typeface="Times New Roman" panose="02020603050405020304" pitchFamily="18" charset="0"/>
                <a:ea typeface="Calibri" panose="020F0502020204030204" pitchFamily="34" charset="0"/>
              </a:rPr>
              <a:t>Oskarshamn</a:t>
            </a:r>
          </a:p>
          <a:p>
            <a:pPr marR="97155" lvl="1" indent="-342900">
              <a:lnSpc>
                <a:spcPct val="94000"/>
              </a:lnSpc>
              <a:spcBef>
                <a:spcPts val="600"/>
              </a:spcBef>
              <a:spcAft>
                <a:spcPts val="1400"/>
              </a:spcAft>
              <a:buFont typeface="Wingdings" panose="05000000000000000000" pitchFamily="2" charset="2"/>
              <a:buChar char="Ø"/>
              <a:tabLst>
                <a:tab pos="450215" algn="l"/>
              </a:tabLst>
              <a:defRPr/>
            </a:pPr>
            <a:r>
              <a:rPr lang="sv-SE" dirty="0">
                <a:solidFill>
                  <a:srgbClr val="E8950E">
                    <a:lumMod val="50000"/>
                  </a:srgbClr>
                </a:solidFill>
                <a:latin typeface="Times New Roman" panose="02020603050405020304" pitchFamily="18" charset="0"/>
                <a:ea typeface="Calibri" panose="020F0502020204030204" pitchFamily="34" charset="0"/>
              </a:rPr>
              <a:t>Akademiska</a:t>
            </a:r>
          </a:p>
          <a:p>
            <a:pPr marL="0" marR="97155" indent="0">
              <a:lnSpc>
                <a:spcPct val="94000"/>
              </a:lnSpc>
              <a:spcBef>
                <a:spcPts val="600"/>
              </a:spcBef>
              <a:spcAft>
                <a:spcPts val="1400"/>
              </a:spcAft>
              <a:buFont typeface="Arial" panose="020B0604020202020204" pitchFamily="34" charset="0"/>
              <a:buNone/>
              <a:tabLst>
                <a:tab pos="450215" algn="l"/>
              </a:tabLst>
              <a:defRPr/>
            </a:pPr>
            <a:endParaRPr lang="sv-SE" sz="1800" dirty="0">
              <a:ea typeface="Calibri" panose="020F0502020204030204" pitchFamily="34" charset="0"/>
              <a:cs typeface="Times New Roman" panose="02020603050405020304" pitchFamily="18" charset="0"/>
            </a:endParaRPr>
          </a:p>
        </p:txBody>
      </p:sp>
      <p:pic>
        <p:nvPicPr>
          <p:cNvPr id="161796" name="Bildobjekt 5">
            <a:extLst>
              <a:ext uri="{FF2B5EF4-FFF2-40B4-BE49-F238E27FC236}">
                <a16:creationId xmlns:a16="http://schemas.microsoft.com/office/drawing/2014/main" id="{9C73347D-1F8B-486B-A2EB-C5D2AAD0E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6079">
            <a:off x="4630738" y="2403475"/>
            <a:ext cx="44100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Bildobjekt 13">
            <a:extLst>
              <a:ext uri="{FF2B5EF4-FFF2-40B4-BE49-F238E27FC236}">
                <a16:creationId xmlns:a16="http://schemas.microsoft.com/office/drawing/2014/main" id="{E0EAA5D3-EF1E-479D-A390-B7643F529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3937000"/>
            <a:ext cx="395605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Bildobjekt 5">
            <a:extLst>
              <a:ext uri="{FF2B5EF4-FFF2-40B4-BE49-F238E27FC236}">
                <a16:creationId xmlns:a16="http://schemas.microsoft.com/office/drawing/2014/main" id="{5B4B7198-A259-4DC3-A6BB-B40C04276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300" y="420688"/>
            <a:ext cx="31146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nderrubrik 6">
            <a:extLst>
              <a:ext uri="{FF2B5EF4-FFF2-40B4-BE49-F238E27FC236}">
                <a16:creationId xmlns:a16="http://schemas.microsoft.com/office/drawing/2014/main" id="{07A495CF-CDC5-4024-AF22-F5A45FB52EFA}"/>
              </a:ext>
            </a:extLst>
          </p:cNvPr>
          <p:cNvSpPr>
            <a:spLocks noGrp="1"/>
          </p:cNvSpPr>
          <p:nvPr>
            <p:ph type="subTitle" idx="1"/>
          </p:nvPr>
        </p:nvSpPr>
        <p:spPr>
          <a:xfrm>
            <a:off x="685800" y="1935480"/>
            <a:ext cx="7772400" cy="3177258"/>
          </a:xfrm>
        </p:spPr>
        <p:txBody>
          <a:bodyPr/>
          <a:lstStyle/>
          <a:p>
            <a:pPr marL="0" indent="0" algn="ctr">
              <a:buFont typeface="Arial"/>
              <a:buNone/>
              <a:defRPr/>
            </a:pPr>
            <a:r>
              <a:rPr lang="sv-SE" sz="4400" dirty="0"/>
              <a:t>Tack för dagens möte! </a:t>
            </a:r>
          </a:p>
          <a:p>
            <a:pPr marL="0" indent="0" algn="ctr">
              <a:buFont typeface="Arial"/>
              <a:buNone/>
              <a:defRPr/>
            </a:pPr>
            <a:r>
              <a:rPr lang="sv-SE" sz="3600" dirty="0"/>
              <a:t> Välkomna till Riksstrokes användardag </a:t>
            </a:r>
          </a:p>
          <a:p>
            <a:pPr marL="0" indent="0" algn="ctr">
              <a:buFont typeface="Arial"/>
              <a:buNone/>
              <a:defRPr/>
            </a:pPr>
            <a:r>
              <a:rPr lang="sv-SE" sz="3600" dirty="0"/>
              <a:t>7 september 2022 i Örebro</a:t>
            </a:r>
          </a:p>
          <a:p>
            <a:pPr marL="0" indent="0" algn="ctr">
              <a:buFont typeface="Arial"/>
              <a:buNone/>
              <a:defRPr/>
            </a:pPr>
            <a:r>
              <a:rPr lang="sv-SE" sz="3600" dirty="0"/>
              <a:t>Stroketeamkongress 8-9 september</a:t>
            </a:r>
          </a:p>
          <a:p>
            <a:pPr marL="0" indent="0" algn="ctr">
              <a:buFont typeface="Arial"/>
              <a:buNone/>
              <a:defRPr/>
            </a:pPr>
            <a:endParaRPr lang="sv-SE" sz="36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ruta 2">
            <a:extLst>
              <a:ext uri="{FF2B5EF4-FFF2-40B4-BE49-F238E27FC236}">
                <a16:creationId xmlns:a16="http://schemas.microsoft.com/office/drawing/2014/main" id="{41FFF4F7-19AC-470A-8A0D-62767731DE7E}"/>
              </a:ext>
            </a:extLst>
          </p:cNvPr>
          <p:cNvSpPr txBox="1">
            <a:spLocks noChangeArrowheads="1"/>
          </p:cNvSpPr>
          <p:nvPr/>
        </p:nvSpPr>
        <p:spPr bwMode="auto">
          <a:xfrm>
            <a:off x="1936750" y="1285875"/>
            <a:ext cx="29162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solidFill>
                  <a:srgbClr val="800000"/>
                </a:solidFill>
              </a:rPr>
              <a:t>Reperfusions-behandling</a:t>
            </a:r>
          </a:p>
        </p:txBody>
      </p:sp>
      <p:sp>
        <p:nvSpPr>
          <p:cNvPr id="25603" name="textruta 6">
            <a:extLst>
              <a:ext uri="{FF2B5EF4-FFF2-40B4-BE49-F238E27FC236}">
                <a16:creationId xmlns:a16="http://schemas.microsoft.com/office/drawing/2014/main" id="{5D7C5DD5-A27D-4700-B1E4-461AFEF7D93D}"/>
              </a:ext>
            </a:extLst>
          </p:cNvPr>
          <p:cNvSpPr txBox="1">
            <a:spLocks noChangeArrowheads="1"/>
          </p:cNvSpPr>
          <p:nvPr/>
        </p:nvSpPr>
        <p:spPr bwMode="auto">
          <a:xfrm>
            <a:off x="6881813" y="2603500"/>
            <a:ext cx="134143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2060"/>
                </a:solidFill>
              </a:rPr>
              <a:t>16 % totalt</a:t>
            </a:r>
          </a:p>
          <a:p>
            <a:pPr>
              <a:spcBef>
                <a:spcPct val="0"/>
              </a:spcBef>
              <a:buFontTx/>
              <a:buNone/>
            </a:pPr>
            <a:endParaRPr lang="sv-SE" altLang="sv-SE" sz="1800">
              <a:solidFill>
                <a:srgbClr val="002060"/>
              </a:solidFill>
            </a:endParaRPr>
          </a:p>
          <a:p>
            <a:pPr>
              <a:spcBef>
                <a:spcPct val="0"/>
              </a:spcBef>
              <a:buFontTx/>
              <a:buNone/>
            </a:pPr>
            <a:r>
              <a:rPr lang="sv-SE" altLang="sv-SE" sz="1800">
                <a:solidFill>
                  <a:srgbClr val="002060"/>
                </a:solidFill>
              </a:rPr>
              <a:t>5 % behandlades med trombektomi</a:t>
            </a:r>
          </a:p>
        </p:txBody>
      </p:sp>
      <p:sp>
        <p:nvSpPr>
          <p:cNvPr id="25604" name="textruta 1">
            <a:extLst>
              <a:ext uri="{FF2B5EF4-FFF2-40B4-BE49-F238E27FC236}">
                <a16:creationId xmlns:a16="http://schemas.microsoft.com/office/drawing/2014/main" id="{4867FC5E-D1B2-4CAB-9EED-7E366CC68244}"/>
              </a:ext>
            </a:extLst>
          </p:cNvPr>
          <p:cNvSpPr txBox="1">
            <a:spLocks noChangeArrowheads="1"/>
          </p:cNvSpPr>
          <p:nvPr/>
        </p:nvSpPr>
        <p:spPr bwMode="auto">
          <a:xfrm>
            <a:off x="1379538" y="5186363"/>
            <a:ext cx="61722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latin typeface="Arial" panose="020B0604020202020204" pitchFamily="34" charset="0"/>
              </a:rPr>
              <a:t>DT-angiografi i 47 % av alla fall av ischemisk stroke</a:t>
            </a:r>
          </a:p>
          <a:p>
            <a:pPr>
              <a:spcBef>
                <a:spcPct val="0"/>
              </a:spcBef>
              <a:buFontTx/>
              <a:buNone/>
            </a:pPr>
            <a:r>
              <a:rPr lang="sv-SE" altLang="sv-SE" sz="2100">
                <a:latin typeface="Arial" panose="020B0604020202020204" pitchFamily="34" charset="0"/>
              </a:rPr>
              <a:t>DT-perfusion i 10 % </a:t>
            </a:r>
          </a:p>
        </p:txBody>
      </p:sp>
      <p:pic>
        <p:nvPicPr>
          <p:cNvPr id="25605" name="Bildobjekt 3">
            <a:extLst>
              <a:ext uri="{FF2B5EF4-FFF2-40B4-BE49-F238E27FC236}">
                <a16:creationId xmlns:a16="http://schemas.microsoft.com/office/drawing/2014/main" id="{D70FB7FD-43B8-4366-9E74-9A1500F4A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0" y="2112963"/>
            <a:ext cx="5592763"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ubrik 1">
            <a:extLst>
              <a:ext uri="{FF2B5EF4-FFF2-40B4-BE49-F238E27FC236}">
                <a16:creationId xmlns:a16="http://schemas.microsoft.com/office/drawing/2014/main" id="{C1AEACC8-25F3-4FF0-8DFF-E6255BD6865D}"/>
              </a:ext>
            </a:extLst>
          </p:cNvPr>
          <p:cNvSpPr>
            <a:spLocks noGrp="1"/>
          </p:cNvSpPr>
          <p:nvPr>
            <p:ph type="title"/>
          </p:nvPr>
        </p:nvSpPr>
        <p:spPr/>
        <p:txBody>
          <a:bodyPr/>
          <a:lstStyle/>
          <a:p>
            <a:pPr eaLnBrk="1" hangingPunct="1"/>
            <a:endParaRPr lang="sv-SE" altLang="sv-SE"/>
          </a:p>
        </p:txBody>
      </p:sp>
      <p:sp>
        <p:nvSpPr>
          <p:cNvPr id="3" name="Platshållare för innehåll 2">
            <a:extLst>
              <a:ext uri="{FF2B5EF4-FFF2-40B4-BE49-F238E27FC236}">
                <a16:creationId xmlns:a16="http://schemas.microsoft.com/office/drawing/2014/main" id="{83CE37DB-BC08-4247-AC79-B0CCDC5AE24D}"/>
              </a:ext>
            </a:extLst>
          </p:cNvPr>
          <p:cNvSpPr>
            <a:spLocks noGrp="1"/>
          </p:cNvSpPr>
          <p:nvPr>
            <p:ph idx="1"/>
          </p:nvPr>
        </p:nvSpPr>
        <p:spPr/>
        <p:txBody>
          <a:bodyPr/>
          <a:lstStyle/>
          <a:p>
            <a:pPr eaLnBrk="1" fontAlgn="auto" hangingPunct="1">
              <a:spcAft>
                <a:spcPts val="0"/>
              </a:spcAft>
              <a:buFont typeface="Arial"/>
              <a:buChar char="•"/>
              <a:defRPr/>
            </a:pPr>
            <a:endParaRPr lang="sv-SE"/>
          </a:p>
        </p:txBody>
      </p:sp>
      <p:sp>
        <p:nvSpPr>
          <p:cNvPr id="4" name="Platshållare för text 3">
            <a:extLst>
              <a:ext uri="{FF2B5EF4-FFF2-40B4-BE49-F238E27FC236}">
                <a16:creationId xmlns:a16="http://schemas.microsoft.com/office/drawing/2014/main" id="{4CDDCBBD-1032-49D1-95D8-5288DC6D355B}"/>
              </a:ext>
            </a:extLst>
          </p:cNvPr>
          <p:cNvSpPr>
            <a:spLocks noGrp="1"/>
          </p:cNvSpPr>
          <p:nvPr>
            <p:ph type="body" sz="half" idx="2"/>
          </p:nvPr>
        </p:nvSpPr>
        <p:spPr/>
        <p:txBody>
          <a:bodyPr/>
          <a:lstStyle/>
          <a:p>
            <a:pPr eaLnBrk="1" fontAlgn="auto" hangingPunct="1">
              <a:spcAft>
                <a:spcPts val="0"/>
              </a:spcAft>
              <a:buFont typeface="Arial"/>
              <a:buNone/>
              <a:defRPr/>
            </a:pPr>
            <a:endParaRPr lang="sv-S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ruta 2">
            <a:extLst>
              <a:ext uri="{FF2B5EF4-FFF2-40B4-BE49-F238E27FC236}">
                <a16:creationId xmlns:a16="http://schemas.microsoft.com/office/drawing/2014/main" id="{4D635108-64F8-4459-ADE1-F3FC2C229544}"/>
              </a:ext>
            </a:extLst>
          </p:cNvPr>
          <p:cNvSpPr txBox="1">
            <a:spLocks noChangeArrowheads="1"/>
          </p:cNvSpPr>
          <p:nvPr/>
        </p:nvSpPr>
        <p:spPr bwMode="auto">
          <a:xfrm>
            <a:off x="4819650" y="1928813"/>
            <a:ext cx="29845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3000" b="1">
                <a:solidFill>
                  <a:srgbClr val="C00000"/>
                </a:solidFill>
              </a:rPr>
              <a:t>Dörr-till-nål tider </a:t>
            </a:r>
          </a:p>
        </p:txBody>
      </p:sp>
      <p:sp>
        <p:nvSpPr>
          <p:cNvPr id="26627" name="textruta 3">
            <a:extLst>
              <a:ext uri="{FF2B5EF4-FFF2-40B4-BE49-F238E27FC236}">
                <a16:creationId xmlns:a16="http://schemas.microsoft.com/office/drawing/2014/main" id="{78BE6CE5-3097-4369-A796-4B6B639F9482}"/>
              </a:ext>
            </a:extLst>
          </p:cNvPr>
          <p:cNvSpPr txBox="1">
            <a:spLocks noChangeArrowheads="1"/>
          </p:cNvSpPr>
          <p:nvPr/>
        </p:nvSpPr>
        <p:spPr bwMode="auto">
          <a:xfrm>
            <a:off x="4572000" y="2816225"/>
            <a:ext cx="4332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rPr>
              <a:t>Fortfarande stort utrymme till förbättringar,</a:t>
            </a:r>
          </a:p>
          <a:p>
            <a:pPr>
              <a:spcBef>
                <a:spcPct val="0"/>
              </a:spcBef>
              <a:buFontTx/>
              <a:buNone/>
            </a:pPr>
            <a:r>
              <a:rPr lang="sv-SE" altLang="sv-SE" sz="1800">
                <a:solidFill>
                  <a:srgbClr val="000000"/>
                </a:solidFill>
              </a:rPr>
              <a:t>Inga stora ändringar jämfört med året innan</a:t>
            </a:r>
          </a:p>
        </p:txBody>
      </p:sp>
      <p:pic>
        <p:nvPicPr>
          <p:cNvPr id="26628" name="Bildobjekt 1">
            <a:extLst>
              <a:ext uri="{FF2B5EF4-FFF2-40B4-BE49-F238E27FC236}">
                <a16:creationId xmlns:a16="http://schemas.microsoft.com/office/drawing/2014/main" id="{5CDF07D9-509A-40F8-BCEA-C45BDD331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1098550"/>
            <a:ext cx="3722687"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ruta 2">
            <a:extLst>
              <a:ext uri="{FF2B5EF4-FFF2-40B4-BE49-F238E27FC236}">
                <a16:creationId xmlns:a16="http://schemas.microsoft.com/office/drawing/2014/main" id="{112B4F8F-508C-441D-AD3F-1BD30377E0A8}"/>
              </a:ext>
            </a:extLst>
          </p:cNvPr>
          <p:cNvSpPr txBox="1">
            <a:spLocks noChangeArrowheads="1"/>
          </p:cNvSpPr>
          <p:nvPr/>
        </p:nvSpPr>
        <p:spPr bwMode="auto">
          <a:xfrm>
            <a:off x="1384300" y="1366838"/>
            <a:ext cx="579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400">
                <a:solidFill>
                  <a:srgbClr val="C00000"/>
                </a:solidFill>
              </a:rPr>
              <a:t>Trombektomi – fortsatt regionala variationer</a:t>
            </a:r>
          </a:p>
        </p:txBody>
      </p:sp>
      <p:sp>
        <p:nvSpPr>
          <p:cNvPr id="27651" name="textruta 3">
            <a:extLst>
              <a:ext uri="{FF2B5EF4-FFF2-40B4-BE49-F238E27FC236}">
                <a16:creationId xmlns:a16="http://schemas.microsoft.com/office/drawing/2014/main" id="{B51DBD06-E58E-487B-A214-2A9A744166A2}"/>
              </a:ext>
            </a:extLst>
          </p:cNvPr>
          <p:cNvSpPr txBox="1">
            <a:spLocks noChangeArrowheads="1"/>
          </p:cNvSpPr>
          <p:nvPr/>
        </p:nvSpPr>
        <p:spPr bwMode="auto">
          <a:xfrm>
            <a:off x="4391025" y="5080000"/>
            <a:ext cx="3635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rPr>
              <a:t>Nära samarbete Riksstroke och EVAS</a:t>
            </a:r>
          </a:p>
        </p:txBody>
      </p:sp>
      <p:pic>
        <p:nvPicPr>
          <p:cNvPr id="27652" name="Bildobjekt 1">
            <a:extLst>
              <a:ext uri="{FF2B5EF4-FFF2-40B4-BE49-F238E27FC236}">
                <a16:creationId xmlns:a16="http://schemas.microsoft.com/office/drawing/2014/main" id="{02648D23-1643-4615-874F-1E96C7C7A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2154238"/>
            <a:ext cx="8494713"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ruta 7">
            <a:extLst>
              <a:ext uri="{FF2B5EF4-FFF2-40B4-BE49-F238E27FC236}">
                <a16:creationId xmlns:a16="http://schemas.microsoft.com/office/drawing/2014/main" id="{5E3011AE-644C-4870-A527-6F2D8390BF9E}"/>
              </a:ext>
            </a:extLst>
          </p:cNvPr>
          <p:cNvSpPr txBox="1">
            <a:spLocks noChangeArrowheads="1"/>
          </p:cNvSpPr>
          <p:nvPr/>
        </p:nvSpPr>
        <p:spPr bwMode="auto">
          <a:xfrm>
            <a:off x="4743450" y="5605463"/>
            <a:ext cx="215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latin typeface="Arial" panose="020B0604020202020204" pitchFamily="34" charset="0"/>
              </a:rPr>
              <a:t>Från 14 till 6 poäng</a:t>
            </a:r>
          </a:p>
        </p:txBody>
      </p:sp>
      <p:pic>
        <p:nvPicPr>
          <p:cNvPr id="28675" name="Bildobjekt 1">
            <a:extLst>
              <a:ext uri="{FF2B5EF4-FFF2-40B4-BE49-F238E27FC236}">
                <a16:creationId xmlns:a16="http://schemas.microsoft.com/office/drawing/2014/main" id="{EE464569-8896-487D-A268-AE6166145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1135063"/>
            <a:ext cx="49149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ed 4">
            <a:extLst>
              <a:ext uri="{FF2B5EF4-FFF2-40B4-BE49-F238E27FC236}">
                <a16:creationId xmlns:a16="http://schemas.microsoft.com/office/drawing/2014/main" id="{7C9B252C-9E0E-4E89-8F84-B3AEA5DA8005}"/>
              </a:ext>
            </a:extLst>
          </p:cNvPr>
          <p:cNvSpPr/>
          <p:nvPr/>
        </p:nvSpPr>
        <p:spPr>
          <a:xfrm>
            <a:off x="3162300" y="1306513"/>
            <a:ext cx="363538" cy="735012"/>
          </a:xfrm>
          <a:prstGeom prst="downArrow">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9" name="Ned 8">
            <a:extLst>
              <a:ext uri="{FF2B5EF4-FFF2-40B4-BE49-F238E27FC236}">
                <a16:creationId xmlns:a16="http://schemas.microsoft.com/office/drawing/2014/main" id="{7AEFA8FA-8270-42FD-8CE1-813CDB433734}"/>
              </a:ext>
            </a:extLst>
          </p:cNvPr>
          <p:cNvSpPr/>
          <p:nvPr/>
        </p:nvSpPr>
        <p:spPr>
          <a:xfrm>
            <a:off x="2076450" y="3554413"/>
            <a:ext cx="363538" cy="733425"/>
          </a:xfrm>
          <a:prstGeom prst="downArrow">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ruta 3">
            <a:extLst>
              <a:ext uri="{FF2B5EF4-FFF2-40B4-BE49-F238E27FC236}">
                <a16:creationId xmlns:a16="http://schemas.microsoft.com/office/drawing/2014/main" id="{92248765-659F-4453-889D-6BC29C5AA288}"/>
              </a:ext>
            </a:extLst>
          </p:cNvPr>
          <p:cNvSpPr txBox="1">
            <a:spLocks noChangeArrowheads="1"/>
          </p:cNvSpPr>
          <p:nvPr/>
        </p:nvSpPr>
        <p:spPr bwMode="auto">
          <a:xfrm>
            <a:off x="917575" y="1444625"/>
            <a:ext cx="7634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800000"/>
                </a:solidFill>
              </a:rPr>
              <a:t>Andelen ischemiska stroke med förmaksflimmer som antikoagulantiabehandlas</a:t>
            </a:r>
          </a:p>
        </p:txBody>
      </p:sp>
      <p:pic>
        <p:nvPicPr>
          <p:cNvPr id="29699" name="Bildobjekt 1">
            <a:extLst>
              <a:ext uri="{FF2B5EF4-FFF2-40B4-BE49-F238E27FC236}">
                <a16:creationId xmlns:a16="http://schemas.microsoft.com/office/drawing/2014/main" id="{DE2362B2-4E74-41D1-B8A1-B7EFEF81B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88" y="2132013"/>
            <a:ext cx="70739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ruta 2">
            <a:extLst>
              <a:ext uri="{FF2B5EF4-FFF2-40B4-BE49-F238E27FC236}">
                <a16:creationId xmlns:a16="http://schemas.microsoft.com/office/drawing/2014/main" id="{FF4F4DB3-FCD2-489E-B254-4FE6FA9BDD8B}"/>
              </a:ext>
            </a:extLst>
          </p:cNvPr>
          <p:cNvSpPr txBox="1">
            <a:spLocks noChangeArrowheads="1"/>
          </p:cNvSpPr>
          <p:nvPr/>
        </p:nvSpPr>
        <p:spPr bwMode="auto">
          <a:xfrm>
            <a:off x="1225550" y="1079500"/>
            <a:ext cx="669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941100"/>
                </a:solidFill>
              </a:rPr>
              <a:t>Rehabiliteringsinsatser efter utskrivningen </a:t>
            </a:r>
            <a:r>
              <a:rPr lang="mr-IN" altLang="sv-SE" sz="1800">
                <a:solidFill>
                  <a:srgbClr val="941100"/>
                </a:solidFill>
                <a:cs typeface="Mangal" panose="02040503050203030202" pitchFamily="18" charset="0"/>
              </a:rPr>
              <a:t>–</a:t>
            </a:r>
            <a:r>
              <a:rPr lang="sv-SE" altLang="sv-SE" sz="1800">
                <a:solidFill>
                  <a:srgbClr val="941100"/>
                </a:solidFill>
              </a:rPr>
              <a:t> fortsatt stora variationer</a:t>
            </a:r>
          </a:p>
        </p:txBody>
      </p:sp>
      <p:pic>
        <p:nvPicPr>
          <p:cNvPr id="30723" name="Bildobjekt 1">
            <a:extLst>
              <a:ext uri="{FF2B5EF4-FFF2-40B4-BE49-F238E27FC236}">
                <a16:creationId xmlns:a16="http://schemas.microsoft.com/office/drawing/2014/main" id="{88BEF58A-1A33-46B7-BD74-3D8D8A643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800" y="1490663"/>
            <a:ext cx="5513388"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ruta 2">
            <a:extLst>
              <a:ext uri="{FF2B5EF4-FFF2-40B4-BE49-F238E27FC236}">
                <a16:creationId xmlns:a16="http://schemas.microsoft.com/office/drawing/2014/main" id="{A8EE1249-BDC8-4C36-BC98-EE5B05146159}"/>
              </a:ext>
            </a:extLst>
          </p:cNvPr>
          <p:cNvSpPr txBox="1">
            <a:spLocks noChangeArrowheads="1"/>
          </p:cNvSpPr>
          <p:nvPr/>
        </p:nvSpPr>
        <p:spPr bwMode="auto">
          <a:xfrm>
            <a:off x="1123950" y="1628775"/>
            <a:ext cx="72961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b="1">
                <a:solidFill>
                  <a:srgbClr val="C00000"/>
                </a:solidFill>
              </a:rPr>
              <a:t>ADL-beroende vid uppföljning 3 månader (81 % uppföljda 2020)</a:t>
            </a:r>
          </a:p>
        </p:txBody>
      </p:sp>
      <p:cxnSp>
        <p:nvCxnSpPr>
          <p:cNvPr id="4" name="Rak 3">
            <a:extLst>
              <a:ext uri="{FF2B5EF4-FFF2-40B4-BE49-F238E27FC236}">
                <a16:creationId xmlns:a16="http://schemas.microsoft.com/office/drawing/2014/main" id="{93B86C0B-E684-433F-AB0F-B2CB3F33F777}"/>
              </a:ext>
            </a:extLst>
          </p:cNvPr>
          <p:cNvCxnSpPr/>
          <p:nvPr/>
        </p:nvCxnSpPr>
        <p:spPr>
          <a:xfrm flipH="1" flipV="1">
            <a:off x="4775200" y="2590800"/>
            <a:ext cx="14288" cy="1862138"/>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
        <p:nvSpPr>
          <p:cNvPr id="31748" name="textruta 4">
            <a:extLst>
              <a:ext uri="{FF2B5EF4-FFF2-40B4-BE49-F238E27FC236}">
                <a16:creationId xmlns:a16="http://schemas.microsoft.com/office/drawing/2014/main" id="{7B5FF289-DB9B-4481-9567-C0DE940F2D34}"/>
              </a:ext>
            </a:extLst>
          </p:cNvPr>
          <p:cNvSpPr txBox="1">
            <a:spLocks noChangeArrowheads="1"/>
          </p:cNvSpPr>
          <p:nvPr/>
        </p:nvSpPr>
        <p:spPr bwMode="auto">
          <a:xfrm>
            <a:off x="7172325" y="3522663"/>
            <a:ext cx="2020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rPr>
              <a:t>Långsam minskning</a:t>
            </a:r>
          </a:p>
          <a:p>
            <a:pPr>
              <a:spcBef>
                <a:spcPct val="0"/>
              </a:spcBef>
              <a:buFontTx/>
              <a:buNone/>
            </a:pPr>
            <a:r>
              <a:rPr lang="sv-SE" altLang="sv-SE" sz="1800">
                <a:solidFill>
                  <a:srgbClr val="000000"/>
                </a:solidFill>
              </a:rPr>
              <a:t>Under flera år.</a:t>
            </a:r>
          </a:p>
        </p:txBody>
      </p:sp>
      <p:pic>
        <p:nvPicPr>
          <p:cNvPr id="31749" name="Bildobjekt 1">
            <a:extLst>
              <a:ext uri="{FF2B5EF4-FFF2-40B4-BE49-F238E27FC236}">
                <a16:creationId xmlns:a16="http://schemas.microsoft.com/office/drawing/2014/main" id="{65FB9168-3F32-4D3D-B285-E71A10F3B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2425700"/>
            <a:ext cx="52974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ubrik 1">
            <a:extLst>
              <a:ext uri="{FF2B5EF4-FFF2-40B4-BE49-F238E27FC236}">
                <a16:creationId xmlns:a16="http://schemas.microsoft.com/office/drawing/2014/main" id="{C65DD102-C6EA-41F7-B507-94D1F47201C3}"/>
              </a:ext>
            </a:extLst>
          </p:cNvPr>
          <p:cNvSpPr>
            <a:spLocks noGrp="1"/>
          </p:cNvSpPr>
          <p:nvPr>
            <p:ph type="ctrTitle"/>
          </p:nvPr>
        </p:nvSpPr>
        <p:spPr>
          <a:xfrm>
            <a:off x="414338" y="166688"/>
            <a:ext cx="8043862" cy="1052512"/>
          </a:xfrm>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800">
                <a:ea typeface="Calibri" panose="020F0502020204030204" pitchFamily="34" charset="0"/>
                <a:cs typeface="Times New Roman" panose="02020603050405020304" pitchFamily="18" charset="0"/>
              </a:rPr>
            </a:br>
            <a:endParaRPr lang="sv-SE" altLang="sv-SE"/>
          </a:p>
        </p:txBody>
      </p:sp>
      <p:sp>
        <p:nvSpPr>
          <p:cNvPr id="3" name="Underrubrik 2">
            <a:extLst>
              <a:ext uri="{FF2B5EF4-FFF2-40B4-BE49-F238E27FC236}">
                <a16:creationId xmlns:a16="http://schemas.microsoft.com/office/drawing/2014/main" id="{441A13AC-6CCB-499C-9FEC-EB5959B1D529}"/>
              </a:ext>
            </a:extLst>
          </p:cNvPr>
          <p:cNvSpPr>
            <a:spLocks noGrp="1"/>
          </p:cNvSpPr>
          <p:nvPr>
            <p:ph type="subTitle" idx="1"/>
          </p:nvPr>
        </p:nvSpPr>
        <p:spPr/>
        <p:txBody>
          <a:bodyPr/>
          <a:lstStyle/>
          <a:p>
            <a:pPr marL="0" indent="0">
              <a:buFont typeface="Arial"/>
              <a:buNone/>
              <a:defRPr/>
            </a:pPr>
            <a:r>
              <a:rPr lang="sv-SE" dirty="0"/>
              <a:t> </a:t>
            </a:r>
          </a:p>
        </p:txBody>
      </p:sp>
      <p:sp>
        <p:nvSpPr>
          <p:cNvPr id="7" name="Underrubrik 2">
            <a:extLst>
              <a:ext uri="{FF2B5EF4-FFF2-40B4-BE49-F238E27FC236}">
                <a16:creationId xmlns:a16="http://schemas.microsoft.com/office/drawing/2014/main" id="{30D2D35E-EBD2-49E2-9544-460201A76B69}"/>
              </a:ext>
            </a:extLst>
          </p:cNvPr>
          <p:cNvSpPr txBox="1">
            <a:spLocks/>
          </p:cNvSpPr>
          <p:nvPr/>
        </p:nvSpPr>
        <p:spPr>
          <a:xfrm>
            <a:off x="838200" y="2075636"/>
            <a:ext cx="7772400" cy="3128542"/>
          </a:xfrm>
          <a:prstGeom prst="rect">
            <a:avLst/>
          </a:prstGeom>
          <a:effectLst/>
        </p:spPr>
        <p:txBody>
          <a:bodyPr>
            <a:normAutofit/>
          </a:bodyPr>
          <a:lstStyle>
            <a:lvl1pPr marL="457200" indent="-457200" algn="l" defTabSz="457200" rtl="0" eaLnBrk="0" fontAlgn="base" hangingPunct="0">
              <a:spcBef>
                <a:spcPct val="20000"/>
              </a:spcBef>
              <a:spcAft>
                <a:spcPct val="0"/>
              </a:spcAft>
              <a:buFont typeface="Arial"/>
              <a:buChar char="•"/>
              <a:defRPr sz="2800" kern="1200">
                <a:ln>
                  <a:solidFill>
                    <a:srgbClr val="000090"/>
                  </a:solidFill>
                </a:ln>
                <a:solidFill>
                  <a:srgbClr val="00006D"/>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buFont typeface="Arial"/>
              <a:buNone/>
              <a:defRPr/>
            </a:pPr>
            <a:r>
              <a:rPr lang="sv-SE"/>
              <a:t> </a:t>
            </a:r>
            <a:endParaRPr lang="sv-SE" dirty="0"/>
          </a:p>
        </p:txBody>
      </p:sp>
      <p:pic>
        <p:nvPicPr>
          <p:cNvPr id="11269" name="Bildobjekt 5">
            <a:extLst>
              <a:ext uri="{FF2B5EF4-FFF2-40B4-BE49-F238E27FC236}">
                <a16:creationId xmlns:a16="http://schemas.microsoft.com/office/drawing/2014/main" id="{6783B18A-821A-43EC-A53C-652E92F41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Bildobjekt 1">
            <a:extLst>
              <a:ext uri="{FF2B5EF4-FFF2-40B4-BE49-F238E27FC236}">
                <a16:creationId xmlns:a16="http://schemas.microsoft.com/office/drawing/2014/main" id="{A0DF8F87-D5A4-4D2E-9B03-CF0859908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746250"/>
            <a:ext cx="8416925"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Bildobjekt 1">
            <a:extLst>
              <a:ext uri="{FF2B5EF4-FFF2-40B4-BE49-F238E27FC236}">
                <a16:creationId xmlns:a16="http://schemas.microsoft.com/office/drawing/2014/main" id="{B76C20D2-44DF-4811-82B9-4D3ABC946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5" y="1822450"/>
            <a:ext cx="7491413"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Bildobjekt 1">
            <a:extLst>
              <a:ext uri="{FF2B5EF4-FFF2-40B4-BE49-F238E27FC236}">
                <a16:creationId xmlns:a16="http://schemas.microsoft.com/office/drawing/2014/main" id="{1E3A50E1-17C5-4B1C-8F74-1C2C3FF0E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5" y="2154238"/>
            <a:ext cx="805815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Bildobjekt 1">
            <a:extLst>
              <a:ext uri="{FF2B5EF4-FFF2-40B4-BE49-F238E27FC236}">
                <a16:creationId xmlns:a16="http://schemas.microsoft.com/office/drawing/2014/main" id="{3DC2609A-5E69-49A6-8026-EFE1E8634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843088"/>
            <a:ext cx="7759700"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9B30E-22AB-4550-9A10-066C824A6DE7}"/>
              </a:ext>
            </a:extLst>
          </p:cNvPr>
          <p:cNvSpPr>
            <a:spLocks noGrp="1"/>
          </p:cNvSpPr>
          <p:nvPr>
            <p:ph type="ctrTitle"/>
          </p:nvPr>
        </p:nvSpPr>
        <p:spPr>
          <a:xfrm>
            <a:off x="508000" y="106363"/>
            <a:ext cx="7950200" cy="858837"/>
          </a:xfrm>
        </p:spPr>
        <p:txBody>
          <a:bodyPr/>
          <a:lstStyle/>
          <a:p>
            <a:pPr marL="457200" indent="-228600" algn="l">
              <a:lnSpc>
                <a:spcPct val="107000"/>
              </a:lnSpc>
              <a:spcAft>
                <a:spcPts val="800"/>
              </a:spcAft>
              <a:tabLst>
                <a:tab pos="457200" algn="l"/>
              </a:tabLst>
              <a:defRPr/>
            </a:pPr>
            <a:r>
              <a:rPr lang="sv-SE" sz="2800" dirty="0">
                <a:latin typeface="Calibri Light" panose="020F0302020204030204" pitchFamily="34" charset="0"/>
                <a:ea typeface="Times New Roman" panose="02020603050405020304" pitchFamily="18" charset="0"/>
                <a:cs typeface="Times New Roman" panose="02020603050405020304" pitchFamily="18" charset="0"/>
              </a:rPr>
              <a:t>Dagens program</a:t>
            </a:r>
            <a:br>
              <a:rPr lang="sv-SE" sz="1100" dirty="0">
                <a:ea typeface="Calibri" panose="020F0502020204030204" pitchFamily="34" charset="0"/>
                <a:cs typeface="Times New Roman" panose="02020603050405020304" pitchFamily="18" charset="0"/>
              </a:rPr>
            </a:br>
            <a:endParaRPr lang="sv-SE" sz="2800" dirty="0">
              <a:latin typeface="+mn-lt"/>
            </a:endParaRPr>
          </a:p>
        </p:txBody>
      </p:sp>
      <p:sp>
        <p:nvSpPr>
          <p:cNvPr id="6" name="Underrubrik 5">
            <a:extLst>
              <a:ext uri="{FF2B5EF4-FFF2-40B4-BE49-F238E27FC236}">
                <a16:creationId xmlns:a16="http://schemas.microsoft.com/office/drawing/2014/main" id="{D2BCA904-DF2E-4BCF-817A-2A39730B4B22}"/>
              </a:ext>
            </a:extLst>
          </p:cNvPr>
          <p:cNvSpPr>
            <a:spLocks noGrp="1"/>
          </p:cNvSpPr>
          <p:nvPr>
            <p:ph type="subTitle" idx="1"/>
          </p:nvPr>
        </p:nvSpPr>
        <p:spPr>
          <a:xfrm>
            <a:off x="228600" y="8366125"/>
            <a:ext cx="7772400" cy="1684338"/>
          </a:xfrm>
        </p:spPr>
        <p:txBody>
          <a:bodyPr/>
          <a:lstStyle/>
          <a:p>
            <a:pPr>
              <a:defRPr/>
            </a:pPr>
            <a:endParaRPr lang="sv-SE" dirty="0"/>
          </a:p>
        </p:txBody>
      </p:sp>
      <p:pic>
        <p:nvPicPr>
          <p:cNvPr id="36868" name="Bildobjekt 3">
            <a:extLst>
              <a:ext uri="{FF2B5EF4-FFF2-40B4-BE49-F238E27FC236}">
                <a16:creationId xmlns:a16="http://schemas.microsoft.com/office/drawing/2014/main" id="{F7C7A3B8-1054-41DA-AD06-0BFC14484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36F5C2-16DE-4380-9BD3-FD6705E18742}"/>
              </a:ext>
            </a:extLst>
          </p:cNvPr>
          <p:cNvSpPr>
            <a:spLocks noGrp="1"/>
          </p:cNvSpPr>
          <p:nvPr>
            <p:ph type="ctrTitle"/>
          </p:nvPr>
        </p:nvSpPr>
        <p:spPr>
          <a:xfrm>
            <a:off x="1143000" y="2295525"/>
            <a:ext cx="6858000" cy="1371600"/>
          </a:xfrm>
        </p:spPr>
        <p:txBody>
          <a:bodyPr>
            <a:normAutofit fontScale="90000"/>
          </a:bodyPr>
          <a:lstStyle/>
          <a:p>
            <a:pPr>
              <a:defRPr/>
            </a:pPr>
            <a:br>
              <a:rPr lang="se-SE" dirty="0"/>
            </a:br>
            <a:br>
              <a:rPr lang="se-SE" dirty="0"/>
            </a:br>
            <a:r>
              <a:rPr lang="se-SE" dirty="0"/>
              <a:t>Spontan</a:t>
            </a:r>
            <a:br>
              <a:rPr lang="se-SE" dirty="0"/>
            </a:br>
            <a:r>
              <a:rPr lang="se-SE" dirty="0"/>
              <a:t>Subarachnoidalblödning</a:t>
            </a:r>
            <a:endParaRPr lang="sv-SE" dirty="0"/>
          </a:p>
        </p:txBody>
      </p:sp>
      <p:sp>
        <p:nvSpPr>
          <p:cNvPr id="3" name="Underrubrik 2">
            <a:extLst>
              <a:ext uri="{FF2B5EF4-FFF2-40B4-BE49-F238E27FC236}">
                <a16:creationId xmlns:a16="http://schemas.microsoft.com/office/drawing/2014/main" id="{2AA0F8DE-6B4D-40EF-8935-706DED838613}"/>
              </a:ext>
            </a:extLst>
          </p:cNvPr>
          <p:cNvSpPr>
            <a:spLocks noGrp="1"/>
          </p:cNvSpPr>
          <p:nvPr>
            <p:ph type="subTitle" idx="1"/>
          </p:nvPr>
        </p:nvSpPr>
        <p:spPr>
          <a:xfrm>
            <a:off x="1143000" y="4243412"/>
            <a:ext cx="6858000" cy="709588"/>
          </a:xfrm>
        </p:spPr>
        <p:txBody>
          <a:bodyPr/>
          <a:lstStyle/>
          <a:p>
            <a:pPr>
              <a:defRPr/>
            </a:pPr>
            <a:r>
              <a:rPr lang="se-SE" dirty="0"/>
              <a:t>Elisabeth Ronne Engström</a:t>
            </a:r>
            <a:endParaRPr lang="sv-SE" dirty="0"/>
          </a:p>
        </p:txBody>
      </p:sp>
      <p:pic>
        <p:nvPicPr>
          <p:cNvPr id="38916" name="Bildobjekt 4">
            <a:extLst>
              <a:ext uri="{FF2B5EF4-FFF2-40B4-BE49-F238E27FC236}">
                <a16:creationId xmlns:a16="http://schemas.microsoft.com/office/drawing/2014/main" id="{2033E8BE-01E7-45B9-945A-DB610E65F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Bildobjekt 4">
            <a:extLst>
              <a:ext uri="{FF2B5EF4-FFF2-40B4-BE49-F238E27FC236}">
                <a16:creationId xmlns:a16="http://schemas.microsoft.com/office/drawing/2014/main" id="{753FD766-427F-4241-BE48-D708E9DB9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descr="SAH basala cist">
            <a:extLst>
              <a:ext uri="{FF2B5EF4-FFF2-40B4-BE49-F238E27FC236}">
                <a16:creationId xmlns:a16="http://schemas.microsoft.com/office/drawing/2014/main" id="{2295D9BD-6EC0-4A02-8206-1C2E9C18D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213" y="1719263"/>
            <a:ext cx="657225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Bildobjekt 4">
            <a:extLst>
              <a:ext uri="{FF2B5EF4-FFF2-40B4-BE49-F238E27FC236}">
                <a16:creationId xmlns:a16="http://schemas.microsoft.com/office/drawing/2014/main" id="{5F8B4273-056A-43C1-B554-541DD8CE2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2" descr="aneurysm">
            <a:extLst>
              <a:ext uri="{FF2B5EF4-FFF2-40B4-BE49-F238E27FC236}">
                <a16:creationId xmlns:a16="http://schemas.microsoft.com/office/drawing/2014/main" id="{58C34A95-A0CE-4D86-B65C-3DB3FB48F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513" y="1719263"/>
            <a:ext cx="414496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Bildobjekt 4">
            <a:extLst>
              <a:ext uri="{FF2B5EF4-FFF2-40B4-BE49-F238E27FC236}">
                <a16:creationId xmlns:a16="http://schemas.microsoft.com/office/drawing/2014/main" id="{9F4E674F-76AD-417D-8720-D657206DE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ubrik 1">
            <a:extLst>
              <a:ext uri="{FF2B5EF4-FFF2-40B4-BE49-F238E27FC236}">
                <a16:creationId xmlns:a16="http://schemas.microsoft.com/office/drawing/2014/main" id="{BCE302A1-959D-49EC-AF47-857786ED958A}"/>
              </a:ext>
            </a:extLst>
          </p:cNvPr>
          <p:cNvSpPr>
            <a:spLocks noGrp="1"/>
          </p:cNvSpPr>
          <p:nvPr>
            <p:ph type="title"/>
          </p:nvPr>
        </p:nvSpPr>
        <p:spPr>
          <a:xfrm>
            <a:off x="628650" y="1719263"/>
            <a:ext cx="7886700" cy="1000125"/>
          </a:xfrm>
        </p:spPr>
        <p:txBody>
          <a:bodyPr/>
          <a:lstStyle/>
          <a:p>
            <a:r>
              <a:rPr lang="se-SE" altLang="sv-SE"/>
              <a:t>Orsaker</a:t>
            </a:r>
            <a:endParaRPr lang="sv-SE" altLang="sv-SE"/>
          </a:p>
        </p:txBody>
      </p:sp>
      <p:sp>
        <p:nvSpPr>
          <p:cNvPr id="3" name="Platshållare för innehåll 2">
            <a:extLst>
              <a:ext uri="{FF2B5EF4-FFF2-40B4-BE49-F238E27FC236}">
                <a16:creationId xmlns:a16="http://schemas.microsoft.com/office/drawing/2014/main" id="{674518B4-4A19-43B1-8135-1EEBE0D2F133}"/>
              </a:ext>
            </a:extLst>
          </p:cNvPr>
          <p:cNvSpPr>
            <a:spLocks noGrp="1"/>
          </p:cNvSpPr>
          <p:nvPr>
            <p:ph idx="1"/>
          </p:nvPr>
        </p:nvSpPr>
        <p:spPr>
          <a:xfrm>
            <a:off x="628650" y="2561953"/>
            <a:ext cx="7886700" cy="2928019"/>
          </a:xfrm>
        </p:spPr>
        <p:txBody>
          <a:bodyPr/>
          <a:lstStyle/>
          <a:p>
            <a:pPr>
              <a:defRPr/>
            </a:pPr>
            <a:r>
              <a:rPr lang="se-SE" sz="2700" dirty="0"/>
              <a:t>Arteriella aneurysm	70-75%</a:t>
            </a:r>
          </a:p>
          <a:p>
            <a:pPr>
              <a:defRPr/>
            </a:pPr>
            <a:r>
              <a:rPr lang="se-SE" sz="2700" dirty="0"/>
              <a:t>AVM			5%</a:t>
            </a:r>
          </a:p>
          <a:p>
            <a:pPr>
              <a:defRPr/>
            </a:pPr>
            <a:r>
              <a:rPr lang="se-SE" sz="2700" dirty="0"/>
              <a:t>Koagulationsrubbning</a:t>
            </a:r>
          </a:p>
          <a:p>
            <a:pPr>
              <a:defRPr/>
            </a:pPr>
            <a:r>
              <a:rPr lang="se-SE" sz="2700" dirty="0"/>
              <a:t>Tumörer</a:t>
            </a:r>
          </a:p>
          <a:p>
            <a:pPr>
              <a:defRPr/>
            </a:pPr>
            <a:r>
              <a:rPr lang="se-SE" sz="2700" dirty="0"/>
              <a:t>Ingen orsak		10-15%</a:t>
            </a:r>
            <a:endParaRPr lang="sv-SE" sz="27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Bildobjekt 4">
            <a:extLst>
              <a:ext uri="{FF2B5EF4-FFF2-40B4-BE49-F238E27FC236}">
                <a16:creationId xmlns:a16="http://schemas.microsoft.com/office/drawing/2014/main" id="{5E71A9BC-CB01-49DF-9A5C-75CAB5728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ubrik 1">
            <a:extLst>
              <a:ext uri="{FF2B5EF4-FFF2-40B4-BE49-F238E27FC236}">
                <a16:creationId xmlns:a16="http://schemas.microsoft.com/office/drawing/2014/main" id="{A9793A0D-F20B-4EEE-AD85-AD519D5C0BE2}"/>
              </a:ext>
            </a:extLst>
          </p:cNvPr>
          <p:cNvSpPr>
            <a:spLocks noGrp="1"/>
          </p:cNvSpPr>
          <p:nvPr>
            <p:ph type="title"/>
          </p:nvPr>
        </p:nvSpPr>
        <p:spPr>
          <a:xfrm>
            <a:off x="628650" y="1719263"/>
            <a:ext cx="7886700" cy="1000125"/>
          </a:xfrm>
        </p:spPr>
        <p:txBody>
          <a:bodyPr/>
          <a:lstStyle/>
          <a:p>
            <a:r>
              <a:rPr lang="se-SE" altLang="sv-SE"/>
              <a:t>Mera</a:t>
            </a:r>
            <a:endParaRPr lang="sv-SE" altLang="sv-SE"/>
          </a:p>
        </p:txBody>
      </p:sp>
      <p:sp>
        <p:nvSpPr>
          <p:cNvPr id="3" name="Platshållare för innehåll 2">
            <a:extLst>
              <a:ext uri="{FF2B5EF4-FFF2-40B4-BE49-F238E27FC236}">
                <a16:creationId xmlns:a16="http://schemas.microsoft.com/office/drawing/2014/main" id="{4FC91056-FE8D-4A67-8ABE-EE02789D38C9}"/>
              </a:ext>
            </a:extLst>
          </p:cNvPr>
          <p:cNvSpPr>
            <a:spLocks noGrp="1"/>
          </p:cNvSpPr>
          <p:nvPr>
            <p:ph idx="1"/>
          </p:nvPr>
        </p:nvSpPr>
        <p:spPr>
          <a:xfrm>
            <a:off x="628650" y="2561953"/>
            <a:ext cx="7886700" cy="2928019"/>
          </a:xfrm>
        </p:spPr>
        <p:txBody>
          <a:bodyPr/>
          <a:lstStyle/>
          <a:p>
            <a:pPr>
              <a:lnSpc>
                <a:spcPct val="150000"/>
              </a:lnSpc>
              <a:defRPr/>
            </a:pPr>
            <a:r>
              <a:rPr lang="se-SE" sz="2700" dirty="0"/>
              <a:t>1/ 10.000 individer/ år</a:t>
            </a:r>
          </a:p>
          <a:p>
            <a:pPr>
              <a:lnSpc>
                <a:spcPct val="150000"/>
              </a:lnSpc>
              <a:defRPr/>
            </a:pPr>
            <a:r>
              <a:rPr lang="se-SE" sz="2700" dirty="0"/>
              <a:t>2/3 kvinnor  1/3 män</a:t>
            </a:r>
          </a:p>
          <a:p>
            <a:pPr>
              <a:lnSpc>
                <a:spcPct val="150000"/>
              </a:lnSpc>
              <a:defRPr/>
            </a:pPr>
            <a:r>
              <a:rPr lang="se-SE" sz="2700" dirty="0"/>
              <a:t>Medelålder c:a 55 år</a:t>
            </a:r>
            <a:endParaRPr lang="sv-SE" sz="2700" dirty="0"/>
          </a:p>
          <a:p>
            <a:pPr>
              <a:lnSpc>
                <a:spcPct val="150000"/>
              </a:lnSpc>
              <a:defRPr/>
            </a:pPr>
            <a:r>
              <a:rPr lang="se-SE" sz="2700" dirty="0"/>
              <a:t>1 års Mortalitet 25-30%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DB789E96-EB95-4AFF-A9AF-2AE192842D18}"/>
              </a:ext>
            </a:extLst>
          </p:cNvPr>
          <p:cNvSpPr txBox="1">
            <a:spLocks noChangeArrowheads="1"/>
          </p:cNvSpPr>
          <p:nvPr/>
        </p:nvSpPr>
        <p:spPr bwMode="auto">
          <a:xfrm>
            <a:off x="2416175" y="3260725"/>
            <a:ext cx="4448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2400">
                <a:solidFill>
                  <a:srgbClr val="002060"/>
                </a:solidFill>
              </a:rPr>
              <a:t>Senaste resultaten från Riksstroke</a:t>
            </a:r>
          </a:p>
          <a:p>
            <a:pPr algn="ctr">
              <a:spcBef>
                <a:spcPct val="0"/>
              </a:spcBef>
              <a:buFontTx/>
              <a:buNone/>
            </a:pPr>
            <a:endParaRPr lang="sv-SE" altLang="sv-SE" sz="2400">
              <a:solidFill>
                <a:srgbClr val="002060"/>
              </a:solidFill>
            </a:endParaRPr>
          </a:p>
          <a:p>
            <a:pPr algn="ctr">
              <a:spcBef>
                <a:spcPct val="0"/>
              </a:spcBef>
              <a:buFontTx/>
              <a:buNone/>
            </a:pPr>
            <a:r>
              <a:rPr lang="sv-SE" altLang="sv-SE" sz="2400">
                <a:solidFill>
                  <a:srgbClr val="002060"/>
                </a:solidFill>
              </a:rPr>
              <a:t>Mia von Euler</a:t>
            </a:r>
          </a:p>
        </p:txBody>
      </p:sp>
      <p:pic>
        <p:nvPicPr>
          <p:cNvPr id="13315" name="Bildobjekt 4" descr="logo_riksstroke.png">
            <a:extLst>
              <a:ext uri="{FF2B5EF4-FFF2-40B4-BE49-F238E27FC236}">
                <a16:creationId xmlns:a16="http://schemas.microsoft.com/office/drawing/2014/main" id="{C1F29974-AD9E-4DF0-8EDA-C6CEE5F6F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75" y="1968500"/>
            <a:ext cx="16287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Bildobjekt 4">
            <a:extLst>
              <a:ext uri="{FF2B5EF4-FFF2-40B4-BE49-F238E27FC236}">
                <a16:creationId xmlns:a16="http://schemas.microsoft.com/office/drawing/2014/main" id="{0B5590BD-2EDD-42F3-9F0C-4D71920C9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Bildobjekt 11">
            <a:extLst>
              <a:ext uri="{FF2B5EF4-FFF2-40B4-BE49-F238E27FC236}">
                <a16:creationId xmlns:a16="http://schemas.microsoft.com/office/drawing/2014/main" id="{0819621B-74D9-4A4C-A1B1-EDADC8891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2155825"/>
            <a:ext cx="7485063"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Bildobjekt 4">
            <a:extLst>
              <a:ext uri="{FF2B5EF4-FFF2-40B4-BE49-F238E27FC236}">
                <a16:creationId xmlns:a16="http://schemas.microsoft.com/office/drawing/2014/main" id="{DB23A21D-2162-4744-9984-DFFB6D0C6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Bildobjekt 11">
            <a:extLst>
              <a:ext uri="{FF2B5EF4-FFF2-40B4-BE49-F238E27FC236}">
                <a16:creationId xmlns:a16="http://schemas.microsoft.com/office/drawing/2014/main" id="{84CBAF8D-3E11-45F6-81B4-A7D32DD5E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2155825"/>
            <a:ext cx="7485063"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rundade hörn 1">
            <a:extLst>
              <a:ext uri="{FF2B5EF4-FFF2-40B4-BE49-F238E27FC236}">
                <a16:creationId xmlns:a16="http://schemas.microsoft.com/office/drawing/2014/main" id="{85C321D3-9251-46CD-AFC3-1F1ACF60364C}"/>
              </a:ext>
            </a:extLst>
          </p:cNvPr>
          <p:cNvSpPr/>
          <p:nvPr/>
        </p:nvSpPr>
        <p:spPr>
          <a:xfrm>
            <a:off x="862013" y="4919663"/>
            <a:ext cx="7156450" cy="838200"/>
          </a:xfrm>
          <a:prstGeom prst="round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anchor="ctr"/>
          <a:lstStyle/>
          <a:p>
            <a:pPr algn="ctr">
              <a:defRPr/>
            </a:pPr>
            <a:r>
              <a:rPr lang="se-SE" sz="2400" dirty="0"/>
              <a:t>Registrering i Riksstroke sedan 2020-01-01</a:t>
            </a:r>
            <a:endParaRPr lang="sv-SE"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ildobjekt 4">
            <a:extLst>
              <a:ext uri="{FF2B5EF4-FFF2-40B4-BE49-F238E27FC236}">
                <a16:creationId xmlns:a16="http://schemas.microsoft.com/office/drawing/2014/main" id="{6E745EC0-CCC6-436E-A104-89DFF0A42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67">
            <a:extLst>
              <a:ext uri="{FF2B5EF4-FFF2-40B4-BE49-F238E27FC236}">
                <a16:creationId xmlns:a16="http://schemas.microsoft.com/office/drawing/2014/main" id="{6D2DA507-1CB0-4F37-941A-3A7BBCACD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1719263"/>
            <a:ext cx="7215187"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Bildobjekt 4">
            <a:extLst>
              <a:ext uri="{FF2B5EF4-FFF2-40B4-BE49-F238E27FC236}">
                <a16:creationId xmlns:a16="http://schemas.microsoft.com/office/drawing/2014/main" id="{2ABEF4A0-1C57-41EA-A37C-41D033570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80">
            <a:extLst>
              <a:ext uri="{FF2B5EF4-FFF2-40B4-BE49-F238E27FC236}">
                <a16:creationId xmlns:a16="http://schemas.microsoft.com/office/drawing/2014/main" id="{A8EFFDCB-81A8-4901-977B-C269C266D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1719263"/>
            <a:ext cx="4951413"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Bildobjekt 4">
            <a:extLst>
              <a:ext uri="{FF2B5EF4-FFF2-40B4-BE49-F238E27FC236}">
                <a16:creationId xmlns:a16="http://schemas.microsoft.com/office/drawing/2014/main" id="{88399E34-94EF-4FD5-8C4B-BE06A7A4F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innehåll 5">
            <a:extLst>
              <a:ext uri="{FF2B5EF4-FFF2-40B4-BE49-F238E27FC236}">
                <a16:creationId xmlns:a16="http://schemas.microsoft.com/office/drawing/2014/main" id="{B47CF4E3-261A-484B-B849-24328A3067D0}"/>
              </a:ext>
            </a:extLst>
          </p:cNvPr>
          <p:cNvSpPr>
            <a:spLocks noGrp="1"/>
          </p:cNvSpPr>
          <p:nvPr>
            <p:ph idx="1"/>
          </p:nvPr>
        </p:nvSpPr>
        <p:spPr>
          <a:xfrm>
            <a:off x="628650" y="1841224"/>
            <a:ext cx="7886700" cy="3786809"/>
          </a:xfrm>
        </p:spPr>
        <p:txBody>
          <a:bodyPr>
            <a:noAutofit/>
          </a:bodyPr>
          <a:lstStyle/>
          <a:p>
            <a:pPr>
              <a:defRPr/>
            </a:pPr>
            <a:r>
              <a:rPr lang="se-SE" b="1" dirty="0"/>
              <a:t>Behandling av blödningskälla</a:t>
            </a:r>
          </a:p>
          <a:p>
            <a:pPr lvl="1">
              <a:defRPr/>
            </a:pPr>
            <a:r>
              <a:rPr lang="se-SE" sz="2100" dirty="0"/>
              <a:t>Neurointervention 	67%</a:t>
            </a:r>
          </a:p>
          <a:p>
            <a:pPr lvl="1">
              <a:defRPr/>
            </a:pPr>
            <a:r>
              <a:rPr lang="se-SE" sz="2100" dirty="0"/>
              <a:t>Kirurgi			21%</a:t>
            </a:r>
          </a:p>
          <a:p>
            <a:pPr lvl="1">
              <a:defRPr/>
            </a:pPr>
            <a:r>
              <a:rPr lang="se-SE" sz="2100" dirty="0"/>
              <a:t>Bägge metoder	6%</a:t>
            </a:r>
          </a:p>
          <a:p>
            <a:pPr lvl="1">
              <a:defRPr/>
            </a:pPr>
            <a:r>
              <a:rPr lang="se-SE" sz="2100" dirty="0"/>
              <a:t>Ingen behandling	6%</a:t>
            </a:r>
            <a:endParaRPr lang="sv-SE" sz="2100" dirty="0"/>
          </a:p>
          <a:p>
            <a:pPr marL="0" indent="0">
              <a:buFont typeface="Arial" panose="020B0604020202020204" pitchFamily="34" charset="0"/>
              <a:buNone/>
              <a:defRPr/>
            </a:pPr>
            <a:endParaRPr lang="se-SE"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Bildobjekt 4">
            <a:extLst>
              <a:ext uri="{FF2B5EF4-FFF2-40B4-BE49-F238E27FC236}">
                <a16:creationId xmlns:a16="http://schemas.microsoft.com/office/drawing/2014/main" id="{FE3F5960-0DE4-4FDD-8494-D3FC354EA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innehåll 5">
            <a:extLst>
              <a:ext uri="{FF2B5EF4-FFF2-40B4-BE49-F238E27FC236}">
                <a16:creationId xmlns:a16="http://schemas.microsoft.com/office/drawing/2014/main" id="{CD49A3FD-A423-40BF-B399-54366A22783B}"/>
              </a:ext>
            </a:extLst>
          </p:cNvPr>
          <p:cNvSpPr>
            <a:spLocks noGrp="1"/>
          </p:cNvSpPr>
          <p:nvPr>
            <p:ph idx="1"/>
          </p:nvPr>
        </p:nvSpPr>
        <p:spPr>
          <a:xfrm>
            <a:off x="628650" y="1841224"/>
            <a:ext cx="7886700" cy="3786809"/>
          </a:xfrm>
        </p:spPr>
        <p:txBody>
          <a:bodyPr>
            <a:noAutofit/>
          </a:bodyPr>
          <a:lstStyle/>
          <a:p>
            <a:pPr>
              <a:defRPr/>
            </a:pPr>
            <a:r>
              <a:rPr lang="se-SE" b="1" dirty="0">
                <a:solidFill>
                  <a:schemeClr val="bg1">
                    <a:lumMod val="65000"/>
                  </a:schemeClr>
                </a:solidFill>
              </a:rPr>
              <a:t>Behandling av blödningskälla</a:t>
            </a:r>
          </a:p>
          <a:p>
            <a:pPr lvl="1">
              <a:defRPr/>
            </a:pPr>
            <a:r>
              <a:rPr lang="se-SE" sz="2100" dirty="0">
                <a:solidFill>
                  <a:schemeClr val="bg1">
                    <a:lumMod val="65000"/>
                  </a:schemeClr>
                </a:solidFill>
              </a:rPr>
              <a:t>Neurointervention 	67%</a:t>
            </a:r>
          </a:p>
          <a:p>
            <a:pPr lvl="1">
              <a:defRPr/>
            </a:pPr>
            <a:r>
              <a:rPr lang="se-SE" sz="2100" dirty="0">
                <a:solidFill>
                  <a:schemeClr val="bg1">
                    <a:lumMod val="65000"/>
                  </a:schemeClr>
                </a:solidFill>
              </a:rPr>
              <a:t>Kirurgi			21%</a:t>
            </a:r>
          </a:p>
          <a:p>
            <a:pPr lvl="1">
              <a:defRPr/>
            </a:pPr>
            <a:r>
              <a:rPr lang="se-SE" sz="2100" dirty="0">
                <a:solidFill>
                  <a:schemeClr val="bg1">
                    <a:lumMod val="65000"/>
                  </a:schemeClr>
                </a:solidFill>
              </a:rPr>
              <a:t>Bägge metoder	6%</a:t>
            </a:r>
          </a:p>
          <a:p>
            <a:pPr lvl="1">
              <a:defRPr/>
            </a:pPr>
            <a:r>
              <a:rPr lang="se-SE" sz="2100" dirty="0">
                <a:solidFill>
                  <a:schemeClr val="bg1">
                    <a:lumMod val="65000"/>
                  </a:schemeClr>
                </a:solidFill>
              </a:rPr>
              <a:t>Ingen behandling	6%</a:t>
            </a:r>
            <a:endParaRPr lang="sv-SE" sz="2100" dirty="0">
              <a:solidFill>
                <a:schemeClr val="bg1">
                  <a:lumMod val="65000"/>
                </a:schemeClr>
              </a:solidFill>
            </a:endParaRPr>
          </a:p>
          <a:p>
            <a:pPr marL="0" indent="0">
              <a:buFont typeface="Arial" panose="020B0604020202020204" pitchFamily="34" charset="0"/>
              <a:buNone/>
              <a:defRPr/>
            </a:pPr>
            <a:endParaRPr lang="se-SE" dirty="0"/>
          </a:p>
          <a:p>
            <a:pPr>
              <a:defRPr/>
            </a:pPr>
            <a:r>
              <a:rPr lang="se-SE" b="1" dirty="0"/>
              <a:t>Neurointensivvårdstyngd</a:t>
            </a:r>
          </a:p>
          <a:p>
            <a:pPr lvl="1">
              <a:defRPr/>
            </a:pPr>
            <a:r>
              <a:rPr lang="se-SE" sz="2100" dirty="0"/>
              <a:t>Respiratorvård	43%</a:t>
            </a:r>
          </a:p>
          <a:p>
            <a:pPr lvl="1">
              <a:defRPr/>
            </a:pPr>
            <a:r>
              <a:rPr lang="se-SE" sz="2100" dirty="0"/>
              <a:t>Ventrikeldrän		40%</a:t>
            </a:r>
          </a:p>
          <a:p>
            <a:pPr lvl="1">
              <a:defRPr/>
            </a:pPr>
            <a:r>
              <a:rPr lang="se-SE" sz="2100" dirty="0"/>
              <a:t>Invasiv spasmbeh.	13%</a:t>
            </a:r>
          </a:p>
          <a:p>
            <a:pPr lvl="1">
              <a:defRPr/>
            </a:pPr>
            <a:r>
              <a:rPr lang="se-SE" sz="2100" dirty="0"/>
              <a:t>Tracheotomi		13%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Bildobjekt 4">
            <a:extLst>
              <a:ext uri="{FF2B5EF4-FFF2-40B4-BE49-F238E27FC236}">
                <a16:creationId xmlns:a16="http://schemas.microsoft.com/office/drawing/2014/main" id="{A1CA9983-B330-4543-A5E3-069BC3123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54075"/>
            <a:ext cx="91836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Bildobjekt 5">
            <a:extLst>
              <a:ext uri="{FF2B5EF4-FFF2-40B4-BE49-F238E27FC236}">
                <a16:creationId xmlns:a16="http://schemas.microsoft.com/office/drawing/2014/main" id="{CB8AB0EC-8224-49D7-BAA9-6FFD119DD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1719263"/>
            <a:ext cx="581025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ruta 6">
            <a:extLst>
              <a:ext uri="{FF2B5EF4-FFF2-40B4-BE49-F238E27FC236}">
                <a16:creationId xmlns:a16="http://schemas.microsoft.com/office/drawing/2014/main" id="{8C8DC662-6EB9-4C37-82C6-B8D756EE4FE0}"/>
              </a:ext>
            </a:extLst>
          </p:cNvPr>
          <p:cNvSpPr txBox="1">
            <a:spLocks noChangeArrowheads="1"/>
          </p:cNvSpPr>
          <p:nvPr/>
        </p:nvSpPr>
        <p:spPr bwMode="auto">
          <a:xfrm>
            <a:off x="7253288" y="5340350"/>
            <a:ext cx="1820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e-SE" altLang="sv-SE" sz="1200">
                <a:latin typeface="Arial" panose="020B0604020202020204" pitchFamily="34" charset="0"/>
              </a:rPr>
              <a:t>E Ronne-Engström, </a:t>
            </a:r>
          </a:p>
          <a:p>
            <a:pPr>
              <a:spcBef>
                <a:spcPct val="0"/>
              </a:spcBef>
              <a:buFontTx/>
              <a:buNone/>
            </a:pPr>
            <a:r>
              <a:rPr lang="se-SE" altLang="sv-SE" sz="1200">
                <a:latin typeface="Arial" panose="020B0604020202020204" pitchFamily="34" charset="0"/>
              </a:rPr>
              <a:t>K Alexanderson, E Friberg. EU-MASS, Maastrich 2018</a:t>
            </a:r>
            <a:endParaRPr lang="sv-SE" altLang="sv-SE" sz="1200">
              <a:latin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Bildobjekt 3">
            <a:extLst>
              <a:ext uri="{FF2B5EF4-FFF2-40B4-BE49-F238E27FC236}">
                <a16:creationId xmlns:a16="http://schemas.microsoft.com/office/drawing/2014/main" id="{A0CA9A8C-DB11-4CBD-AF4B-306741395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25" y="5481638"/>
            <a:ext cx="11430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Bildobjekt 9">
            <a:extLst>
              <a:ext uri="{FF2B5EF4-FFF2-40B4-BE49-F238E27FC236}">
                <a16:creationId xmlns:a16="http://schemas.microsoft.com/office/drawing/2014/main" id="{510D5A22-7403-4FA4-B570-EF811E568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ubrik 2">
            <a:extLst>
              <a:ext uri="{FF2B5EF4-FFF2-40B4-BE49-F238E27FC236}">
                <a16:creationId xmlns:a16="http://schemas.microsoft.com/office/drawing/2014/main" id="{650450C2-E494-4D8F-9CE4-EB6B5AAAD572}"/>
              </a:ext>
            </a:extLst>
          </p:cNvPr>
          <p:cNvSpPr>
            <a:spLocks noGrp="1"/>
          </p:cNvSpPr>
          <p:nvPr>
            <p:ph type="title" idx="4294967295"/>
          </p:nvPr>
        </p:nvSpPr>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100">
                <a:ea typeface="Calibri" panose="020F0502020204030204" pitchFamily="34" charset="0"/>
                <a:cs typeface="Times New Roman" panose="02020603050405020304" pitchFamily="18" charset="0"/>
              </a:rPr>
            </a:br>
            <a:endParaRPr lang="sv-SE" altLang="sv-SE"/>
          </a:p>
        </p:txBody>
      </p:sp>
      <p:pic>
        <p:nvPicPr>
          <p:cNvPr id="53251" name="Bildobjekt 4">
            <a:extLst>
              <a:ext uri="{FF2B5EF4-FFF2-40B4-BE49-F238E27FC236}">
                <a16:creationId xmlns:a16="http://schemas.microsoft.com/office/drawing/2014/main" id="{C9B34E38-5D92-44FA-9E1F-89D71D146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10FFA5F-4F2C-4CDE-A7A3-F19D0E712F40}"/>
              </a:ext>
            </a:extLst>
          </p:cNvPr>
          <p:cNvSpPr>
            <a:spLocks noGrp="1"/>
          </p:cNvSpPr>
          <p:nvPr>
            <p:ph type="body" idx="4294967295"/>
          </p:nvPr>
        </p:nvSpPr>
        <p:spPr/>
        <p:txBody>
          <a:bodyPr/>
          <a:lstStyle/>
          <a:p>
            <a:pPr marL="0" indent="0" eaLnBrk="1" hangingPunct="1">
              <a:buFont typeface="Arial"/>
              <a:buNone/>
              <a:defRPr/>
            </a:pPr>
            <a:endParaRPr lang="sv-SE" dirty="0"/>
          </a:p>
          <a:p>
            <a:pPr>
              <a:defRPr/>
            </a:pPr>
            <a:endParaRPr lang="sv-SE" dirty="0"/>
          </a:p>
          <a:p>
            <a:pPr>
              <a:defRPr/>
            </a:pPr>
            <a:endParaRPr lang="sv-SE" dirty="0"/>
          </a:p>
        </p:txBody>
      </p:sp>
      <p:sp>
        <p:nvSpPr>
          <p:cNvPr id="54275" name="Rubrik 2">
            <a:extLst>
              <a:ext uri="{FF2B5EF4-FFF2-40B4-BE49-F238E27FC236}">
                <a16:creationId xmlns:a16="http://schemas.microsoft.com/office/drawing/2014/main" id="{C4AAAD96-37F9-45D9-8E6C-99F6B9D80FE3}"/>
              </a:ext>
            </a:extLst>
          </p:cNvPr>
          <p:cNvSpPr>
            <a:spLocks noGrp="1"/>
          </p:cNvSpPr>
          <p:nvPr>
            <p:ph type="title" idx="4294967295"/>
          </p:nvPr>
        </p:nvSpPr>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100">
                <a:ea typeface="Calibri" panose="020F0502020204030204" pitchFamily="34" charset="0"/>
                <a:cs typeface="Times New Roman" panose="02020603050405020304" pitchFamily="18" charset="0"/>
              </a:rPr>
            </a:br>
            <a:endParaRPr lang="sv-SE" altLang="sv-SE"/>
          </a:p>
        </p:txBody>
      </p:sp>
      <p:pic>
        <p:nvPicPr>
          <p:cNvPr id="54276" name="Bildobjekt 4">
            <a:extLst>
              <a:ext uri="{FF2B5EF4-FFF2-40B4-BE49-F238E27FC236}">
                <a16:creationId xmlns:a16="http://schemas.microsoft.com/office/drawing/2014/main" id="{0B6F41F2-063A-4981-B147-6AF1D6109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Bildobjekt 1">
            <a:extLst>
              <a:ext uri="{FF2B5EF4-FFF2-40B4-BE49-F238E27FC236}">
                <a16:creationId xmlns:a16="http://schemas.microsoft.com/office/drawing/2014/main" id="{DC75A001-C33D-452C-A74F-DC040A4D2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263" y="1506538"/>
            <a:ext cx="541337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ruta 2">
            <a:extLst>
              <a:ext uri="{FF2B5EF4-FFF2-40B4-BE49-F238E27FC236}">
                <a16:creationId xmlns:a16="http://schemas.microsoft.com/office/drawing/2014/main" id="{2C31A678-6352-493E-9101-205B5D5177C3}"/>
              </a:ext>
            </a:extLst>
          </p:cNvPr>
          <p:cNvSpPr txBox="1">
            <a:spLocks noChangeArrowheads="1"/>
          </p:cNvSpPr>
          <p:nvPr/>
        </p:nvSpPr>
        <p:spPr bwMode="auto">
          <a:xfrm>
            <a:off x="1616075" y="5380038"/>
            <a:ext cx="7045325" cy="36988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latin typeface="Arial" panose="020B0604020202020204" pitchFamily="34" charset="0"/>
              </a:rPr>
              <a:t>I den senaste årsrapporten ingår nu även subaraknoidalblödningar!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86642CAA-FB88-42FB-B19A-F6105448F2B9}"/>
              </a:ext>
            </a:extLst>
          </p:cNvPr>
          <p:cNvSpPr>
            <a:spLocks noGrp="1"/>
          </p:cNvSpPr>
          <p:nvPr>
            <p:ph type="ctrTitle"/>
          </p:nvPr>
        </p:nvSpPr>
        <p:spPr>
          <a:xfrm>
            <a:off x="685800" y="790575"/>
            <a:ext cx="7772400" cy="1470025"/>
          </a:xfrm>
        </p:spPr>
        <p:txBody>
          <a:bodyPr/>
          <a:lstStyle/>
          <a:p>
            <a:r>
              <a:rPr lang="sv-SE" altLang="sv-SE"/>
              <a:t>Covid-19 och stroke </a:t>
            </a:r>
            <a:br>
              <a:rPr lang="sv-SE" altLang="sv-SE"/>
            </a:br>
            <a:r>
              <a:rPr lang="sv-SE" altLang="sv-SE"/>
              <a:t>i Riksstroke</a:t>
            </a:r>
          </a:p>
        </p:txBody>
      </p:sp>
      <p:sp>
        <p:nvSpPr>
          <p:cNvPr id="3" name="Subtitle 2">
            <a:extLst>
              <a:ext uri="{FF2B5EF4-FFF2-40B4-BE49-F238E27FC236}">
                <a16:creationId xmlns:a16="http://schemas.microsoft.com/office/drawing/2014/main" id="{599AD864-ECA2-4760-8CDF-1CD93390B968}"/>
              </a:ext>
            </a:extLst>
          </p:cNvPr>
          <p:cNvSpPr>
            <a:spLocks noGrp="1"/>
          </p:cNvSpPr>
          <p:nvPr>
            <p:ph type="subTitle" idx="1"/>
          </p:nvPr>
        </p:nvSpPr>
        <p:spPr>
          <a:xfrm>
            <a:off x="685800" y="2525402"/>
            <a:ext cx="7772400" cy="3128542"/>
          </a:xfrm>
        </p:spPr>
        <p:txBody>
          <a:bodyPr/>
          <a:lstStyle/>
          <a:p>
            <a:pPr>
              <a:defRPr/>
            </a:pPr>
            <a:r>
              <a:rPr lang="sv-SE" sz="2400" dirty="0"/>
              <a:t>Totalt 1 770 av 19 997 (9%) av strokepatienterna angavs ha bekräftad/misstänkt covid-19</a:t>
            </a:r>
          </a:p>
          <a:p>
            <a:pPr>
              <a:defRPr/>
            </a:pPr>
            <a:r>
              <a:rPr lang="sv-SE" sz="2400" dirty="0">
                <a:ea typeface="Calibri" panose="020F0502020204030204" pitchFamily="34" charset="0"/>
                <a:cs typeface="Times New Roman" panose="02020603050405020304" pitchFamily="18" charset="0"/>
              </a:rPr>
              <a:t>Minskad täckningsgrad med 2 %</a:t>
            </a:r>
          </a:p>
          <a:p>
            <a:pPr>
              <a:defRPr/>
            </a:pPr>
            <a:r>
              <a:rPr lang="sv-SE" sz="2400" dirty="0">
                <a:ea typeface="Calibri" panose="020F0502020204030204" pitchFamily="34" charset="0"/>
                <a:cs typeface="Times New Roman" panose="02020603050405020304" pitchFamily="18" charset="0"/>
              </a:rPr>
              <a:t>Totalt 5 % färre registrerade patienter jämfört med 2019</a:t>
            </a:r>
            <a:endParaRPr lang="sv-SE" sz="2400" dirty="0"/>
          </a:p>
        </p:txBody>
      </p:sp>
      <p:pic>
        <p:nvPicPr>
          <p:cNvPr id="55300" name="Picture 2">
            <a:extLst>
              <a:ext uri="{FF2B5EF4-FFF2-40B4-BE49-F238E27FC236}">
                <a16:creationId xmlns:a16="http://schemas.microsoft.com/office/drawing/2014/main" id="{CCDAC749-B135-402A-AD2E-6BC827AC5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60425"/>
            <a:ext cx="102711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7">
            <a:extLst>
              <a:ext uri="{FF2B5EF4-FFF2-40B4-BE49-F238E27FC236}">
                <a16:creationId xmlns:a16="http://schemas.microsoft.com/office/drawing/2014/main" id="{861BE3A7-ADDB-4058-A2E8-0BC6AAF184AF}"/>
              </a:ext>
            </a:extLst>
          </p:cNvPr>
          <p:cNvSpPr txBox="1">
            <a:spLocks noChangeArrowheads="1"/>
          </p:cNvSpPr>
          <p:nvPr/>
        </p:nvSpPr>
        <p:spPr bwMode="auto">
          <a:xfrm>
            <a:off x="2463800" y="50673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http://www.riksstroke.org/news/covid-19-rapport-stroke/</a:t>
            </a:r>
          </a:p>
        </p:txBody>
      </p:sp>
      <p:sp>
        <p:nvSpPr>
          <p:cNvPr id="9" name="Rectangle: Rounded Corners 8">
            <a:extLst>
              <a:ext uri="{FF2B5EF4-FFF2-40B4-BE49-F238E27FC236}">
                <a16:creationId xmlns:a16="http://schemas.microsoft.com/office/drawing/2014/main" id="{800B35B8-66E5-4E5D-A340-A4B5ECF0DE49}"/>
              </a:ext>
            </a:extLst>
          </p:cNvPr>
          <p:cNvSpPr/>
          <p:nvPr/>
        </p:nvSpPr>
        <p:spPr>
          <a:xfrm>
            <a:off x="1908175" y="5067300"/>
            <a:ext cx="5683250" cy="646113"/>
          </a:xfrm>
          <a:prstGeom prst="roundRect">
            <a:avLst/>
          </a:pr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solidFill>
                <a:prstClr val="white"/>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a:extLst>
              <a:ext uri="{FF2B5EF4-FFF2-40B4-BE49-F238E27FC236}">
                <a16:creationId xmlns:a16="http://schemas.microsoft.com/office/drawing/2014/main" id="{CBFEDE0F-B58D-4C2E-8FE3-93EE2626CEA0}"/>
              </a:ext>
            </a:extLst>
          </p:cNvPr>
          <p:cNvSpPr>
            <a:spLocks noGrp="1"/>
          </p:cNvSpPr>
          <p:nvPr>
            <p:ph type="title"/>
          </p:nvPr>
        </p:nvSpPr>
        <p:spPr/>
        <p:txBody>
          <a:bodyPr/>
          <a:lstStyle/>
          <a:p>
            <a:r>
              <a:rPr lang="sv-SE" altLang="sv-SE"/>
              <a:t>Registrering i Riksstroke</a:t>
            </a:r>
          </a:p>
        </p:txBody>
      </p:sp>
      <p:sp>
        <p:nvSpPr>
          <p:cNvPr id="3" name="Subtitle 2">
            <a:extLst>
              <a:ext uri="{FF2B5EF4-FFF2-40B4-BE49-F238E27FC236}">
                <a16:creationId xmlns:a16="http://schemas.microsoft.com/office/drawing/2014/main" id="{A4E5BD07-AEBF-4D71-A6C6-1C3EBE7CE132}"/>
              </a:ext>
            </a:extLst>
          </p:cNvPr>
          <p:cNvSpPr>
            <a:spLocks noGrp="1"/>
          </p:cNvSpPr>
          <p:nvPr>
            <p:ph sz="half" idx="1"/>
          </p:nvPr>
        </p:nvSpPr>
        <p:spPr>
          <a:xfrm>
            <a:off x="457200" y="1600200"/>
            <a:ext cx="6924907" cy="4525963"/>
          </a:xfrm>
        </p:spPr>
        <p:txBody>
          <a:bodyPr/>
          <a:lstStyle/>
          <a:p>
            <a:pPr marR="97155">
              <a:lnSpc>
                <a:spcPct val="94000"/>
              </a:lnSpc>
              <a:spcAft>
                <a:spcPts val="1400"/>
              </a:spcAft>
              <a:defRPr/>
            </a:pPr>
            <a:r>
              <a:rPr lang="sv-SE" sz="2000" dirty="0">
                <a:latin typeface="Arial" panose="020B0604020202020204" pitchFamily="34" charset="0"/>
                <a:cs typeface="Arial" panose="020B0604020202020204" pitchFamily="34" charset="0"/>
              </a:rPr>
              <a:t>Kraftig nedgång i registreringar under våren 2020 </a:t>
            </a:r>
          </a:p>
          <a:p>
            <a:pPr marR="97155">
              <a:lnSpc>
                <a:spcPct val="94000"/>
              </a:lnSpc>
              <a:spcAft>
                <a:spcPts val="1400"/>
              </a:spcAft>
              <a:defRPr/>
            </a:pPr>
            <a:r>
              <a:rPr lang="sv-SE" sz="2000" dirty="0">
                <a:latin typeface="Arial" panose="020B0604020202020204" pitchFamily="34" charset="0"/>
                <a:cs typeface="Arial" panose="020B0604020202020204" pitchFamily="34" charset="0"/>
              </a:rPr>
              <a:t>Normalisering från sommaren 2020</a:t>
            </a:r>
          </a:p>
          <a:p>
            <a:pPr marR="97155">
              <a:lnSpc>
                <a:spcPct val="94000"/>
              </a:lnSpc>
              <a:spcAft>
                <a:spcPts val="1400"/>
              </a:spcAft>
              <a:defRPr/>
            </a:pPr>
            <a:r>
              <a:rPr lang="sv-SE" sz="2000" dirty="0">
                <a:latin typeface="Arial" panose="020B0604020202020204" pitchFamily="34" charset="0"/>
                <a:cs typeface="Arial" panose="020B0604020202020204" pitchFamily="34" charset="0"/>
              </a:rPr>
              <a:t>Fördröjningen mellan insjuknande och registrering i Riksstroke ökade från 42 dagar 2019 till 45 dagar 2020</a:t>
            </a:r>
          </a:p>
          <a:p>
            <a:pPr marR="97155">
              <a:lnSpc>
                <a:spcPct val="94000"/>
              </a:lnSpc>
              <a:spcAft>
                <a:spcPts val="1400"/>
              </a:spcAft>
              <a:defRPr/>
            </a:pPr>
            <a:r>
              <a:rPr lang="sv-SE" sz="2000" dirty="0">
                <a:latin typeface="Arial" panose="020B0604020202020204" pitchFamily="34" charset="0"/>
                <a:cs typeface="Arial" panose="020B0604020202020204" pitchFamily="34" charset="0"/>
              </a:rPr>
              <a:t>Stor variation över landet </a:t>
            </a:r>
          </a:p>
          <a:p>
            <a:pPr marR="97155" lvl="1">
              <a:lnSpc>
                <a:spcPct val="94000"/>
              </a:lnSpc>
              <a:spcAft>
                <a:spcPts val="1400"/>
              </a:spcAft>
              <a:defRPr/>
            </a:pPr>
            <a:r>
              <a:rPr lang="sv-SE" sz="1600" dirty="0">
                <a:latin typeface="Arial" panose="020B0604020202020204" pitchFamily="34" charset="0"/>
                <a:cs typeface="Arial" panose="020B0604020202020204" pitchFamily="34" charset="0"/>
              </a:rPr>
              <a:t>I Region Norr ökade fördröjningen från 39 till 50 dagar </a:t>
            </a:r>
          </a:p>
          <a:p>
            <a:pPr marR="97155" lvl="1">
              <a:lnSpc>
                <a:spcPct val="94000"/>
              </a:lnSpc>
              <a:spcAft>
                <a:spcPts val="1400"/>
              </a:spcAft>
              <a:defRPr/>
            </a:pPr>
            <a:r>
              <a:rPr lang="sv-SE" sz="1600" dirty="0">
                <a:latin typeface="Arial" panose="020B0604020202020204" pitchFamily="34" charset="0"/>
                <a:cs typeface="Arial" panose="020B0604020202020204" pitchFamily="34" charset="0"/>
              </a:rPr>
              <a:t>I Regionen Mellansverige minskade fördröjningen från 42 till 36 dagar pandemiåret 2020. i riket.</a:t>
            </a:r>
          </a:p>
          <a:p>
            <a:pPr marR="97155">
              <a:lnSpc>
                <a:spcPct val="94000"/>
              </a:lnSpc>
              <a:spcAft>
                <a:spcPts val="1400"/>
              </a:spcAft>
              <a:defRPr/>
            </a:pPr>
            <a:r>
              <a:rPr lang="sv-SE" sz="2000" dirty="0">
                <a:latin typeface="Arial" panose="020B0604020202020204" pitchFamily="34" charset="0"/>
                <a:cs typeface="Arial" panose="020B0604020202020204" pitchFamily="34" charset="0"/>
              </a:rPr>
              <a:t>Fördröjningen från insjuknandedag till att akutskedet var klarregistrera ökade från 58 till 63 dagar</a:t>
            </a:r>
          </a:p>
          <a:p>
            <a:pPr>
              <a:defRPr/>
            </a:pPr>
            <a:endParaRPr lang="sv-SE" sz="1100" b="1" dirty="0"/>
          </a:p>
        </p:txBody>
      </p:sp>
      <p:pic>
        <p:nvPicPr>
          <p:cNvPr id="20482" name="Picture 2" descr="See the source image">
            <a:extLst>
              <a:ext uri="{FF2B5EF4-FFF2-40B4-BE49-F238E27FC236}">
                <a16:creationId xmlns:a16="http://schemas.microsoft.com/office/drawing/2014/main" id="{0032CF38-004E-4F9B-A14F-44602705EC13}"/>
              </a:ext>
            </a:extLst>
          </p:cNvPr>
          <p:cNvPicPr>
            <a:picLocks noChangeAspect="1" noChangeArrowheads="1"/>
          </p:cNvPicPr>
          <p:nvPr/>
        </p:nvPicPr>
        <p:blipFill>
          <a:blip r:embed="rId2"/>
          <a:srcRect/>
          <a:stretch>
            <a:fillRect/>
          </a:stretch>
        </p:blipFill>
        <p:spPr bwMode="auto">
          <a:xfrm>
            <a:off x="6852954" y="2852099"/>
            <a:ext cx="2291046" cy="2603462"/>
          </a:xfrm>
          <a:prstGeom prst="ellipse">
            <a:avLst/>
          </a:prstGeom>
          <a:ln>
            <a:noFill/>
          </a:ln>
          <a:effectLst>
            <a:softEdge rad="1125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81BB92-F92E-48EE-8CFA-0E5210EEC803}"/>
              </a:ext>
            </a:extLst>
          </p:cNvPr>
          <p:cNvPicPr>
            <a:picLocks noChangeAspect="1"/>
          </p:cNvPicPr>
          <p:nvPr/>
        </p:nvPicPr>
        <p:blipFill>
          <a:blip r:embed="rId2"/>
          <a:stretch>
            <a:fillRect/>
          </a:stretch>
        </p:blipFill>
        <p:spPr>
          <a:xfrm>
            <a:off x="2103538" y="1774276"/>
            <a:ext cx="4758505" cy="39574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7347" name="Title 9">
            <a:extLst>
              <a:ext uri="{FF2B5EF4-FFF2-40B4-BE49-F238E27FC236}">
                <a16:creationId xmlns:a16="http://schemas.microsoft.com/office/drawing/2014/main" id="{FA90C1C0-9F2B-4913-BB3A-BF36E142D19F}"/>
              </a:ext>
            </a:extLst>
          </p:cNvPr>
          <p:cNvSpPr>
            <a:spLocks noGrp="1"/>
          </p:cNvSpPr>
          <p:nvPr>
            <p:ph type="ctrTitle"/>
          </p:nvPr>
        </p:nvSpPr>
        <p:spPr>
          <a:xfrm>
            <a:off x="685800" y="166688"/>
            <a:ext cx="7772400" cy="1470025"/>
          </a:xfrm>
        </p:spPr>
        <p:txBody>
          <a:bodyPr/>
          <a:lstStyle/>
          <a:p>
            <a:r>
              <a:rPr lang="sv-SE" altLang="sv-SE"/>
              <a:t>Covid-19 hos strokepatienter i Riksstroke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9">
            <a:extLst>
              <a:ext uri="{FF2B5EF4-FFF2-40B4-BE49-F238E27FC236}">
                <a16:creationId xmlns:a16="http://schemas.microsoft.com/office/drawing/2014/main" id="{B74E2121-D23C-4534-BAED-B5A9C09EE28F}"/>
              </a:ext>
            </a:extLst>
          </p:cNvPr>
          <p:cNvSpPr>
            <a:spLocks noGrp="1"/>
          </p:cNvSpPr>
          <p:nvPr>
            <p:ph type="ctrTitle"/>
          </p:nvPr>
        </p:nvSpPr>
        <p:spPr>
          <a:xfrm>
            <a:off x="685800" y="166688"/>
            <a:ext cx="7772400" cy="1470025"/>
          </a:xfrm>
        </p:spPr>
        <p:txBody>
          <a:bodyPr/>
          <a:lstStyle/>
          <a:p>
            <a:r>
              <a:rPr lang="sv-SE" altLang="sv-SE"/>
              <a:t>Åldersfördelning hos strokepatienter med Covid-19</a:t>
            </a:r>
          </a:p>
        </p:txBody>
      </p:sp>
      <p:pic>
        <p:nvPicPr>
          <p:cNvPr id="14" name="Picture 13">
            <a:extLst>
              <a:ext uri="{FF2B5EF4-FFF2-40B4-BE49-F238E27FC236}">
                <a16:creationId xmlns:a16="http://schemas.microsoft.com/office/drawing/2014/main" id="{1D8FF203-65E7-4D5E-9009-E95C06AEB671}"/>
              </a:ext>
            </a:extLst>
          </p:cNvPr>
          <p:cNvPicPr>
            <a:picLocks noChangeAspect="1"/>
          </p:cNvPicPr>
          <p:nvPr/>
        </p:nvPicPr>
        <p:blipFill>
          <a:blip r:embed="rId2"/>
          <a:stretch>
            <a:fillRect/>
          </a:stretch>
        </p:blipFill>
        <p:spPr>
          <a:xfrm>
            <a:off x="2103538" y="1774275"/>
            <a:ext cx="4763160" cy="39574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4CEE93-52E8-495F-BA1F-3F24901E1CB7}"/>
              </a:ext>
            </a:extLst>
          </p:cNvPr>
          <p:cNvPicPr>
            <a:picLocks noChangeAspect="1"/>
          </p:cNvPicPr>
          <p:nvPr/>
        </p:nvPicPr>
        <p:blipFill>
          <a:blip r:embed="rId2"/>
          <a:stretch>
            <a:fillRect/>
          </a:stretch>
        </p:blipFill>
        <p:spPr>
          <a:xfrm>
            <a:off x="2103538" y="1774276"/>
            <a:ext cx="4758505" cy="39574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9395" name="Title 9">
            <a:extLst>
              <a:ext uri="{FF2B5EF4-FFF2-40B4-BE49-F238E27FC236}">
                <a16:creationId xmlns:a16="http://schemas.microsoft.com/office/drawing/2014/main" id="{83C718D2-4A51-4A16-B810-D61B163E4D44}"/>
              </a:ext>
            </a:extLst>
          </p:cNvPr>
          <p:cNvSpPr>
            <a:spLocks noGrp="1"/>
          </p:cNvSpPr>
          <p:nvPr>
            <p:ph type="ctrTitle"/>
          </p:nvPr>
        </p:nvSpPr>
        <p:spPr>
          <a:xfrm>
            <a:off x="685800" y="166688"/>
            <a:ext cx="7772400" cy="1470025"/>
          </a:xfrm>
        </p:spPr>
        <p:txBody>
          <a:bodyPr/>
          <a:lstStyle/>
          <a:p>
            <a:r>
              <a:rPr lang="sv-SE" altLang="sv-SE"/>
              <a:t>NIHSS med/utan Covid-19</a:t>
            </a:r>
          </a:p>
        </p:txBody>
      </p:sp>
      <p:pic>
        <p:nvPicPr>
          <p:cNvPr id="3" name="Picture 2">
            <a:extLst>
              <a:ext uri="{FF2B5EF4-FFF2-40B4-BE49-F238E27FC236}">
                <a16:creationId xmlns:a16="http://schemas.microsoft.com/office/drawing/2014/main" id="{47166AEC-3710-48BE-A4EF-7D56C7E23094}"/>
              </a:ext>
            </a:extLst>
          </p:cNvPr>
          <p:cNvPicPr>
            <a:picLocks noChangeAspect="1"/>
          </p:cNvPicPr>
          <p:nvPr/>
        </p:nvPicPr>
        <p:blipFill>
          <a:blip r:embed="rId3"/>
          <a:stretch>
            <a:fillRect/>
          </a:stretch>
        </p:blipFill>
        <p:spPr>
          <a:xfrm>
            <a:off x="1436578" y="1663547"/>
            <a:ext cx="5603884" cy="43023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EF04C04-4FD4-4A3B-85DB-749B3AF07107}"/>
              </a:ext>
            </a:extLst>
          </p:cNvPr>
          <p:cNvPicPr>
            <a:picLocks noChangeAspect="1"/>
          </p:cNvPicPr>
          <p:nvPr/>
        </p:nvPicPr>
        <p:blipFill rotWithShape="1">
          <a:blip r:embed="rId3"/>
          <a:srcRect l="182" t="22753" r="2287" b="-1060"/>
          <a:stretch/>
        </p:blipFill>
        <p:spPr>
          <a:xfrm>
            <a:off x="1817650" y="1895707"/>
            <a:ext cx="5943600" cy="42597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0419" name="Title 9">
            <a:extLst>
              <a:ext uri="{FF2B5EF4-FFF2-40B4-BE49-F238E27FC236}">
                <a16:creationId xmlns:a16="http://schemas.microsoft.com/office/drawing/2014/main" id="{AAE09596-6500-4BDB-975F-569F36272F36}"/>
              </a:ext>
            </a:extLst>
          </p:cNvPr>
          <p:cNvSpPr txBox="1">
            <a:spLocks noChangeArrowheads="1"/>
          </p:cNvSpPr>
          <p:nvPr/>
        </p:nvSpPr>
        <p:spPr bwMode="auto">
          <a:xfrm>
            <a:off x="685800" y="166688"/>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4400">
                <a:solidFill>
                  <a:srgbClr val="B50B1B"/>
                </a:solidFill>
              </a:rPr>
              <a:t>Skiljer sig strokepatienter med/utan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9">
            <a:extLst>
              <a:ext uri="{FF2B5EF4-FFF2-40B4-BE49-F238E27FC236}">
                <a16:creationId xmlns:a16="http://schemas.microsoft.com/office/drawing/2014/main" id="{259C24C8-2359-4224-BC0E-D62A9008F0FF}"/>
              </a:ext>
            </a:extLst>
          </p:cNvPr>
          <p:cNvSpPr txBox="1">
            <a:spLocks noChangeArrowheads="1"/>
          </p:cNvSpPr>
          <p:nvPr/>
        </p:nvSpPr>
        <p:spPr bwMode="auto">
          <a:xfrm>
            <a:off x="685800" y="166688"/>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4400">
                <a:solidFill>
                  <a:srgbClr val="B50B1B"/>
                </a:solidFill>
              </a:rPr>
              <a:t>Skiljer sig strokepatienter med/utan Covid-19?</a:t>
            </a:r>
          </a:p>
        </p:txBody>
      </p:sp>
      <p:sp>
        <p:nvSpPr>
          <p:cNvPr id="4" name="Subtitle 2">
            <a:extLst>
              <a:ext uri="{FF2B5EF4-FFF2-40B4-BE49-F238E27FC236}">
                <a16:creationId xmlns:a16="http://schemas.microsoft.com/office/drawing/2014/main" id="{03380AD0-3003-44D3-BD16-F98E6D25856A}"/>
              </a:ext>
            </a:extLst>
          </p:cNvPr>
          <p:cNvSpPr txBox="1">
            <a:spLocks/>
          </p:cNvSpPr>
          <p:nvPr/>
        </p:nvSpPr>
        <p:spPr>
          <a:xfrm>
            <a:off x="685800" y="1923236"/>
            <a:ext cx="7772400" cy="3128542"/>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ln>
                  <a:solidFill>
                    <a:srgbClr val="000090"/>
                  </a:solidFill>
                </a:ln>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97155">
              <a:lnSpc>
                <a:spcPct val="94000"/>
              </a:lnSpc>
              <a:spcBef>
                <a:spcPts val="600"/>
              </a:spcBef>
              <a:buFont typeface="Symbol" panose="05050102010706020507" pitchFamily="18" charset="2"/>
              <a:buChar char=""/>
              <a:defRPr/>
            </a:pPr>
            <a:r>
              <a:rPr lang="sv-SE" sz="2000" dirty="0">
                <a:solidFill>
                  <a:prstClr val="black"/>
                </a:solidFill>
                <a:latin typeface="Arial" panose="020B0604020202020204" pitchFamily="34" charset="0"/>
                <a:ea typeface="Calibri" panose="020F0502020204030204" pitchFamily="34" charset="0"/>
                <a:cs typeface="Arial" panose="020B0604020202020204" pitchFamily="34" charset="0"/>
              </a:rPr>
              <a:t>Samma medelålder, 73 år för män och 77 år för kvinnor med stroke</a:t>
            </a:r>
          </a:p>
          <a:p>
            <a:pPr marR="97155">
              <a:lnSpc>
                <a:spcPct val="94000"/>
              </a:lnSpc>
              <a:spcBef>
                <a:spcPts val="600"/>
              </a:spcBef>
              <a:buFont typeface="Symbol" panose="05050102010706020507" pitchFamily="18" charset="2"/>
              <a:buChar char=""/>
              <a:defRPr/>
            </a:pPr>
            <a:r>
              <a:rPr lang="sv-SE" sz="2000" dirty="0">
                <a:solidFill>
                  <a:prstClr val="black"/>
                </a:solidFill>
                <a:latin typeface="Arial" panose="020B0604020202020204" pitchFamily="34" charset="0"/>
                <a:ea typeface="Calibri" panose="020F0502020204030204" pitchFamily="34" charset="0"/>
                <a:cs typeface="Arial" panose="020B0604020202020204" pitchFamily="34" charset="0"/>
              </a:rPr>
              <a:t>Större andel av patienterna med NIHSS ≥5 och en lägre andel med NIHSS &lt;5</a:t>
            </a:r>
          </a:p>
          <a:p>
            <a:pPr marR="97155">
              <a:lnSpc>
                <a:spcPct val="94000"/>
              </a:lnSpc>
              <a:spcBef>
                <a:spcPts val="600"/>
              </a:spcBef>
              <a:buFont typeface="Symbol" panose="05050102010706020507" pitchFamily="18" charset="2"/>
              <a:buChar char=""/>
              <a:defRPr/>
            </a:pPr>
            <a:r>
              <a:rPr lang="sv-SE" sz="2000" dirty="0">
                <a:solidFill>
                  <a:prstClr val="black"/>
                </a:solidFill>
                <a:latin typeface="Arial" panose="020B0604020202020204" pitchFamily="34" charset="0"/>
                <a:ea typeface="Calibri" panose="020F0502020204030204" pitchFamily="34" charset="0"/>
                <a:cs typeface="Arial" panose="020B0604020202020204" pitchFamily="34" charset="0"/>
              </a:rPr>
              <a:t>Högre andel med förmaksflimmer vid inkomsten, 14 % jämfört med 11,5 % hos övriga</a:t>
            </a:r>
          </a:p>
          <a:p>
            <a:pPr marR="97155">
              <a:lnSpc>
                <a:spcPct val="94000"/>
              </a:lnSpc>
              <a:spcBef>
                <a:spcPts val="600"/>
              </a:spcBef>
              <a:buFont typeface="Symbol" panose="05050102010706020507" pitchFamily="18" charset="2"/>
              <a:buChar char=""/>
              <a:defRPr/>
            </a:pPr>
            <a:r>
              <a:rPr lang="sv-SE" sz="2000" dirty="0">
                <a:solidFill>
                  <a:prstClr val="black"/>
                </a:solidFill>
                <a:latin typeface="Arial" panose="020B0604020202020204" pitchFamily="34" charset="0"/>
                <a:ea typeface="Calibri" panose="020F0502020204030204" pitchFamily="34" charset="0"/>
                <a:cs typeface="Arial" panose="020B0604020202020204" pitchFamily="34" charset="0"/>
              </a:rPr>
              <a:t>Högre andel med diabetes, 14,5 % jämfört med 11,5 %</a:t>
            </a:r>
          </a:p>
          <a:p>
            <a:pPr marR="97155">
              <a:lnSpc>
                <a:spcPct val="94000"/>
              </a:lnSpc>
              <a:spcBef>
                <a:spcPts val="600"/>
              </a:spcBef>
              <a:buFont typeface="Symbol" panose="05050102010706020507" pitchFamily="18" charset="2"/>
              <a:buChar char=""/>
              <a:defRPr/>
            </a:pPr>
            <a:r>
              <a:rPr lang="sv-SE" sz="2000" dirty="0">
                <a:solidFill>
                  <a:prstClr val="black"/>
                </a:solidFill>
                <a:latin typeface="Arial" panose="020B0604020202020204" pitchFamily="34" charset="0"/>
                <a:ea typeface="Calibri" panose="020F0502020204030204" pitchFamily="34" charset="0"/>
                <a:cs typeface="Arial" panose="020B0604020202020204" pitchFamily="34" charset="0"/>
              </a:rPr>
              <a:t>Ingen skillnad i blodtryckssänkande behandling</a:t>
            </a:r>
          </a:p>
          <a:p>
            <a:pPr marR="97155">
              <a:lnSpc>
                <a:spcPct val="94000"/>
              </a:lnSpc>
              <a:spcBef>
                <a:spcPts val="600"/>
              </a:spcBef>
              <a:buFont typeface="Symbol" panose="05050102010706020507" pitchFamily="18" charset="2"/>
              <a:buChar char=""/>
              <a:defRPr/>
            </a:pPr>
            <a:r>
              <a:rPr lang="sv-SE" sz="2000" dirty="0">
                <a:solidFill>
                  <a:prstClr val="black"/>
                </a:solidFill>
                <a:latin typeface="Arial" panose="020B0604020202020204" pitchFamily="34" charset="0"/>
                <a:ea typeface="Calibri" panose="020F0502020204030204" pitchFamily="34" charset="0"/>
                <a:cs typeface="Arial" panose="020B0604020202020204" pitchFamily="34" charset="0"/>
              </a:rPr>
              <a:t>Ingen skillnad i andel som angett att de röker, 12 %</a:t>
            </a:r>
          </a:p>
          <a:p>
            <a:pPr marL="0" indent="0">
              <a:buFont typeface="Arial" panose="020B0604020202020204" pitchFamily="34" charset="0"/>
              <a:buNone/>
              <a:defRPr/>
            </a:pPr>
            <a:endParaRPr lang="sv-SE" dirty="0">
              <a:solidFill>
                <a:prstClr val="black"/>
              </a:solidFill>
            </a:endParaRPr>
          </a:p>
        </p:txBody>
      </p:sp>
      <p:pic>
        <p:nvPicPr>
          <p:cNvPr id="62468" name="Picture 2">
            <a:extLst>
              <a:ext uri="{FF2B5EF4-FFF2-40B4-BE49-F238E27FC236}">
                <a16:creationId xmlns:a16="http://schemas.microsoft.com/office/drawing/2014/main" id="{F232300F-1DF4-46C4-A50F-6B3679978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175" y="5546725"/>
            <a:ext cx="5921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2">
            <a:extLst>
              <a:ext uri="{FF2B5EF4-FFF2-40B4-BE49-F238E27FC236}">
                <a16:creationId xmlns:a16="http://schemas.microsoft.com/office/drawing/2014/main" id="{2F839A2F-8D06-4E98-94CD-37D2AA3E7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5245100"/>
            <a:ext cx="5921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2">
            <a:extLst>
              <a:ext uri="{FF2B5EF4-FFF2-40B4-BE49-F238E27FC236}">
                <a16:creationId xmlns:a16="http://schemas.microsoft.com/office/drawing/2014/main" id="{B67E90D0-76CC-4DF7-9581-510F1BBA9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713" y="5546725"/>
            <a:ext cx="592137"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2">
            <a:extLst>
              <a:ext uri="{FF2B5EF4-FFF2-40B4-BE49-F238E27FC236}">
                <a16:creationId xmlns:a16="http://schemas.microsoft.com/office/drawing/2014/main" id="{806123E8-B80D-4503-9A73-6E52AEB88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738" y="5245100"/>
            <a:ext cx="592137"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2">
            <a:extLst>
              <a:ext uri="{FF2B5EF4-FFF2-40B4-BE49-F238E27FC236}">
                <a16:creationId xmlns:a16="http://schemas.microsoft.com/office/drawing/2014/main" id="{296A661C-790C-49EB-A8C3-22672A549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763" y="5546725"/>
            <a:ext cx="592137"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ubrik 1">
            <a:extLst>
              <a:ext uri="{FF2B5EF4-FFF2-40B4-BE49-F238E27FC236}">
                <a16:creationId xmlns:a16="http://schemas.microsoft.com/office/drawing/2014/main" id="{F7D10EED-BF7B-4753-9E4D-7B0701864E25}"/>
              </a:ext>
            </a:extLst>
          </p:cNvPr>
          <p:cNvSpPr>
            <a:spLocks noGrp="1"/>
          </p:cNvSpPr>
          <p:nvPr>
            <p:ph type="title" idx="4294967295"/>
          </p:nvPr>
        </p:nvSpPr>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100">
                <a:ea typeface="Calibri" panose="020F0502020204030204" pitchFamily="34" charset="0"/>
                <a:cs typeface="Times New Roman" panose="02020603050405020304" pitchFamily="18" charset="0"/>
              </a:rPr>
            </a:br>
            <a:endParaRPr lang="sv-SE" altLang="sv-SE"/>
          </a:p>
        </p:txBody>
      </p:sp>
      <p:pic>
        <p:nvPicPr>
          <p:cNvPr id="64515" name="Bildobjekt 3">
            <a:extLst>
              <a:ext uri="{FF2B5EF4-FFF2-40B4-BE49-F238E27FC236}">
                <a16:creationId xmlns:a16="http://schemas.microsoft.com/office/drawing/2014/main" id="{8962EBD3-4884-44FC-B562-A0A03B542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72AABD-5AFB-4A29-9F6A-202A7224C35B}"/>
              </a:ext>
            </a:extLst>
          </p:cNvPr>
          <p:cNvSpPr>
            <a:spLocks noGrp="1"/>
          </p:cNvSpPr>
          <p:nvPr>
            <p:ph type="title"/>
          </p:nvPr>
        </p:nvSpPr>
        <p:spPr>
          <a:xfrm>
            <a:off x="808038" y="1527175"/>
            <a:ext cx="7058025" cy="1270000"/>
          </a:xfrm>
        </p:spPr>
        <p:txBody>
          <a:bodyPr>
            <a:noAutofit/>
          </a:bodyPr>
          <a:lstStyle/>
          <a:p>
            <a:pPr>
              <a:defRPr/>
            </a:pPr>
            <a:r>
              <a:rPr lang="sv-SE" sz="3600" b="1" dirty="0">
                <a:solidFill>
                  <a:srgbClr val="2F6679"/>
                </a:solidFill>
                <a:latin typeface="+mn-lt"/>
              </a:rPr>
              <a:t>Nationella arbetsgruppen för stroke (NAG stroke) och PSV stroke och TIA</a:t>
            </a:r>
          </a:p>
        </p:txBody>
      </p:sp>
      <p:sp>
        <p:nvSpPr>
          <p:cNvPr id="12" name="Rectangle 1">
            <a:extLst>
              <a:ext uri="{FF2B5EF4-FFF2-40B4-BE49-F238E27FC236}">
                <a16:creationId xmlns:a16="http://schemas.microsoft.com/office/drawing/2014/main" id="{9EBDBB7A-207A-4314-B8DA-3D710775EEB4}"/>
              </a:ext>
            </a:extLst>
          </p:cNvPr>
          <p:cNvSpPr>
            <a:spLocks noChangeArrowheads="1"/>
          </p:cNvSpPr>
          <p:nvPr/>
        </p:nvSpPr>
        <p:spPr bwMode="auto">
          <a:xfrm>
            <a:off x="6429375" y="4760913"/>
            <a:ext cx="2422525" cy="1058862"/>
          </a:xfrm>
          <a:prstGeom prst="rect">
            <a:avLst/>
          </a:prstGeom>
          <a:noFill/>
          <a:ln>
            <a:noFill/>
          </a:ln>
        </p:spPr>
        <p:txBody>
          <a:bodyPr>
            <a:spAutoFit/>
          </a:bodyPr>
          <a:lstStyle>
            <a:lvl1pPr>
              <a:spcBef>
                <a:spcPct val="20000"/>
              </a:spcBef>
              <a:buClr>
                <a:srgbClr val="006098"/>
              </a:buClr>
              <a:buFont typeface="Wingdings" pitchFamily="2" charset="2"/>
              <a:buChar char="§"/>
              <a:defRPr sz="3200">
                <a:solidFill>
                  <a:schemeClr val="tx1"/>
                </a:solidFill>
                <a:latin typeface="Arial" pitchFamily="34" charset="0"/>
              </a:defRPr>
            </a:lvl1pPr>
            <a:lvl2pPr marL="742950" indent="-285750">
              <a:spcBef>
                <a:spcPct val="20000"/>
              </a:spcBef>
              <a:buClr>
                <a:srgbClr val="006098"/>
              </a:buClr>
              <a:buFont typeface="Arial" pitchFamily="34" charset="0"/>
              <a:buChar char="–"/>
              <a:defRPr sz="2800">
                <a:solidFill>
                  <a:schemeClr val="tx1"/>
                </a:solidFill>
                <a:latin typeface="Arial" pitchFamily="34" charset="0"/>
              </a:defRPr>
            </a:lvl2pPr>
            <a:lvl3pPr marL="1143000" indent="-228600">
              <a:spcBef>
                <a:spcPct val="20000"/>
              </a:spcBef>
              <a:buClr>
                <a:srgbClr val="006098"/>
              </a:buClr>
              <a:buFont typeface="Wingdings" pitchFamily="2" charset="2"/>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spcAft>
                <a:spcPts val="225"/>
              </a:spcAft>
              <a:buClrTx/>
              <a:buFont typeface="Wingdings" pitchFamily="2" charset="2"/>
              <a:buNone/>
              <a:defRPr/>
            </a:pPr>
            <a:r>
              <a:rPr lang="sv-SE" sz="600" b="1" dirty="0">
                <a:solidFill>
                  <a:schemeClr val="accent2"/>
                </a:solidFill>
                <a:latin typeface="+mn-lt"/>
              </a:rPr>
              <a:t> </a:t>
            </a:r>
            <a:r>
              <a:rPr lang="sv-SE" sz="1500" b="1" dirty="0">
                <a:solidFill>
                  <a:srgbClr val="2F6679"/>
                </a:solidFill>
                <a:latin typeface="+mn-lt"/>
              </a:rPr>
              <a:t>2021-10-14</a:t>
            </a:r>
            <a:endParaRPr lang="sv-SE" altLang="sv-SE" sz="1500" b="1" dirty="0">
              <a:solidFill>
                <a:srgbClr val="2F6679"/>
              </a:solidFill>
              <a:latin typeface="+mn-lt"/>
            </a:endParaRPr>
          </a:p>
          <a:p>
            <a:pPr>
              <a:spcBef>
                <a:spcPct val="0"/>
              </a:spcBef>
              <a:spcAft>
                <a:spcPts val="450"/>
              </a:spcAft>
              <a:buClrTx/>
              <a:buFont typeface="Wingdings" pitchFamily="2" charset="2"/>
              <a:buNone/>
              <a:defRPr/>
            </a:pPr>
            <a:r>
              <a:rPr lang="sv-SE" sz="600" b="1" dirty="0">
                <a:solidFill>
                  <a:srgbClr val="2F6679"/>
                </a:solidFill>
              </a:rPr>
              <a:t> </a:t>
            </a:r>
            <a:r>
              <a:rPr lang="sv-SE" altLang="sv-SE" sz="1500" b="1" dirty="0">
                <a:solidFill>
                  <a:srgbClr val="2F6679"/>
                </a:solidFill>
                <a:latin typeface="+mn-lt"/>
              </a:rPr>
              <a:t>Lars Rosengren</a:t>
            </a:r>
            <a:endParaRPr lang="sv-SE" altLang="sv-SE" sz="900" b="1" dirty="0">
              <a:solidFill>
                <a:srgbClr val="2F6679"/>
              </a:solidFill>
              <a:latin typeface="+mn-lt"/>
            </a:endParaRPr>
          </a:p>
          <a:p>
            <a:pPr>
              <a:spcBef>
                <a:spcPct val="0"/>
              </a:spcBef>
              <a:buClrTx/>
              <a:buFont typeface="Wingdings" pitchFamily="2" charset="2"/>
              <a:buNone/>
              <a:defRPr/>
            </a:pPr>
            <a:r>
              <a:rPr lang="sv-SE" sz="900" b="1" dirty="0">
                <a:solidFill>
                  <a:srgbClr val="2F6679"/>
                </a:solidFill>
              </a:rPr>
              <a:t> </a:t>
            </a:r>
            <a:r>
              <a:rPr lang="sv-SE" altLang="sv-SE" sz="900" b="1" dirty="0">
                <a:solidFill>
                  <a:srgbClr val="2F6679"/>
                </a:solidFill>
                <a:latin typeface="+mn-lt"/>
              </a:rPr>
              <a:t>Ordförande</a:t>
            </a:r>
          </a:p>
          <a:p>
            <a:pPr>
              <a:spcBef>
                <a:spcPct val="0"/>
              </a:spcBef>
              <a:buClrTx/>
              <a:buFont typeface="Wingdings" pitchFamily="2" charset="2"/>
              <a:buNone/>
              <a:defRPr/>
            </a:pPr>
            <a:r>
              <a:rPr lang="sv-SE" sz="900" b="1" dirty="0">
                <a:solidFill>
                  <a:srgbClr val="2F6679"/>
                </a:solidFill>
              </a:rPr>
              <a:t> </a:t>
            </a:r>
            <a:r>
              <a:rPr lang="sv-SE" altLang="sv-SE" sz="900" b="1" dirty="0">
                <a:solidFill>
                  <a:srgbClr val="2F6679"/>
                </a:solidFill>
                <a:latin typeface="+mn-lt"/>
              </a:rPr>
              <a:t>Nationella Arbetsgruppen Stroke och PSV</a:t>
            </a:r>
          </a:p>
          <a:p>
            <a:pPr>
              <a:spcBef>
                <a:spcPct val="0"/>
              </a:spcBef>
              <a:buClrTx/>
              <a:buFont typeface="Wingdings" pitchFamily="2" charset="2"/>
              <a:buNone/>
              <a:defRPr/>
            </a:pPr>
            <a:r>
              <a:rPr lang="sv-SE" altLang="sv-SE" sz="900" b="1" dirty="0">
                <a:solidFill>
                  <a:srgbClr val="2F6679"/>
                </a:solidFill>
                <a:latin typeface="+mn-lt"/>
              </a:rPr>
              <a:t> stroke/TIA</a:t>
            </a:r>
          </a:p>
        </p:txBody>
      </p:sp>
      <p:sp>
        <p:nvSpPr>
          <p:cNvPr id="65540" name="textruta 1">
            <a:extLst>
              <a:ext uri="{FF2B5EF4-FFF2-40B4-BE49-F238E27FC236}">
                <a16:creationId xmlns:a16="http://schemas.microsoft.com/office/drawing/2014/main" id="{EB2DCC71-4B4E-4FC9-97FF-EE106E1EF138}"/>
              </a:ext>
            </a:extLst>
          </p:cNvPr>
          <p:cNvSpPr txBox="1">
            <a:spLocks noChangeArrowheads="1"/>
          </p:cNvSpPr>
          <p:nvPr/>
        </p:nvSpPr>
        <p:spPr bwMode="auto">
          <a:xfrm>
            <a:off x="808038" y="3117850"/>
            <a:ext cx="63134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solidFill>
                  <a:srgbClr val="000000"/>
                </a:solidFill>
                <a:latin typeface="Arial" panose="020B0604020202020204" pitchFamily="34" charset="0"/>
              </a:rPr>
              <a:t>Uppdatering av NAG strokes verksamheter och de </a:t>
            </a:r>
          </a:p>
          <a:p>
            <a:pPr>
              <a:spcBef>
                <a:spcPct val="0"/>
              </a:spcBef>
              <a:buFontTx/>
              <a:buNone/>
            </a:pPr>
            <a:r>
              <a:rPr lang="sv-SE" altLang="sv-SE" sz="2100">
                <a:solidFill>
                  <a:srgbClr val="000000"/>
                </a:solidFill>
                <a:latin typeface="Arial" panose="020B0604020202020204" pitchFamily="34" charset="0"/>
              </a:rPr>
              <a:t>Personcentrerade vårdförloppen för stroke och TIA </a:t>
            </a:r>
          </a:p>
        </p:txBody>
      </p:sp>
      <p:pic>
        <p:nvPicPr>
          <p:cNvPr id="65541" name="Bildobjekt 2">
            <a:extLst>
              <a:ext uri="{FF2B5EF4-FFF2-40B4-BE49-F238E27FC236}">
                <a16:creationId xmlns:a16="http://schemas.microsoft.com/office/drawing/2014/main" id="{08F8F8BF-764F-455A-81BF-7D67DF673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4171950"/>
            <a:ext cx="26781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ruta 105">
            <a:extLst>
              <a:ext uri="{FF2B5EF4-FFF2-40B4-BE49-F238E27FC236}">
                <a16:creationId xmlns:a16="http://schemas.microsoft.com/office/drawing/2014/main" id="{A0E693EF-EB05-4EC3-96DC-C2600D506642}"/>
              </a:ext>
            </a:extLst>
          </p:cNvPr>
          <p:cNvSpPr txBox="1">
            <a:spLocks noChangeArrowheads="1"/>
          </p:cNvSpPr>
          <p:nvPr/>
        </p:nvSpPr>
        <p:spPr bwMode="auto">
          <a:xfrm>
            <a:off x="3263900" y="1825625"/>
            <a:ext cx="29845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1863"/>
              </a:lnSpc>
              <a:spcBef>
                <a:spcPct val="0"/>
              </a:spcBef>
              <a:spcAft>
                <a:spcPts val="450"/>
              </a:spcAft>
            </a:pPr>
            <a:r>
              <a:rPr lang="sv-SE" altLang="sv-SE" sz="1500" b="1">
                <a:solidFill>
                  <a:srgbClr val="000000"/>
                </a:solidFill>
              </a:rPr>
              <a:t>Levnadsvanor</a:t>
            </a:r>
          </a:p>
          <a:p>
            <a:pPr>
              <a:lnSpc>
                <a:spcPts val="1863"/>
              </a:lnSpc>
              <a:spcBef>
                <a:spcPct val="0"/>
              </a:spcBef>
              <a:spcAft>
                <a:spcPts val="450"/>
              </a:spcAft>
            </a:pPr>
            <a:r>
              <a:rPr lang="sv-SE" altLang="sv-SE" sz="1500" b="1">
                <a:solidFill>
                  <a:srgbClr val="000000"/>
                </a:solidFill>
              </a:rPr>
              <a:t>Lung- och allergisjukdomar</a:t>
            </a:r>
          </a:p>
          <a:p>
            <a:pPr>
              <a:lnSpc>
                <a:spcPts val="1863"/>
              </a:lnSpc>
              <a:spcBef>
                <a:spcPct val="0"/>
              </a:spcBef>
              <a:spcAft>
                <a:spcPts val="450"/>
              </a:spcAft>
            </a:pPr>
            <a:r>
              <a:rPr lang="sv-SE" altLang="sv-SE" sz="1500" b="1">
                <a:solidFill>
                  <a:srgbClr val="000000"/>
                </a:solidFill>
                <a:latin typeface="Arial" panose="020B0604020202020204" pitchFamily="34" charset="0"/>
              </a:rPr>
              <a:t>Nationella primärvårdsrådet</a:t>
            </a:r>
          </a:p>
          <a:p>
            <a:pPr>
              <a:lnSpc>
                <a:spcPts val="1863"/>
              </a:lnSpc>
              <a:spcBef>
                <a:spcPct val="0"/>
              </a:spcBef>
              <a:spcAft>
                <a:spcPts val="450"/>
              </a:spcAft>
            </a:pPr>
            <a:r>
              <a:rPr lang="sv-SE" altLang="sv-SE" sz="1500" b="1">
                <a:solidFill>
                  <a:srgbClr val="FF0000"/>
                </a:solidFill>
              </a:rPr>
              <a:t>Nervsystemets sjukdomar</a:t>
            </a:r>
          </a:p>
          <a:p>
            <a:pPr>
              <a:lnSpc>
                <a:spcPts val="1863"/>
              </a:lnSpc>
              <a:spcBef>
                <a:spcPct val="0"/>
              </a:spcBef>
              <a:spcAft>
                <a:spcPts val="450"/>
              </a:spcAft>
            </a:pPr>
            <a:r>
              <a:rPr lang="sv-SE" altLang="sv-SE" sz="1500" b="1">
                <a:solidFill>
                  <a:srgbClr val="000000"/>
                </a:solidFill>
              </a:rPr>
              <a:t>Njur- och urinvägssjukdomar</a:t>
            </a:r>
          </a:p>
          <a:p>
            <a:pPr>
              <a:lnSpc>
                <a:spcPts val="1863"/>
              </a:lnSpc>
              <a:spcBef>
                <a:spcPct val="0"/>
              </a:spcBef>
              <a:spcAft>
                <a:spcPts val="450"/>
              </a:spcAft>
            </a:pPr>
            <a:r>
              <a:rPr lang="sv-SE" altLang="sv-SE" sz="1500" b="1">
                <a:solidFill>
                  <a:srgbClr val="000000"/>
                </a:solidFill>
              </a:rPr>
              <a:t>Mag- och tarmsjukdomar</a:t>
            </a:r>
          </a:p>
          <a:p>
            <a:pPr>
              <a:lnSpc>
                <a:spcPts val="1863"/>
              </a:lnSpc>
              <a:spcBef>
                <a:spcPct val="0"/>
              </a:spcBef>
              <a:spcAft>
                <a:spcPts val="450"/>
              </a:spcAft>
            </a:pPr>
            <a:r>
              <a:rPr lang="sv-SE" altLang="sv-SE" sz="1500" b="1">
                <a:solidFill>
                  <a:srgbClr val="000000"/>
                </a:solidFill>
              </a:rPr>
              <a:t>Medicinsk diagnostik</a:t>
            </a:r>
          </a:p>
          <a:p>
            <a:pPr>
              <a:lnSpc>
                <a:spcPts val="1863"/>
              </a:lnSpc>
              <a:spcBef>
                <a:spcPct val="0"/>
              </a:spcBef>
              <a:spcAft>
                <a:spcPts val="450"/>
              </a:spcAft>
            </a:pPr>
            <a:r>
              <a:rPr lang="sv-SE" altLang="sv-SE" sz="1500" b="1">
                <a:solidFill>
                  <a:srgbClr val="000000"/>
                </a:solidFill>
              </a:rPr>
              <a:t>Perioperativ vård, intensivvård och  transplantation</a:t>
            </a:r>
          </a:p>
          <a:p>
            <a:pPr>
              <a:spcBef>
                <a:spcPct val="0"/>
              </a:spcBef>
            </a:pPr>
            <a:r>
              <a:rPr lang="sv-SE" altLang="sv-SE" sz="1500" b="1">
                <a:solidFill>
                  <a:srgbClr val="000000"/>
                </a:solidFill>
              </a:rPr>
              <a:t>Psykisk hälsa</a:t>
            </a:r>
          </a:p>
          <a:p>
            <a:pPr eaLnBrk="1" hangingPunct="1">
              <a:spcBef>
                <a:spcPct val="0"/>
              </a:spcBef>
              <a:buFontTx/>
              <a:buNone/>
            </a:pPr>
            <a:endParaRPr lang="sv-SE" altLang="sv-SE" sz="1200">
              <a:solidFill>
                <a:srgbClr val="000000"/>
              </a:solidFill>
            </a:endParaRPr>
          </a:p>
          <a:p>
            <a:pPr eaLnBrk="1" hangingPunct="1">
              <a:spcBef>
                <a:spcPct val="0"/>
              </a:spcBef>
              <a:buFontTx/>
              <a:buNone/>
            </a:pPr>
            <a:endParaRPr lang="sv-SE" altLang="sv-SE" sz="1300" b="1">
              <a:solidFill>
                <a:srgbClr val="000000"/>
              </a:solidFill>
            </a:endParaRPr>
          </a:p>
        </p:txBody>
      </p:sp>
      <p:sp>
        <p:nvSpPr>
          <p:cNvPr id="66563" name="textruta 113">
            <a:extLst>
              <a:ext uri="{FF2B5EF4-FFF2-40B4-BE49-F238E27FC236}">
                <a16:creationId xmlns:a16="http://schemas.microsoft.com/office/drawing/2014/main" id="{1ECF349A-0D37-46F8-8C52-929665237EEA}"/>
              </a:ext>
            </a:extLst>
          </p:cNvPr>
          <p:cNvSpPr txBox="1">
            <a:spLocks noChangeArrowheads="1"/>
          </p:cNvSpPr>
          <p:nvPr/>
        </p:nvSpPr>
        <p:spPr bwMode="auto">
          <a:xfrm>
            <a:off x="6430963" y="1825625"/>
            <a:ext cx="2625725"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450"/>
              </a:spcAft>
            </a:pPr>
            <a:r>
              <a:rPr lang="sv-SE" altLang="sv-SE" sz="1500" b="1">
                <a:solidFill>
                  <a:srgbClr val="000000"/>
                </a:solidFill>
              </a:rPr>
              <a:t>Rehabilitering, habilitering och försäkringsmedicin</a:t>
            </a:r>
          </a:p>
          <a:p>
            <a:pPr>
              <a:lnSpc>
                <a:spcPts val="1938"/>
              </a:lnSpc>
              <a:spcBef>
                <a:spcPct val="0"/>
              </a:spcBef>
              <a:spcAft>
                <a:spcPts val="450"/>
              </a:spcAft>
            </a:pPr>
            <a:r>
              <a:rPr lang="sv-SE" altLang="sv-SE" sz="1500" b="1">
                <a:solidFill>
                  <a:srgbClr val="000000"/>
                </a:solidFill>
              </a:rPr>
              <a:t>Reumatiska sjukdomar</a:t>
            </a:r>
          </a:p>
          <a:p>
            <a:pPr>
              <a:lnSpc>
                <a:spcPts val="1938"/>
              </a:lnSpc>
              <a:spcBef>
                <a:spcPct val="0"/>
              </a:spcBef>
              <a:spcAft>
                <a:spcPts val="450"/>
              </a:spcAft>
            </a:pPr>
            <a:r>
              <a:rPr lang="sv-SE" altLang="sv-SE" sz="1500" b="1">
                <a:solidFill>
                  <a:srgbClr val="000000"/>
                </a:solidFill>
              </a:rPr>
              <a:t>Rörelseorganens sjukdomar</a:t>
            </a:r>
          </a:p>
          <a:p>
            <a:pPr>
              <a:lnSpc>
                <a:spcPts val="1938"/>
              </a:lnSpc>
              <a:spcBef>
                <a:spcPct val="0"/>
              </a:spcBef>
              <a:spcAft>
                <a:spcPts val="450"/>
              </a:spcAft>
            </a:pPr>
            <a:r>
              <a:rPr lang="sv-SE" altLang="sv-SE" sz="1500" b="1">
                <a:solidFill>
                  <a:srgbClr val="000000"/>
                </a:solidFill>
              </a:rPr>
              <a:t>Sällsynta sjukdomar</a:t>
            </a:r>
          </a:p>
          <a:p>
            <a:pPr>
              <a:lnSpc>
                <a:spcPts val="1938"/>
              </a:lnSpc>
              <a:spcBef>
                <a:spcPct val="0"/>
              </a:spcBef>
              <a:spcAft>
                <a:spcPts val="450"/>
              </a:spcAft>
            </a:pPr>
            <a:r>
              <a:rPr lang="sv-SE" altLang="sv-SE" sz="1500" b="1">
                <a:solidFill>
                  <a:srgbClr val="000000"/>
                </a:solidFill>
              </a:rPr>
              <a:t>Tandvård</a:t>
            </a:r>
          </a:p>
          <a:p>
            <a:pPr>
              <a:lnSpc>
                <a:spcPts val="1938"/>
              </a:lnSpc>
              <a:spcBef>
                <a:spcPct val="0"/>
              </a:spcBef>
              <a:spcAft>
                <a:spcPts val="450"/>
              </a:spcAft>
            </a:pPr>
            <a:r>
              <a:rPr lang="sv-SE" altLang="sv-SE" sz="1500" b="1">
                <a:solidFill>
                  <a:srgbClr val="000000"/>
                </a:solidFill>
              </a:rPr>
              <a:t>Äldres hälsa</a:t>
            </a:r>
          </a:p>
          <a:p>
            <a:pPr>
              <a:lnSpc>
                <a:spcPts val="1938"/>
              </a:lnSpc>
              <a:spcBef>
                <a:spcPct val="0"/>
              </a:spcBef>
              <a:spcAft>
                <a:spcPts val="450"/>
              </a:spcAft>
            </a:pPr>
            <a:r>
              <a:rPr lang="sv-SE" altLang="sv-SE" sz="1500" b="1">
                <a:solidFill>
                  <a:srgbClr val="000000"/>
                </a:solidFill>
              </a:rPr>
              <a:t>Ögonsjukdomar</a:t>
            </a:r>
          </a:p>
          <a:p>
            <a:pPr>
              <a:lnSpc>
                <a:spcPts val="1938"/>
              </a:lnSpc>
              <a:spcBef>
                <a:spcPct val="0"/>
              </a:spcBef>
              <a:spcAft>
                <a:spcPts val="450"/>
              </a:spcAft>
            </a:pPr>
            <a:r>
              <a:rPr lang="sv-SE" altLang="sv-SE" sz="1500" b="1">
                <a:solidFill>
                  <a:srgbClr val="000000"/>
                </a:solidFill>
              </a:rPr>
              <a:t>Öron-, näsa- och halssjukdomar</a:t>
            </a:r>
          </a:p>
          <a:p>
            <a:pPr eaLnBrk="1" hangingPunct="1">
              <a:lnSpc>
                <a:spcPts val="1938"/>
              </a:lnSpc>
              <a:spcBef>
                <a:spcPct val="0"/>
              </a:spcBef>
              <a:buFontTx/>
              <a:buNone/>
            </a:pPr>
            <a:endParaRPr lang="sv-SE" altLang="sv-SE" sz="1000" b="1">
              <a:solidFill>
                <a:srgbClr val="000000"/>
              </a:solidFill>
            </a:endParaRPr>
          </a:p>
          <a:p>
            <a:pPr eaLnBrk="1" hangingPunct="1">
              <a:lnSpc>
                <a:spcPts val="1863"/>
              </a:lnSpc>
              <a:spcBef>
                <a:spcPct val="0"/>
              </a:spcBef>
              <a:buFontTx/>
              <a:buNone/>
            </a:pPr>
            <a:endParaRPr lang="sv-SE" altLang="sv-SE" sz="1000" b="1">
              <a:solidFill>
                <a:srgbClr val="000000"/>
              </a:solidFill>
            </a:endParaRPr>
          </a:p>
        </p:txBody>
      </p:sp>
      <p:sp>
        <p:nvSpPr>
          <p:cNvPr id="115" name="textruta 114">
            <a:extLst>
              <a:ext uri="{FF2B5EF4-FFF2-40B4-BE49-F238E27FC236}">
                <a16:creationId xmlns:a16="http://schemas.microsoft.com/office/drawing/2014/main" id="{5D1E352A-6AEA-413C-9458-99B89552F3AE}"/>
              </a:ext>
            </a:extLst>
          </p:cNvPr>
          <p:cNvSpPr txBox="1"/>
          <p:nvPr/>
        </p:nvSpPr>
        <p:spPr>
          <a:xfrm>
            <a:off x="239713" y="1852613"/>
            <a:ext cx="3024187" cy="3262312"/>
          </a:xfrm>
          <a:prstGeom prst="rect">
            <a:avLst/>
          </a:prstGeom>
          <a:noFill/>
        </p:spPr>
        <p:txBody>
          <a:bodyPr>
            <a:spAutoFit/>
          </a:bodyPr>
          <a:lstStyle/>
          <a:p>
            <a:pPr marL="257175" indent="-257175" defTabSz="685800" eaLnBrk="1" fontAlgn="b" hangingPunct="1">
              <a:lnSpc>
                <a:spcPts val="1860"/>
              </a:lnSpc>
              <a:spcBef>
                <a:spcPts val="0"/>
              </a:spcBef>
              <a:spcAft>
                <a:spcPts val="0"/>
              </a:spcAft>
              <a:buFont typeface="Arial" panose="020B0604020202020204" pitchFamily="34" charset="0"/>
              <a:buChar char="•"/>
              <a:defRPr/>
            </a:pPr>
            <a:r>
              <a:rPr lang="sv-SE" sz="1500" b="1" dirty="0">
                <a:solidFill>
                  <a:srgbClr val="000000"/>
                </a:solidFill>
                <a:latin typeface="Calibri" panose="020F0502020204030204"/>
                <a:cs typeface="+mn-cs"/>
              </a:rPr>
              <a:t>Akut vård</a:t>
            </a: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Barn och ungdomars hälsa</a:t>
            </a:r>
          </a:p>
          <a:p>
            <a:pPr marL="257175" indent="-257175" defTabSz="685800" eaLnBrk="1" fontAlgn="auto" hangingPunct="1">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Cancersjukdomar</a:t>
            </a:r>
            <a:endParaRPr lang="sv-SE" sz="1500" dirty="0">
              <a:solidFill>
                <a:prstClr val="black"/>
              </a:solidFill>
              <a:latin typeface="Calibri" panose="020F0502020204030204"/>
              <a:cs typeface="+mn-cs"/>
            </a:endParaRP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Endokrina sjukdomar</a:t>
            </a: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Hjärt- och kärlsjukdomar</a:t>
            </a: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Hud- och könssjukdomar</a:t>
            </a: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Infektionssjukdomar</a:t>
            </a: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Kvinnosjukdomar och förlossning</a:t>
            </a:r>
          </a:p>
          <a:p>
            <a:pPr marL="257175" indent="-257175" defTabSz="685800" eaLnBrk="1" fontAlgn="auto" hangingPunct="1">
              <a:lnSpc>
                <a:spcPts val="1860"/>
              </a:lnSpc>
              <a:spcBef>
                <a:spcPts val="0"/>
              </a:spcBef>
              <a:spcAft>
                <a:spcPts val="450"/>
              </a:spcAft>
              <a:buFont typeface="Arial" panose="020B0604020202020204" pitchFamily="34" charset="0"/>
              <a:buChar char="•"/>
              <a:defRPr/>
            </a:pPr>
            <a:r>
              <a:rPr lang="sv-SE" sz="1500" b="1" dirty="0">
                <a:solidFill>
                  <a:srgbClr val="000000"/>
                </a:solidFill>
                <a:latin typeface="Calibri" panose="020F0502020204030204"/>
                <a:cs typeface="+mn-cs"/>
              </a:rPr>
              <a:t>Kirurgi och plastikkirurgi</a:t>
            </a:r>
          </a:p>
          <a:p>
            <a:pPr defTabSz="685800" eaLnBrk="1" fontAlgn="auto" hangingPunct="1">
              <a:lnSpc>
                <a:spcPts val="1860"/>
              </a:lnSpc>
              <a:spcBef>
                <a:spcPts val="0"/>
              </a:spcBef>
              <a:spcAft>
                <a:spcPts val="0"/>
              </a:spcAft>
              <a:defRPr/>
            </a:pPr>
            <a:endParaRPr lang="sv-SE" sz="1500" dirty="0">
              <a:solidFill>
                <a:srgbClr val="000000"/>
              </a:solidFill>
              <a:latin typeface="Calibri" panose="020F0502020204030204"/>
              <a:cs typeface="+mn-cs"/>
            </a:endParaRPr>
          </a:p>
        </p:txBody>
      </p:sp>
      <p:sp>
        <p:nvSpPr>
          <p:cNvPr id="10" name="textruta 9">
            <a:extLst>
              <a:ext uri="{FF2B5EF4-FFF2-40B4-BE49-F238E27FC236}">
                <a16:creationId xmlns:a16="http://schemas.microsoft.com/office/drawing/2014/main" id="{E022160D-84FD-4321-8671-66B0616E3378}"/>
              </a:ext>
            </a:extLst>
          </p:cNvPr>
          <p:cNvSpPr txBox="1"/>
          <p:nvPr/>
        </p:nvSpPr>
        <p:spPr>
          <a:xfrm>
            <a:off x="401638" y="917575"/>
            <a:ext cx="6694487" cy="646113"/>
          </a:xfrm>
          <a:prstGeom prst="rect">
            <a:avLst/>
          </a:prstGeom>
          <a:noFill/>
        </p:spPr>
        <p:txBody>
          <a:bodyPr>
            <a:spAutoFit/>
          </a:bodyPr>
          <a:lstStyle/>
          <a:p>
            <a:pPr>
              <a:defRPr/>
            </a:pPr>
            <a:r>
              <a:rPr lang="sv-SE" sz="3600" b="1" dirty="0">
                <a:solidFill>
                  <a:srgbClr val="2F6679"/>
                </a:solidFill>
                <a:ea typeface="+mj-ea"/>
                <a:cs typeface="+mj-cs"/>
              </a:rPr>
              <a:t>Nationella programområden</a:t>
            </a:r>
          </a:p>
        </p:txBody>
      </p:sp>
      <p:sp>
        <p:nvSpPr>
          <p:cNvPr id="66566" name="Rektangel 6">
            <a:extLst>
              <a:ext uri="{FF2B5EF4-FFF2-40B4-BE49-F238E27FC236}">
                <a16:creationId xmlns:a16="http://schemas.microsoft.com/office/drawing/2014/main" id="{AEFB23C1-0A0C-4169-8AA0-FF276AC0C65E}"/>
              </a:ext>
            </a:extLst>
          </p:cNvPr>
          <p:cNvSpPr>
            <a:spLocks noChangeArrowheads="1"/>
          </p:cNvSpPr>
          <p:nvPr/>
        </p:nvSpPr>
        <p:spPr bwMode="auto">
          <a:xfrm>
            <a:off x="506413" y="5308600"/>
            <a:ext cx="6858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500" b="1">
                <a:solidFill>
                  <a:srgbClr val="000000"/>
                </a:solidFill>
              </a:rPr>
              <a:t>Organiserade inom Nationellt system för kunskapsstyrning hälso- och sjukvård, </a:t>
            </a:r>
          </a:p>
          <a:p>
            <a:pPr>
              <a:spcBef>
                <a:spcPct val="0"/>
              </a:spcBef>
              <a:buFontTx/>
              <a:buNone/>
            </a:pPr>
            <a:r>
              <a:rPr lang="sv-SE" altLang="sv-SE" sz="1500" b="1">
                <a:solidFill>
                  <a:srgbClr val="000000"/>
                </a:solidFill>
              </a:rPr>
              <a:t>Sveriges regioner i samverkan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Bildobjekt 1">
            <a:extLst>
              <a:ext uri="{FF2B5EF4-FFF2-40B4-BE49-F238E27FC236}">
                <a16:creationId xmlns:a16="http://schemas.microsoft.com/office/drawing/2014/main" id="{C9DE1079-A583-48FE-835F-8C3D48B9E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1136650"/>
            <a:ext cx="611981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ruta 3">
            <a:extLst>
              <a:ext uri="{FF2B5EF4-FFF2-40B4-BE49-F238E27FC236}">
                <a16:creationId xmlns:a16="http://schemas.microsoft.com/office/drawing/2014/main" id="{F4BDD241-53C9-4DD8-83CB-1D799A2748D9}"/>
              </a:ext>
            </a:extLst>
          </p:cNvPr>
          <p:cNvSpPr txBox="1">
            <a:spLocks noChangeArrowheads="1"/>
          </p:cNvSpPr>
          <p:nvPr/>
        </p:nvSpPr>
        <p:spPr bwMode="auto">
          <a:xfrm>
            <a:off x="654050" y="4545013"/>
            <a:ext cx="6764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latin typeface="Arial" panose="020B0604020202020204" pitchFamily="34" charset="0"/>
              </a:rPr>
              <a:t>Under 2020 registrerades 19 997 vårdtillfällen för akut stroke i Riksstroke, 1 093 (5 %) färre än 2019. </a:t>
            </a:r>
          </a:p>
          <a:p>
            <a:pPr>
              <a:spcBef>
                <a:spcPct val="0"/>
              </a:spcBef>
              <a:buFontTx/>
              <a:buNone/>
            </a:pPr>
            <a:endParaRPr lang="sv-SE" altLang="sv-SE" sz="1800">
              <a:latin typeface="Arial" panose="020B0604020202020204" pitchFamily="34" charset="0"/>
            </a:endParaRPr>
          </a:p>
          <a:p>
            <a:pPr>
              <a:spcBef>
                <a:spcPct val="0"/>
              </a:spcBef>
              <a:buFontTx/>
              <a:buNone/>
            </a:pPr>
            <a:r>
              <a:rPr lang="sv-SE" altLang="sv-SE" sz="1800">
                <a:latin typeface="Arial" panose="020B0604020202020204" pitchFamily="34" charset="0"/>
              </a:rPr>
              <a:t>Täckningsgrad 87 % = 2 % lägre än året innan.  </a:t>
            </a:r>
          </a:p>
        </p:txBody>
      </p:sp>
      <p:sp>
        <p:nvSpPr>
          <p:cNvPr id="5" name="textruta 4">
            <a:extLst>
              <a:ext uri="{FF2B5EF4-FFF2-40B4-BE49-F238E27FC236}">
                <a16:creationId xmlns:a16="http://schemas.microsoft.com/office/drawing/2014/main" id="{CB90EF05-240E-445F-9927-20AE5AD58568}"/>
              </a:ext>
            </a:extLst>
          </p:cNvPr>
          <p:cNvSpPr txBox="1">
            <a:spLocks noChangeArrowheads="1"/>
          </p:cNvSpPr>
          <p:nvPr/>
        </p:nvSpPr>
        <p:spPr bwMode="auto">
          <a:xfrm>
            <a:off x="6189663" y="2446338"/>
            <a:ext cx="2954337" cy="923925"/>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latin typeface="Arial" panose="020B0604020202020204" pitchFamily="34" charset="0"/>
              </a:rPr>
              <a:t>Tack alla för att ni lyckades</a:t>
            </a:r>
          </a:p>
          <a:p>
            <a:pPr>
              <a:spcBef>
                <a:spcPct val="0"/>
              </a:spcBef>
              <a:buFontTx/>
              <a:buNone/>
            </a:pPr>
            <a:r>
              <a:rPr lang="sv-SE" altLang="sv-SE" sz="1800">
                <a:latin typeface="Arial" panose="020B0604020202020204" pitchFamily="34" charset="0"/>
              </a:rPr>
              <a:t>registrera så bra trots</a:t>
            </a:r>
          </a:p>
          <a:p>
            <a:pPr>
              <a:spcBef>
                <a:spcPct val="0"/>
              </a:spcBef>
              <a:buFontTx/>
              <a:buNone/>
            </a:pPr>
            <a:r>
              <a:rPr lang="sv-SE" altLang="sv-SE" sz="1800">
                <a:latin typeface="Arial" panose="020B0604020202020204" pitchFamily="34" charset="0"/>
              </a:rPr>
              <a:t>pandemins utmaningar!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16">
            <a:extLst>
              <a:ext uri="{FF2B5EF4-FFF2-40B4-BE49-F238E27FC236}">
                <a16:creationId xmlns:a16="http://schemas.microsoft.com/office/drawing/2014/main" id="{7B2AB4FF-448D-4549-8659-88C1A3BD64F1}"/>
              </a:ext>
            </a:extLst>
          </p:cNvPr>
          <p:cNvCxnSpPr/>
          <p:nvPr/>
        </p:nvCxnSpPr>
        <p:spPr>
          <a:xfrm>
            <a:off x="4654550" y="2640013"/>
            <a:ext cx="1414463" cy="1992312"/>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F3F7E5F-B9F4-4DB1-94A3-68DD2BEB2DC3}"/>
              </a:ext>
            </a:extLst>
          </p:cNvPr>
          <p:cNvSpPr/>
          <p:nvPr/>
        </p:nvSpPr>
        <p:spPr>
          <a:xfrm>
            <a:off x="3632200" y="1720850"/>
            <a:ext cx="1874838" cy="919163"/>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solidFill>
                  <a:srgbClr val="FF0000"/>
                </a:solidFill>
              </a:rPr>
              <a:t>NPO</a:t>
            </a:r>
          </a:p>
          <a:p>
            <a:pPr algn="ctr">
              <a:defRPr/>
            </a:pPr>
            <a:r>
              <a:rPr lang="sv-SE" sz="1500" b="1" dirty="0">
                <a:solidFill>
                  <a:srgbClr val="FF0000"/>
                </a:solidFill>
              </a:rPr>
              <a:t>Nervsystemets sjukdomar</a:t>
            </a:r>
          </a:p>
        </p:txBody>
      </p:sp>
      <p:sp>
        <p:nvSpPr>
          <p:cNvPr id="11" name="Rectangle 10">
            <a:extLst>
              <a:ext uri="{FF2B5EF4-FFF2-40B4-BE49-F238E27FC236}">
                <a16:creationId xmlns:a16="http://schemas.microsoft.com/office/drawing/2014/main" id="{0E1A9225-29B8-450E-BCDF-96390E03B19F}"/>
              </a:ext>
            </a:extLst>
          </p:cNvPr>
          <p:cNvSpPr/>
          <p:nvPr/>
        </p:nvSpPr>
        <p:spPr>
          <a:xfrm>
            <a:off x="6711950" y="3352800"/>
            <a:ext cx="2095500" cy="7556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14313" indent="-214313">
              <a:buFont typeface="Arial" panose="020B0604020202020204" pitchFamily="34" charset="0"/>
              <a:buChar char="•"/>
              <a:defRPr/>
            </a:pPr>
            <a:endParaRPr lang="sv-SE" b="1" dirty="0"/>
          </a:p>
          <a:p>
            <a:pPr>
              <a:defRPr/>
            </a:pPr>
            <a:r>
              <a:rPr lang="sv-SE" b="1" dirty="0"/>
              <a:t>+ Traumatisk hjärnskada</a:t>
            </a:r>
          </a:p>
          <a:p>
            <a:pPr>
              <a:defRPr/>
            </a:pPr>
            <a:r>
              <a:rPr lang="sv-SE" b="1" dirty="0"/>
              <a:t>+ Migrän </a:t>
            </a:r>
          </a:p>
          <a:p>
            <a:pPr>
              <a:defRPr/>
            </a:pPr>
            <a:r>
              <a:rPr lang="sv-SE" b="1" dirty="0"/>
              <a:t>+ Narkolepsi</a:t>
            </a:r>
          </a:p>
          <a:p>
            <a:pPr algn="ctr">
              <a:defRPr/>
            </a:pPr>
            <a:r>
              <a:rPr lang="sv-SE" b="1" dirty="0"/>
              <a:t> </a:t>
            </a:r>
            <a:endParaRPr lang="sv-SE" sz="1500" b="1" dirty="0"/>
          </a:p>
        </p:txBody>
      </p:sp>
      <p:sp>
        <p:nvSpPr>
          <p:cNvPr id="12" name="Rectangle 11">
            <a:extLst>
              <a:ext uri="{FF2B5EF4-FFF2-40B4-BE49-F238E27FC236}">
                <a16:creationId xmlns:a16="http://schemas.microsoft.com/office/drawing/2014/main" id="{2B81FC83-FE92-42D1-B0E9-5AD2C5A81A7D}"/>
              </a:ext>
            </a:extLst>
          </p:cNvPr>
          <p:cNvSpPr/>
          <p:nvPr/>
        </p:nvSpPr>
        <p:spPr>
          <a:xfrm>
            <a:off x="1254125" y="3352800"/>
            <a:ext cx="1241425" cy="7556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solidFill>
                  <a:srgbClr val="FF0000"/>
                </a:solidFill>
              </a:rPr>
              <a:t>NAG</a:t>
            </a:r>
          </a:p>
          <a:p>
            <a:pPr algn="ctr">
              <a:defRPr/>
            </a:pPr>
            <a:r>
              <a:rPr lang="sv-SE" sz="1500" b="1" dirty="0">
                <a:solidFill>
                  <a:srgbClr val="FF0000"/>
                </a:solidFill>
              </a:rPr>
              <a:t>Stroke</a:t>
            </a:r>
          </a:p>
        </p:txBody>
      </p:sp>
      <p:sp>
        <p:nvSpPr>
          <p:cNvPr id="13" name="Rectangle 12">
            <a:extLst>
              <a:ext uri="{FF2B5EF4-FFF2-40B4-BE49-F238E27FC236}">
                <a16:creationId xmlns:a16="http://schemas.microsoft.com/office/drawing/2014/main" id="{9F676C83-76A6-470E-9C2F-297C9C832279}"/>
              </a:ext>
            </a:extLst>
          </p:cNvPr>
          <p:cNvSpPr/>
          <p:nvPr/>
        </p:nvSpPr>
        <p:spPr>
          <a:xfrm>
            <a:off x="2605088" y="3352800"/>
            <a:ext cx="1243012" cy="7556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NAG</a:t>
            </a:r>
          </a:p>
          <a:p>
            <a:pPr algn="ctr">
              <a:defRPr/>
            </a:pPr>
            <a:r>
              <a:rPr lang="sv-SE" sz="1500" b="1" dirty="0"/>
              <a:t>SAB</a:t>
            </a:r>
          </a:p>
        </p:txBody>
      </p:sp>
      <p:sp>
        <p:nvSpPr>
          <p:cNvPr id="14" name="Rectangle 13">
            <a:extLst>
              <a:ext uri="{FF2B5EF4-FFF2-40B4-BE49-F238E27FC236}">
                <a16:creationId xmlns:a16="http://schemas.microsoft.com/office/drawing/2014/main" id="{57812032-D98F-4F45-934D-3EB246A37D3C}"/>
              </a:ext>
            </a:extLst>
          </p:cNvPr>
          <p:cNvSpPr/>
          <p:nvPr/>
        </p:nvSpPr>
        <p:spPr>
          <a:xfrm>
            <a:off x="3975100" y="3352800"/>
            <a:ext cx="1241425" cy="7556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NAG</a:t>
            </a:r>
          </a:p>
          <a:p>
            <a:pPr algn="ctr">
              <a:defRPr/>
            </a:pPr>
            <a:r>
              <a:rPr lang="sv-SE" sz="1500" b="1" dirty="0"/>
              <a:t>Epilepsi</a:t>
            </a:r>
          </a:p>
        </p:txBody>
      </p:sp>
      <p:cxnSp>
        <p:nvCxnSpPr>
          <p:cNvPr id="17" name="Straight Arrow Connector 16">
            <a:extLst>
              <a:ext uri="{FF2B5EF4-FFF2-40B4-BE49-F238E27FC236}">
                <a16:creationId xmlns:a16="http://schemas.microsoft.com/office/drawing/2014/main" id="{ECC35ED7-A0A8-4D04-A22E-6285CBE448D7}"/>
              </a:ext>
            </a:extLst>
          </p:cNvPr>
          <p:cNvCxnSpPr>
            <a:stCxn id="7" idx="1"/>
            <a:endCxn id="12" idx="0"/>
          </p:cNvCxnSpPr>
          <p:nvPr/>
        </p:nvCxnSpPr>
        <p:spPr>
          <a:xfrm flipH="1">
            <a:off x="1874838" y="2179638"/>
            <a:ext cx="1757362" cy="1173162"/>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EA0B4BE-A1BE-4C9C-BE1D-BB226B6A5CA5}"/>
              </a:ext>
            </a:extLst>
          </p:cNvPr>
          <p:cNvCxnSpPr>
            <a:stCxn id="7" idx="2"/>
            <a:endCxn id="14" idx="0"/>
          </p:cNvCxnSpPr>
          <p:nvPr/>
        </p:nvCxnSpPr>
        <p:spPr>
          <a:xfrm>
            <a:off x="4568825" y="2640013"/>
            <a:ext cx="26988" cy="712787"/>
          </a:xfrm>
          <a:prstGeom prst="straightConnector1">
            <a:avLst/>
          </a:prstGeom>
          <a:ln w="31750" cap="rnd">
            <a:solidFill>
              <a:srgbClr val="4F81BD"/>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752E4F0-94C5-4B08-879F-73126DEF1443}"/>
              </a:ext>
            </a:extLst>
          </p:cNvPr>
          <p:cNvCxnSpPr>
            <a:endCxn id="15" idx="0"/>
          </p:cNvCxnSpPr>
          <p:nvPr/>
        </p:nvCxnSpPr>
        <p:spPr>
          <a:xfrm>
            <a:off x="5053013" y="2614613"/>
            <a:ext cx="911225" cy="738187"/>
          </a:xfrm>
          <a:prstGeom prst="straightConnector1">
            <a:avLst/>
          </a:prstGeom>
          <a:ln w="31750">
            <a:solidFill>
              <a:srgbClr val="4F81BD"/>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D8DD6A5-01AA-43E8-A96B-2A1B31CEA954}"/>
              </a:ext>
            </a:extLst>
          </p:cNvPr>
          <p:cNvCxnSpPr>
            <a:stCxn id="7" idx="3"/>
            <a:endCxn id="11" idx="0"/>
          </p:cNvCxnSpPr>
          <p:nvPr/>
        </p:nvCxnSpPr>
        <p:spPr>
          <a:xfrm>
            <a:off x="5507038" y="2179638"/>
            <a:ext cx="1827212" cy="1173162"/>
          </a:xfrm>
          <a:prstGeom prst="straightConnector1">
            <a:avLst/>
          </a:prstGeom>
          <a:ln w="31750">
            <a:solidFill>
              <a:srgbClr val="4F81BD"/>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1A131CA-B56F-46E4-92E5-3945A22AB55C}"/>
              </a:ext>
            </a:extLst>
          </p:cNvPr>
          <p:cNvCxnSpPr>
            <a:endCxn id="13" idx="0"/>
          </p:cNvCxnSpPr>
          <p:nvPr/>
        </p:nvCxnSpPr>
        <p:spPr>
          <a:xfrm flipH="1">
            <a:off x="3225800" y="2628900"/>
            <a:ext cx="930275" cy="723900"/>
          </a:xfrm>
          <a:prstGeom prst="straightConnector1">
            <a:avLst/>
          </a:prstGeom>
          <a:ln w="31750">
            <a:solidFill>
              <a:srgbClr val="4F81BD"/>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2">
            <a:extLst>
              <a:ext uri="{FF2B5EF4-FFF2-40B4-BE49-F238E27FC236}">
                <a16:creationId xmlns:a16="http://schemas.microsoft.com/office/drawing/2014/main" id="{606FA116-803D-4728-8C76-E3007C4C5095}"/>
              </a:ext>
            </a:extLst>
          </p:cNvPr>
          <p:cNvSpPr>
            <a:spLocks noGrp="1" noChangeArrowheads="1"/>
          </p:cNvSpPr>
          <p:nvPr>
            <p:ph type="title" idx="4294967295"/>
          </p:nvPr>
        </p:nvSpPr>
        <p:spPr>
          <a:xfrm>
            <a:off x="176213" y="1041400"/>
            <a:ext cx="8694737" cy="720725"/>
          </a:xfrm>
        </p:spPr>
        <p:txBody>
          <a:bodyPr rtlCol="0">
            <a:noAutofit/>
          </a:bodyPr>
          <a:lstStyle/>
          <a:p>
            <a:pPr>
              <a:defRPr/>
            </a:pPr>
            <a:r>
              <a:rPr lang="sv-SE" sz="3600" b="1" dirty="0">
                <a:solidFill>
                  <a:srgbClr val="2F6679"/>
                </a:solidFill>
                <a:latin typeface="+mn-lt"/>
              </a:rPr>
              <a:t>Nationella Programområdet Nervsystemets sjukdomar </a:t>
            </a:r>
          </a:p>
        </p:txBody>
      </p:sp>
      <p:sp>
        <p:nvSpPr>
          <p:cNvPr id="37" name="Rectangle 36">
            <a:extLst>
              <a:ext uri="{FF2B5EF4-FFF2-40B4-BE49-F238E27FC236}">
                <a16:creationId xmlns:a16="http://schemas.microsoft.com/office/drawing/2014/main" id="{0AF5B597-094A-41BF-A939-CE89BD663171}"/>
              </a:ext>
            </a:extLst>
          </p:cNvPr>
          <p:cNvSpPr/>
          <p:nvPr/>
        </p:nvSpPr>
        <p:spPr>
          <a:xfrm>
            <a:off x="1143000" y="4811713"/>
            <a:ext cx="6859588" cy="153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41" name="Rectangle 40">
            <a:extLst>
              <a:ext uri="{FF2B5EF4-FFF2-40B4-BE49-F238E27FC236}">
                <a16:creationId xmlns:a16="http://schemas.microsoft.com/office/drawing/2014/main" id="{6C9A3550-1B17-4ADA-9DBC-B45FC466D627}"/>
              </a:ext>
            </a:extLst>
          </p:cNvPr>
          <p:cNvSpPr/>
          <p:nvPr/>
        </p:nvSpPr>
        <p:spPr>
          <a:xfrm>
            <a:off x="1392238" y="4624388"/>
            <a:ext cx="2176462" cy="69215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42" name="Rectangle 41">
            <a:extLst>
              <a:ext uri="{FF2B5EF4-FFF2-40B4-BE49-F238E27FC236}">
                <a16:creationId xmlns:a16="http://schemas.microsoft.com/office/drawing/2014/main" id="{EAE4946E-6CBF-4881-A0F1-B185054EA29D}"/>
              </a:ext>
            </a:extLst>
          </p:cNvPr>
          <p:cNvSpPr/>
          <p:nvPr/>
        </p:nvSpPr>
        <p:spPr>
          <a:xfrm>
            <a:off x="1506538" y="4738688"/>
            <a:ext cx="2176462" cy="6921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44" name="Rectangle 43">
            <a:extLst>
              <a:ext uri="{FF2B5EF4-FFF2-40B4-BE49-F238E27FC236}">
                <a16:creationId xmlns:a16="http://schemas.microsoft.com/office/drawing/2014/main" id="{9B80C9F5-3FB4-48CC-8524-8D22708EC9C8}"/>
              </a:ext>
            </a:extLst>
          </p:cNvPr>
          <p:cNvSpPr/>
          <p:nvPr/>
        </p:nvSpPr>
        <p:spPr>
          <a:xfrm>
            <a:off x="1620838" y="4852988"/>
            <a:ext cx="2176462" cy="6921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45" name="Rectangle 44">
            <a:extLst>
              <a:ext uri="{FF2B5EF4-FFF2-40B4-BE49-F238E27FC236}">
                <a16:creationId xmlns:a16="http://schemas.microsoft.com/office/drawing/2014/main" id="{42388790-EC50-4724-83BB-BB84D12A8D71}"/>
              </a:ext>
            </a:extLst>
          </p:cNvPr>
          <p:cNvSpPr/>
          <p:nvPr/>
        </p:nvSpPr>
        <p:spPr>
          <a:xfrm>
            <a:off x="1735138" y="4967288"/>
            <a:ext cx="2176462" cy="6921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46" name="Rectangle 45">
            <a:extLst>
              <a:ext uri="{FF2B5EF4-FFF2-40B4-BE49-F238E27FC236}">
                <a16:creationId xmlns:a16="http://schemas.microsoft.com/office/drawing/2014/main" id="{B6DBB667-AF96-44E5-9807-0326B05B499D}"/>
              </a:ext>
            </a:extLst>
          </p:cNvPr>
          <p:cNvSpPr/>
          <p:nvPr/>
        </p:nvSpPr>
        <p:spPr>
          <a:xfrm>
            <a:off x="1849438" y="5081588"/>
            <a:ext cx="2176462" cy="6921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47" name="Rectangle 46">
            <a:extLst>
              <a:ext uri="{FF2B5EF4-FFF2-40B4-BE49-F238E27FC236}">
                <a16:creationId xmlns:a16="http://schemas.microsoft.com/office/drawing/2014/main" id="{641CF581-B5ED-42BD-A1F2-4822EA91A7E6}"/>
              </a:ext>
            </a:extLst>
          </p:cNvPr>
          <p:cNvSpPr/>
          <p:nvPr/>
        </p:nvSpPr>
        <p:spPr>
          <a:xfrm>
            <a:off x="1963738" y="5195888"/>
            <a:ext cx="2176462" cy="6921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1500" b="1" dirty="0"/>
              <a:t>Regionala</a:t>
            </a:r>
          </a:p>
          <a:p>
            <a:pPr algn="ctr">
              <a:defRPr/>
            </a:pPr>
            <a:r>
              <a:rPr lang="sv-SE" sz="1500" b="1" dirty="0"/>
              <a:t>Processråd/</a:t>
            </a:r>
          </a:p>
          <a:p>
            <a:pPr algn="ctr">
              <a:defRPr/>
            </a:pPr>
            <a:r>
              <a:rPr lang="sv-SE" sz="1500" b="1" dirty="0"/>
              <a:t>Strokeråd stroke</a:t>
            </a:r>
          </a:p>
        </p:txBody>
      </p:sp>
      <p:sp>
        <p:nvSpPr>
          <p:cNvPr id="55" name="Rectangle 54">
            <a:extLst>
              <a:ext uri="{FF2B5EF4-FFF2-40B4-BE49-F238E27FC236}">
                <a16:creationId xmlns:a16="http://schemas.microsoft.com/office/drawing/2014/main" id="{A9FFE783-CC44-4321-B9FB-3A0E08A9C181}"/>
              </a:ext>
            </a:extLst>
          </p:cNvPr>
          <p:cNvSpPr/>
          <p:nvPr/>
        </p:nvSpPr>
        <p:spPr>
          <a:xfrm>
            <a:off x="4926013" y="4627563"/>
            <a:ext cx="2176462" cy="690562"/>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56" name="Rectangle 55">
            <a:extLst>
              <a:ext uri="{FF2B5EF4-FFF2-40B4-BE49-F238E27FC236}">
                <a16:creationId xmlns:a16="http://schemas.microsoft.com/office/drawing/2014/main" id="{F8A7B946-2414-4606-9434-FAE6EA37795B}"/>
              </a:ext>
            </a:extLst>
          </p:cNvPr>
          <p:cNvSpPr/>
          <p:nvPr/>
        </p:nvSpPr>
        <p:spPr>
          <a:xfrm>
            <a:off x="5040313" y="4741863"/>
            <a:ext cx="2176462" cy="690562"/>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57" name="Rectangle 56">
            <a:extLst>
              <a:ext uri="{FF2B5EF4-FFF2-40B4-BE49-F238E27FC236}">
                <a16:creationId xmlns:a16="http://schemas.microsoft.com/office/drawing/2014/main" id="{D23239EA-98B9-44D4-9FEF-3D54FC5B82D3}"/>
              </a:ext>
            </a:extLst>
          </p:cNvPr>
          <p:cNvSpPr/>
          <p:nvPr/>
        </p:nvSpPr>
        <p:spPr>
          <a:xfrm>
            <a:off x="5154613" y="4856163"/>
            <a:ext cx="2176462" cy="690562"/>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58" name="Rectangle 57">
            <a:extLst>
              <a:ext uri="{FF2B5EF4-FFF2-40B4-BE49-F238E27FC236}">
                <a16:creationId xmlns:a16="http://schemas.microsoft.com/office/drawing/2014/main" id="{F5F7F322-4596-4EEC-92DE-5AEECE45912A}"/>
              </a:ext>
            </a:extLst>
          </p:cNvPr>
          <p:cNvSpPr/>
          <p:nvPr/>
        </p:nvSpPr>
        <p:spPr>
          <a:xfrm>
            <a:off x="5268913" y="4970463"/>
            <a:ext cx="2176462" cy="690562"/>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59" name="Rectangle 58">
            <a:extLst>
              <a:ext uri="{FF2B5EF4-FFF2-40B4-BE49-F238E27FC236}">
                <a16:creationId xmlns:a16="http://schemas.microsoft.com/office/drawing/2014/main" id="{D6BF8777-7325-488A-A4F3-CC0DAD30A47B}"/>
              </a:ext>
            </a:extLst>
          </p:cNvPr>
          <p:cNvSpPr/>
          <p:nvPr/>
        </p:nvSpPr>
        <p:spPr>
          <a:xfrm>
            <a:off x="5383213" y="5084763"/>
            <a:ext cx="2176462" cy="690562"/>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RAG</a:t>
            </a:r>
          </a:p>
          <a:p>
            <a:pPr algn="ctr">
              <a:defRPr/>
            </a:pPr>
            <a:r>
              <a:rPr lang="sv-SE" sz="1500" b="1" dirty="0"/>
              <a:t>Stroke VGR</a:t>
            </a:r>
          </a:p>
        </p:txBody>
      </p:sp>
      <p:sp>
        <p:nvSpPr>
          <p:cNvPr id="60" name="Rectangle 59">
            <a:extLst>
              <a:ext uri="{FF2B5EF4-FFF2-40B4-BE49-F238E27FC236}">
                <a16:creationId xmlns:a16="http://schemas.microsoft.com/office/drawing/2014/main" id="{BE2BD30F-B1F3-47DA-A888-06308D1D46B5}"/>
              </a:ext>
            </a:extLst>
          </p:cNvPr>
          <p:cNvSpPr/>
          <p:nvPr/>
        </p:nvSpPr>
        <p:spPr>
          <a:xfrm>
            <a:off x="5497513" y="5199063"/>
            <a:ext cx="2176462" cy="690562"/>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RPO</a:t>
            </a:r>
          </a:p>
          <a:p>
            <a:pPr algn="ctr">
              <a:defRPr/>
            </a:pPr>
            <a:r>
              <a:rPr lang="sv-SE" sz="1500" b="1" dirty="0"/>
              <a:t>Nervsystemets sjd</a:t>
            </a:r>
          </a:p>
        </p:txBody>
      </p:sp>
      <p:cxnSp>
        <p:nvCxnSpPr>
          <p:cNvPr id="61" name="Straight Arrow Connector 60">
            <a:extLst>
              <a:ext uri="{FF2B5EF4-FFF2-40B4-BE49-F238E27FC236}">
                <a16:creationId xmlns:a16="http://schemas.microsoft.com/office/drawing/2014/main" id="{EDBE0F70-D7F8-4BED-B92F-89C7BD8C7D5B}"/>
              </a:ext>
            </a:extLst>
          </p:cNvPr>
          <p:cNvCxnSpPr>
            <a:stCxn id="12" idx="2"/>
            <a:endCxn id="41" idx="0"/>
          </p:cNvCxnSpPr>
          <p:nvPr/>
        </p:nvCxnSpPr>
        <p:spPr>
          <a:xfrm>
            <a:off x="1874838" y="4108450"/>
            <a:ext cx="604837" cy="515938"/>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983F558-7836-4A87-8C71-5CC65A4FA8A8}"/>
              </a:ext>
            </a:extLst>
          </p:cNvPr>
          <p:cNvCxnSpPr>
            <a:endCxn id="60" idx="1"/>
          </p:cNvCxnSpPr>
          <p:nvPr/>
        </p:nvCxnSpPr>
        <p:spPr>
          <a:xfrm>
            <a:off x="4137025" y="5541963"/>
            <a:ext cx="1360488" cy="3175"/>
          </a:xfrm>
          <a:prstGeom prst="straightConnector1">
            <a:avLst/>
          </a:prstGeom>
          <a:ln w="38100">
            <a:solidFill>
              <a:srgbClr val="FF0000"/>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7DFC193-7B9D-4005-90A6-B58C1DEA3F60}"/>
              </a:ext>
            </a:extLst>
          </p:cNvPr>
          <p:cNvSpPr/>
          <p:nvPr/>
        </p:nvSpPr>
        <p:spPr>
          <a:xfrm>
            <a:off x="5343525" y="3352800"/>
            <a:ext cx="1241425" cy="755650"/>
          </a:xfrm>
          <a:prstGeom prst="rect">
            <a:avLst/>
          </a:prstGeom>
          <a:solidFill>
            <a:srgbClr val="4F81BD"/>
          </a:solidFill>
          <a:ln>
            <a:solidFill>
              <a:srgbClr val="0067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b="1" dirty="0"/>
              <a:t>NAG</a:t>
            </a:r>
          </a:p>
          <a:p>
            <a:pPr algn="ctr">
              <a:defRPr/>
            </a:pPr>
            <a:r>
              <a:rPr lang="sv-SE" sz="1500" b="1" dirty="0"/>
              <a:t>Smärta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58086F0B-C599-4407-8C29-6CF93FA7905F}"/>
              </a:ext>
            </a:extLst>
          </p:cNvPr>
          <p:cNvSpPr>
            <a:spLocks noGrp="1"/>
          </p:cNvSpPr>
          <p:nvPr>
            <p:ph type="body" sz="quarter" idx="10"/>
          </p:nvPr>
        </p:nvSpPr>
        <p:spPr>
          <a:xfrm>
            <a:off x="621000" y="1744029"/>
            <a:ext cx="7929200" cy="3221134"/>
          </a:xfrm>
        </p:spPr>
        <p:txBody>
          <a:bodyPr>
            <a:normAutofit fontScale="85000" lnSpcReduction="10000"/>
          </a:bodyPr>
          <a:lstStyle/>
          <a:p>
            <a:pPr marL="0" indent="0">
              <a:lnSpc>
                <a:spcPct val="300000"/>
              </a:lnSpc>
              <a:spcBef>
                <a:spcPts val="0"/>
              </a:spcBef>
              <a:buFont typeface="Arial" panose="020B0604020202020204" pitchFamily="34" charset="0"/>
              <a:buNone/>
              <a:defRPr/>
            </a:pPr>
            <a:r>
              <a:rPr lang="sv-SE" dirty="0"/>
              <a:t>Uppdrag:</a:t>
            </a:r>
            <a:endParaRPr lang="sv-SE" sz="600" dirty="0"/>
          </a:p>
          <a:p>
            <a:pPr marL="257175" indent="-257175">
              <a:spcBef>
                <a:spcPts val="450"/>
              </a:spcBef>
              <a:defRPr/>
            </a:pPr>
            <a:r>
              <a:rPr lang="sv-SE" dirty="0"/>
              <a:t>Generellt verka för en förbättrad strokevård</a:t>
            </a:r>
          </a:p>
          <a:p>
            <a:pPr marL="257175" indent="-257175">
              <a:defRPr/>
            </a:pPr>
            <a:r>
              <a:rPr lang="sv-SE" dirty="0"/>
              <a:t>Arbeta med nationella kunskapsstöd (beslutsstöd)</a:t>
            </a:r>
            <a:endParaRPr lang="sv-SE" sz="2400" dirty="0"/>
          </a:p>
          <a:p>
            <a:pPr marL="257175" indent="-257175">
              <a:defRPr/>
            </a:pPr>
            <a:r>
              <a:rPr lang="sv-SE" dirty="0"/>
              <a:t>Arbeta med personcentrerade vårdförlopp (PSV) för stroke och TIA</a:t>
            </a:r>
          </a:p>
          <a:p>
            <a:pPr marL="0" indent="0">
              <a:buFont typeface="Arial" panose="020B0604020202020204" pitchFamily="34" charset="0"/>
              <a:buNone/>
              <a:defRPr/>
            </a:pPr>
            <a:endParaRPr lang="sv-SE" dirty="0">
              <a:solidFill>
                <a:schemeClr val="accent1">
                  <a:lumMod val="75000"/>
                </a:schemeClr>
              </a:solidFill>
            </a:endParaRPr>
          </a:p>
        </p:txBody>
      </p:sp>
      <p:sp>
        <p:nvSpPr>
          <p:cNvPr id="3" name="textruta 2">
            <a:extLst>
              <a:ext uri="{FF2B5EF4-FFF2-40B4-BE49-F238E27FC236}">
                <a16:creationId xmlns:a16="http://schemas.microsoft.com/office/drawing/2014/main" id="{EE76D714-A8BD-4A19-9F3D-7A6D857B83E6}"/>
              </a:ext>
            </a:extLst>
          </p:cNvPr>
          <p:cNvSpPr txBox="1"/>
          <p:nvPr/>
        </p:nvSpPr>
        <p:spPr>
          <a:xfrm>
            <a:off x="620713" y="1057275"/>
            <a:ext cx="4494212" cy="646113"/>
          </a:xfrm>
          <a:prstGeom prst="rect">
            <a:avLst/>
          </a:prstGeom>
          <a:noFill/>
        </p:spPr>
        <p:txBody>
          <a:bodyPr>
            <a:spAutoFit/>
          </a:bodyPr>
          <a:lstStyle/>
          <a:p>
            <a:pPr>
              <a:defRPr/>
            </a:pPr>
            <a:r>
              <a:rPr lang="sv-SE" sz="3600" b="1" dirty="0">
                <a:solidFill>
                  <a:srgbClr val="2F6679"/>
                </a:solidFill>
                <a:ea typeface="+mj-ea"/>
                <a:cs typeface="+mj-cs"/>
              </a:rPr>
              <a:t>NAG stroke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13650BFD-E297-49F8-94B7-105555D804CD}"/>
              </a:ext>
            </a:extLst>
          </p:cNvPr>
          <p:cNvSpPr>
            <a:spLocks noGrp="1"/>
          </p:cNvSpPr>
          <p:nvPr>
            <p:ph type="ctrTitle"/>
          </p:nvPr>
        </p:nvSpPr>
        <p:spPr>
          <a:xfrm>
            <a:off x="315913" y="1020763"/>
            <a:ext cx="8134350" cy="695325"/>
          </a:xfrm>
        </p:spPr>
        <p:txBody>
          <a:bodyPr>
            <a:noAutofit/>
          </a:bodyPr>
          <a:lstStyle/>
          <a:p>
            <a:pPr>
              <a:defRPr/>
            </a:pPr>
            <a:r>
              <a:rPr lang="sv-SE" sz="3600" b="1" dirty="0">
                <a:solidFill>
                  <a:srgbClr val="2F6679"/>
                </a:solidFill>
                <a:latin typeface="+mn-lt"/>
              </a:rPr>
              <a:t>Preliminära kunskapsstöd (beslutsstöd) </a:t>
            </a:r>
          </a:p>
        </p:txBody>
      </p:sp>
      <p:sp>
        <p:nvSpPr>
          <p:cNvPr id="2" name="textruta 1">
            <a:extLst>
              <a:ext uri="{FF2B5EF4-FFF2-40B4-BE49-F238E27FC236}">
                <a16:creationId xmlns:a16="http://schemas.microsoft.com/office/drawing/2014/main" id="{0633E840-BCC3-4DD1-825F-F1B6FACB3D22}"/>
              </a:ext>
            </a:extLst>
          </p:cNvPr>
          <p:cNvSpPr txBox="1"/>
          <p:nvPr/>
        </p:nvSpPr>
        <p:spPr>
          <a:xfrm>
            <a:off x="366713" y="1793875"/>
            <a:ext cx="8585200" cy="4324350"/>
          </a:xfrm>
          <a:prstGeom prst="rect">
            <a:avLst/>
          </a:prstGeom>
          <a:noFill/>
        </p:spPr>
        <p:txBody>
          <a:bodyPr>
            <a:spAutoFit/>
          </a:bodyPr>
          <a:lstStyle/>
          <a:p>
            <a:pPr>
              <a:spcAft>
                <a:spcPts val="225"/>
              </a:spcAft>
              <a:defRPr/>
            </a:pPr>
            <a:r>
              <a:rPr lang="sv-SE" b="1" dirty="0"/>
              <a:t>Tillgängliga på Riksstrokes hemsida</a:t>
            </a:r>
            <a:endParaRPr lang="sv-SE" dirty="0"/>
          </a:p>
          <a:p>
            <a:pPr marL="257175" indent="-257175">
              <a:buFont typeface="Arial" panose="020B0604020202020204" pitchFamily="34" charset="0"/>
              <a:buChar char="•"/>
              <a:defRPr/>
            </a:pPr>
            <a:r>
              <a:rPr lang="sv-SE" dirty="0"/>
              <a:t>Reperfusionsbehandling vid stroke</a:t>
            </a:r>
          </a:p>
          <a:p>
            <a:pPr marL="257175" indent="-257175">
              <a:buFont typeface="Arial" panose="020B0604020202020204" pitchFamily="34" charset="0"/>
              <a:buChar char="•"/>
              <a:defRPr/>
            </a:pPr>
            <a:r>
              <a:rPr lang="sv-SE" dirty="0"/>
              <a:t>Dysfagi-Nutrition efter stroke</a:t>
            </a:r>
          </a:p>
          <a:p>
            <a:pPr marL="257175" indent="-257175">
              <a:buFont typeface="Arial" panose="020B0604020202020204" pitchFamily="34" charset="0"/>
              <a:buChar char="•"/>
              <a:defRPr/>
            </a:pPr>
            <a:r>
              <a:rPr lang="sv-SE" dirty="0"/>
              <a:t>Tidig understödd utskrivning från sjukhus med rehabilitering i hemmet efter (ESD)</a:t>
            </a:r>
          </a:p>
          <a:p>
            <a:pPr marL="257175" indent="-257175">
              <a:buFont typeface="Arial" panose="020B0604020202020204" pitchFamily="34" charset="0"/>
              <a:buChar char="•"/>
              <a:defRPr/>
            </a:pPr>
            <a:r>
              <a:rPr lang="sv-SE" dirty="0"/>
              <a:t>Skyndsam karotiskirurgi vid symtomgivande karotisstenos</a:t>
            </a:r>
            <a:r>
              <a:rPr lang="sv-SE" altLang="sv-SE" dirty="0">
                <a:ea typeface="Calibri" panose="020F0502020204030204" pitchFamily="34" charset="0"/>
                <a:cs typeface="Times New Roman" panose="02020603050405020304" pitchFamily="18" charset="0"/>
              </a:rPr>
              <a:t> </a:t>
            </a:r>
          </a:p>
          <a:p>
            <a:pPr marL="257175" indent="-257175">
              <a:buFont typeface="Arial" panose="020B0604020202020204" pitchFamily="34" charset="0"/>
              <a:buChar char="•"/>
              <a:defRPr/>
            </a:pPr>
            <a:r>
              <a:rPr lang="sv-SE" dirty="0"/>
              <a:t>Ny rehabiliteringsbedömning </a:t>
            </a:r>
          </a:p>
          <a:p>
            <a:pPr marL="257175" indent="-257175">
              <a:buFont typeface="Arial" panose="020B0604020202020204" pitchFamily="34" charset="0"/>
              <a:buChar char="•"/>
              <a:defRPr/>
            </a:pPr>
            <a:r>
              <a:rPr lang="sv-SE" dirty="0"/>
              <a:t>Kryptogena stroke: slutning av PFO</a:t>
            </a:r>
          </a:p>
          <a:p>
            <a:pPr marL="257175" indent="-257175">
              <a:buFont typeface="Arial" panose="020B0604020202020204" pitchFamily="34" charset="0"/>
              <a:buChar char="•"/>
              <a:defRPr/>
            </a:pPr>
            <a:r>
              <a:rPr lang="sv-SE" dirty="0"/>
              <a:t>Poststroke checklista</a:t>
            </a:r>
          </a:p>
          <a:p>
            <a:pPr>
              <a:defRPr/>
            </a:pPr>
            <a:endParaRPr lang="sv-SE" altLang="sv-SE" dirty="0">
              <a:ea typeface="Calibri" panose="020F0502020204030204" pitchFamily="34" charset="0"/>
              <a:cs typeface="Times New Roman" panose="02020603050405020304" pitchFamily="18" charset="0"/>
            </a:endParaRPr>
          </a:p>
          <a:p>
            <a:pPr>
              <a:spcAft>
                <a:spcPts val="225"/>
              </a:spcAft>
              <a:defRPr/>
            </a:pPr>
            <a:r>
              <a:rPr lang="sv-SE" altLang="sv-SE" b="1" dirty="0" bmk=""/>
              <a:t>Uppdateras</a:t>
            </a:r>
          </a:p>
          <a:p>
            <a:pPr marL="257175" indent="-257175">
              <a:buFont typeface="Arial" panose="020B0604020202020204" pitchFamily="34" charset="0"/>
              <a:buChar char="•"/>
              <a:defRPr/>
            </a:pPr>
            <a:r>
              <a:rPr lang="sv-SE" altLang="sv-SE" dirty="0" bmk=""/>
              <a:t>Körkort efter stroke/TIA</a:t>
            </a:r>
          </a:p>
          <a:p>
            <a:pPr>
              <a:defRPr/>
            </a:pPr>
            <a:endParaRPr lang="sv-SE" altLang="sv-SE" dirty="0" bmk=""/>
          </a:p>
          <a:p>
            <a:pPr>
              <a:spcAft>
                <a:spcPts val="225"/>
              </a:spcAft>
              <a:defRPr/>
            </a:pPr>
            <a:r>
              <a:rPr lang="sv-SE" altLang="sv-SE" b="1" dirty="0" bmk=""/>
              <a:t>Nytt </a:t>
            </a:r>
            <a:endParaRPr lang="sv-SE" altLang="sv-SE" dirty="0" bmk=""/>
          </a:p>
          <a:p>
            <a:pPr marL="257175" indent="-257175">
              <a:buFont typeface="Arial" panose="020B0604020202020204" pitchFamily="34" charset="0"/>
              <a:buChar char="•"/>
              <a:defRPr/>
            </a:pPr>
            <a:r>
              <a:rPr lang="sv-SE" dirty="0"/>
              <a:t>Munhälsa och regionala tandvårdsstöd efter stroke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ADEF502-DA3C-4F50-AD85-354B163E5448}"/>
              </a:ext>
            </a:extLst>
          </p:cNvPr>
          <p:cNvSpPr>
            <a:spLocks noChangeAspect="1"/>
          </p:cNvSpPr>
          <p:nvPr/>
        </p:nvSpPr>
        <p:spPr>
          <a:xfrm>
            <a:off x="4668838" y="1022350"/>
            <a:ext cx="2070100" cy="539750"/>
          </a:xfrm>
          <a:prstGeom prst="rect">
            <a:avLst/>
          </a:prstGeom>
          <a:blipFill>
            <a:blip r:embed="rId2" cstate="print"/>
            <a:stretch>
              <a:fillRect/>
            </a:stretch>
          </a:blipFill>
        </p:spPr>
        <p:txBody>
          <a:bodyPr lIns="0" tIns="0" rIns="0" bIns="0"/>
          <a:lstStyle/>
          <a:p>
            <a:pPr>
              <a:defRPr/>
            </a:pPr>
            <a:endParaRPr sz="865"/>
          </a:p>
        </p:txBody>
      </p:sp>
      <p:sp>
        <p:nvSpPr>
          <p:cNvPr id="72707" name="object 4">
            <a:extLst>
              <a:ext uri="{FF2B5EF4-FFF2-40B4-BE49-F238E27FC236}">
                <a16:creationId xmlns:a16="http://schemas.microsoft.com/office/drawing/2014/main" id="{7FD61C7D-5D9E-4D7E-ADD0-B87869CE0583}"/>
              </a:ext>
            </a:extLst>
          </p:cNvPr>
          <p:cNvSpPr txBox="1">
            <a:spLocks noChangeArrowheads="1"/>
          </p:cNvSpPr>
          <p:nvPr/>
        </p:nvSpPr>
        <p:spPr bwMode="auto">
          <a:xfrm>
            <a:off x="428625" y="1779588"/>
            <a:ext cx="826135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968" rIns="0" bIns="0">
            <a:spAutoFit/>
          </a:bodyPr>
          <a:lstStyle>
            <a:lvl1pPr marL="47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38"/>
              </a:spcBef>
              <a:buFontTx/>
              <a:buNone/>
            </a:pPr>
            <a:r>
              <a:rPr lang="sv-SE" altLang="sv-SE" sz="3000" b="1">
                <a:solidFill>
                  <a:srgbClr val="2F6679"/>
                </a:solidFill>
                <a:latin typeface="Arial" panose="020B0604020202020204" pitchFamily="34" charset="0"/>
              </a:rPr>
              <a:t>Personcentrerade och sammanhållna </a:t>
            </a:r>
          </a:p>
          <a:p>
            <a:pPr>
              <a:spcBef>
                <a:spcPts val="38"/>
              </a:spcBef>
              <a:buFontTx/>
              <a:buNone/>
            </a:pPr>
            <a:r>
              <a:rPr lang="sv-SE" altLang="sv-SE" sz="3000" b="1">
                <a:solidFill>
                  <a:srgbClr val="2F6679"/>
                </a:solidFill>
                <a:latin typeface="Arial" panose="020B0604020202020204" pitchFamily="34" charset="0"/>
              </a:rPr>
              <a:t>Vårdförlopp</a:t>
            </a:r>
            <a:endParaRPr lang="sv-SE" altLang="sv-SE" sz="1800" b="1">
              <a:solidFill>
                <a:srgbClr val="2F6679"/>
              </a:solidFill>
              <a:latin typeface="Arial" panose="020B0604020202020204" pitchFamily="34" charset="0"/>
            </a:endParaRPr>
          </a:p>
          <a:p>
            <a:pPr algn="ctr">
              <a:spcBef>
                <a:spcPts val="38"/>
              </a:spcBef>
              <a:buFontTx/>
              <a:buNone/>
            </a:pPr>
            <a:endParaRPr lang="sv-SE" altLang="sv-SE" sz="1800" b="1">
              <a:solidFill>
                <a:srgbClr val="2F6679"/>
              </a:solidFill>
              <a:latin typeface="Arial" panose="020B0604020202020204" pitchFamily="34" charset="0"/>
            </a:endParaRPr>
          </a:p>
        </p:txBody>
      </p:sp>
      <p:pic>
        <p:nvPicPr>
          <p:cNvPr id="72708" name="Bildobjekt 5">
            <a:extLst>
              <a:ext uri="{FF2B5EF4-FFF2-40B4-BE49-F238E27FC236}">
                <a16:creationId xmlns:a16="http://schemas.microsoft.com/office/drawing/2014/main" id="{99D5F2A3-1C69-4397-82D5-F84D7DCB4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788" y="1101725"/>
            <a:ext cx="13541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ktangel 6">
            <a:extLst>
              <a:ext uri="{FF2B5EF4-FFF2-40B4-BE49-F238E27FC236}">
                <a16:creationId xmlns:a16="http://schemas.microsoft.com/office/drawing/2014/main" id="{4ACB5326-DCFA-4640-9887-9CDBF72F0A33}"/>
              </a:ext>
            </a:extLst>
          </p:cNvPr>
          <p:cNvSpPr>
            <a:spLocks noChangeArrowheads="1"/>
          </p:cNvSpPr>
          <p:nvPr/>
        </p:nvSpPr>
        <p:spPr bwMode="auto">
          <a:xfrm>
            <a:off x="433388" y="2835275"/>
            <a:ext cx="831532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tabLst>
                <a:tab pos="242888" algn="l"/>
              </a:tabLst>
              <a:defRPr sz="3200">
                <a:solidFill>
                  <a:schemeClr val="tx1"/>
                </a:solidFill>
                <a:latin typeface="Calibri" panose="020F0502020204030204" pitchFamily="34" charset="0"/>
              </a:defRPr>
            </a:lvl1pPr>
            <a:lvl2pPr>
              <a:spcBef>
                <a:spcPct val="20000"/>
              </a:spcBef>
              <a:buFont typeface="Arial" panose="020B0604020202020204" pitchFamily="34" charset="0"/>
              <a:buChar char="–"/>
              <a:tabLst>
                <a:tab pos="24288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4288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4288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42888"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242888"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242888"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242888"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242888" algn="l"/>
              </a:tabLst>
              <a:defRPr sz="2000">
                <a:solidFill>
                  <a:schemeClr val="tx1"/>
                </a:solidFill>
                <a:latin typeface="Calibri" panose="020F0502020204030204" pitchFamily="34" charset="0"/>
              </a:defRPr>
            </a:lvl9pPr>
          </a:lstStyle>
          <a:p>
            <a:pPr marL="0" lvl="1">
              <a:lnSpc>
                <a:spcPct val="90000"/>
              </a:lnSpc>
              <a:spcBef>
                <a:spcPts val="750"/>
              </a:spcBef>
              <a:buFontTx/>
              <a:buNone/>
            </a:pPr>
            <a:r>
              <a:rPr lang="sv-SE" altLang="sv-SE" sz="2100">
                <a:solidFill>
                  <a:srgbClr val="000000"/>
                </a:solidFill>
                <a:latin typeface="Arial" panose="020B0604020202020204" pitchFamily="34" charset="0"/>
              </a:rPr>
              <a:t>Överenskommelse mellan Staten och Sveriges Kommuner och Regioner om satsning på vårdförlopp för flera sjukdomsområden under 2019-2021</a:t>
            </a:r>
          </a:p>
          <a:p>
            <a:pPr marL="0" lvl="1">
              <a:lnSpc>
                <a:spcPct val="90000"/>
              </a:lnSpc>
              <a:spcBef>
                <a:spcPts val="750"/>
              </a:spcBef>
              <a:buFontTx/>
              <a:buNone/>
            </a:pPr>
            <a:endParaRPr lang="sv-SE" altLang="sv-SE" sz="2100">
              <a:solidFill>
                <a:srgbClr val="000000"/>
              </a:solidFill>
              <a:latin typeface="Arial" panose="020B0604020202020204" pitchFamily="34" charset="0"/>
            </a:endParaRPr>
          </a:p>
          <a:p>
            <a:pPr marL="0" lvl="1">
              <a:lnSpc>
                <a:spcPct val="90000"/>
              </a:lnSpc>
              <a:spcBef>
                <a:spcPts val="750"/>
              </a:spcBef>
              <a:buFontTx/>
              <a:buNone/>
            </a:pPr>
            <a:r>
              <a:rPr lang="sv-SE" altLang="sv-SE" sz="2100">
                <a:solidFill>
                  <a:srgbClr val="000000"/>
                </a:solidFill>
                <a:latin typeface="Arial" panose="020B0604020202020204" pitchFamily="34" charset="0"/>
              </a:rPr>
              <a:t>900 milj kr anslogs för en 3-årsperiod (2019-2021) till regionerna</a:t>
            </a:r>
          </a:p>
        </p:txBody>
      </p:sp>
      <p:sp>
        <p:nvSpPr>
          <p:cNvPr id="72710" name="TextBox 7">
            <a:extLst>
              <a:ext uri="{FF2B5EF4-FFF2-40B4-BE49-F238E27FC236}">
                <a16:creationId xmlns:a16="http://schemas.microsoft.com/office/drawing/2014/main" id="{700E4DC2-E4DA-4E13-96DF-16B68E1D86F5}"/>
              </a:ext>
            </a:extLst>
          </p:cNvPr>
          <p:cNvSpPr txBox="1">
            <a:spLocks noChangeArrowheads="1"/>
          </p:cNvSpPr>
          <p:nvPr/>
        </p:nvSpPr>
        <p:spPr bwMode="auto">
          <a:xfrm>
            <a:off x="6997700" y="1116013"/>
            <a:ext cx="382588"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700" b="1">
                <a:latin typeface="Arial" panose="020B0604020202020204" pitchFamily="34" charset="0"/>
              </a:rPr>
              <a:t>&amp;</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34D05C-559B-4940-9A4B-8C63C486AC21}"/>
              </a:ext>
            </a:extLst>
          </p:cNvPr>
          <p:cNvSpPr>
            <a:spLocks noGrp="1"/>
          </p:cNvSpPr>
          <p:nvPr>
            <p:ph type="title"/>
          </p:nvPr>
        </p:nvSpPr>
        <p:spPr>
          <a:xfrm>
            <a:off x="220663" y="915988"/>
            <a:ext cx="8632825" cy="600075"/>
          </a:xfrm>
        </p:spPr>
        <p:txBody>
          <a:bodyPr>
            <a:noAutofit/>
          </a:bodyPr>
          <a:lstStyle/>
          <a:p>
            <a:pPr>
              <a:defRPr/>
            </a:pPr>
            <a:r>
              <a:rPr lang="sv-SE" sz="3000" b="1" dirty="0">
                <a:solidFill>
                  <a:srgbClr val="2F6679"/>
                </a:solidFill>
                <a:latin typeface="+mn-lt"/>
              </a:rPr>
              <a:t>NAG Stroke ansökte och beviljades att skapa ett PSV</a:t>
            </a:r>
          </a:p>
        </p:txBody>
      </p:sp>
      <p:pic>
        <p:nvPicPr>
          <p:cNvPr id="73731" name="Bildobjekt 4">
            <a:extLst>
              <a:ext uri="{FF2B5EF4-FFF2-40B4-BE49-F238E27FC236}">
                <a16:creationId xmlns:a16="http://schemas.microsoft.com/office/drawing/2014/main" id="{C0371FFD-DE96-4677-857F-8D780C890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413" y="2268538"/>
            <a:ext cx="3201987"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17">
            <a:extLst>
              <a:ext uri="{FF2B5EF4-FFF2-40B4-BE49-F238E27FC236}">
                <a16:creationId xmlns:a16="http://schemas.microsoft.com/office/drawing/2014/main" id="{74873B57-1735-4834-B00E-97EA0A43B67C}"/>
              </a:ext>
            </a:extLst>
          </p:cNvPr>
          <p:cNvSpPr/>
          <p:nvPr/>
        </p:nvSpPr>
        <p:spPr>
          <a:xfrm>
            <a:off x="0" y="1622425"/>
            <a:ext cx="5305425" cy="351631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marL="135000">
              <a:defRPr/>
            </a:pPr>
            <a:r>
              <a:rPr lang="sv-SE" dirty="0">
                <a:solidFill>
                  <a:schemeClr val="tx1"/>
                </a:solidFill>
              </a:rPr>
              <a:t>Godkända och publicerade 210930:</a:t>
            </a:r>
          </a:p>
          <a:p>
            <a:pPr marL="135000">
              <a:defRPr/>
            </a:pPr>
            <a:endParaRPr lang="sv-SE" sz="600" dirty="0">
              <a:solidFill>
                <a:schemeClr val="tx1"/>
              </a:solidFill>
            </a:endParaRPr>
          </a:p>
          <a:p>
            <a:pPr marL="392175" indent="-257175">
              <a:buFont typeface="Arial" panose="020B0604020202020204" pitchFamily="34" charset="0"/>
              <a:buChar char="•"/>
              <a:defRPr/>
            </a:pPr>
            <a:r>
              <a:rPr lang="sv-SE" dirty="0">
                <a:solidFill>
                  <a:srgbClr val="FF0000"/>
                </a:solidFill>
              </a:rPr>
              <a:t>Stroke och TIA</a:t>
            </a:r>
          </a:p>
          <a:p>
            <a:pPr marL="392175" indent="-257175">
              <a:buFont typeface="Arial" panose="020B0604020202020204" pitchFamily="34" charset="0"/>
              <a:buChar char="•"/>
              <a:defRPr/>
            </a:pPr>
            <a:r>
              <a:rPr lang="sv-SE" dirty="0">
                <a:solidFill>
                  <a:schemeClr val="tx1"/>
                </a:solidFill>
              </a:rPr>
              <a:t>Hjärtsvikt – nydebuterad</a:t>
            </a:r>
          </a:p>
          <a:p>
            <a:pPr marL="392175" indent="-257175">
              <a:buFont typeface="Arial" panose="020B0604020202020204" pitchFamily="34" charset="0"/>
              <a:buChar char="•"/>
              <a:defRPr/>
            </a:pPr>
            <a:r>
              <a:rPr lang="sv-SE" dirty="0">
                <a:solidFill>
                  <a:schemeClr val="tx1"/>
                </a:solidFill>
              </a:rPr>
              <a:t>Höftledsartros – primärvård</a:t>
            </a:r>
          </a:p>
          <a:p>
            <a:pPr marL="392175" indent="-257175">
              <a:buFont typeface="Arial" panose="020B0604020202020204" pitchFamily="34" charset="0"/>
              <a:buChar char="•"/>
              <a:defRPr/>
            </a:pPr>
            <a:r>
              <a:rPr lang="sv-SE" dirty="0">
                <a:solidFill>
                  <a:schemeClr val="tx1"/>
                </a:solidFill>
              </a:rPr>
              <a:t>Kognitiv svikt vid misstänkt demenssjukdom </a:t>
            </a:r>
          </a:p>
          <a:p>
            <a:pPr marL="392175" indent="-257175">
              <a:buFont typeface="Arial" panose="020B0604020202020204" pitchFamily="34" charset="0"/>
              <a:buChar char="•"/>
              <a:defRPr/>
            </a:pPr>
            <a:r>
              <a:rPr lang="sv-SE" dirty="0">
                <a:solidFill>
                  <a:schemeClr val="tx1"/>
                </a:solidFill>
              </a:rPr>
              <a:t>Kritisk benischemi</a:t>
            </a:r>
          </a:p>
          <a:p>
            <a:pPr marL="392175" indent="-257175">
              <a:buFont typeface="Arial" panose="020B0604020202020204" pitchFamily="34" charset="0"/>
              <a:buChar char="•"/>
              <a:defRPr/>
            </a:pPr>
            <a:r>
              <a:rPr lang="sv-SE" dirty="0">
                <a:solidFill>
                  <a:schemeClr val="tx1"/>
                </a:solidFill>
              </a:rPr>
              <a:t>Kroniskt obstruktiv lungsjukdom (KOL)</a:t>
            </a:r>
            <a:endParaRPr lang="sv-SE" dirty="0"/>
          </a:p>
          <a:p>
            <a:pPr marL="392175" indent="-257175">
              <a:buFont typeface="Arial" panose="020B0604020202020204" pitchFamily="34" charset="0"/>
              <a:buChar char="•"/>
              <a:defRPr/>
            </a:pPr>
            <a:r>
              <a:rPr lang="sv-SE" dirty="0">
                <a:solidFill>
                  <a:schemeClr val="tx1"/>
                </a:solidFill>
              </a:rPr>
              <a:t>Osteoporos – sekundärprevention efter fraktur </a:t>
            </a:r>
          </a:p>
          <a:p>
            <a:pPr marL="392175" indent="-257175">
              <a:buFont typeface="Arial" panose="020B0604020202020204" pitchFamily="34" charset="0"/>
              <a:buChar char="•"/>
              <a:defRPr/>
            </a:pPr>
            <a:r>
              <a:rPr lang="sv-SE" dirty="0">
                <a:solidFill>
                  <a:schemeClr val="tx1"/>
                </a:solidFill>
              </a:rPr>
              <a:t>Reumatoid artrit (RA)</a:t>
            </a:r>
          </a:p>
          <a:p>
            <a:pPr marL="392175" indent="-257175">
              <a:buFont typeface="Arial" panose="020B0604020202020204" pitchFamily="34" charset="0"/>
              <a:buChar char="•"/>
              <a:defRPr/>
            </a:pPr>
            <a:r>
              <a:rPr lang="sv-SE" dirty="0">
                <a:solidFill>
                  <a:schemeClr val="tx1"/>
                </a:solidFill>
              </a:rPr>
              <a:t>Schizofreni – förstagångsinsjuknande</a:t>
            </a:r>
          </a:p>
          <a:p>
            <a:pPr marL="392175" indent="-257175">
              <a:buFont typeface="Arial" panose="020B0604020202020204" pitchFamily="34" charset="0"/>
              <a:buChar char="•"/>
              <a:defRPr/>
            </a:pPr>
            <a:r>
              <a:rPr lang="sv-SE" dirty="0">
                <a:solidFill>
                  <a:schemeClr val="tx1"/>
                </a:solidFill>
              </a:rPr>
              <a:t>Sepsis</a:t>
            </a:r>
          </a:p>
          <a:p>
            <a:pPr marL="392175" indent="-257175">
              <a:buFont typeface="Arial" panose="020B0604020202020204" pitchFamily="34" charset="0"/>
              <a:buChar char="•"/>
              <a:defRPr/>
            </a:pPr>
            <a:endParaRPr lang="sv-SE" sz="600" dirty="0">
              <a:solidFill>
                <a:schemeClr val="tx1"/>
              </a:solidFill>
            </a:endParaRPr>
          </a:p>
          <a:p>
            <a:pPr marL="135000">
              <a:defRPr/>
            </a:pPr>
            <a:r>
              <a:rPr lang="sv-SE" dirty="0">
                <a:solidFill>
                  <a:schemeClr val="tx1"/>
                </a:solidFill>
              </a:rPr>
              <a:t>Ytterligare c:a 20 PSV är under framtagande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6">
            <a:extLst>
              <a:ext uri="{FF2B5EF4-FFF2-40B4-BE49-F238E27FC236}">
                <a16:creationId xmlns:a16="http://schemas.microsoft.com/office/drawing/2014/main" id="{FA58B002-EF2A-4768-8CFD-3C52050CA897}"/>
              </a:ext>
            </a:extLst>
          </p:cNvPr>
          <p:cNvSpPr/>
          <p:nvPr/>
        </p:nvSpPr>
        <p:spPr>
          <a:xfrm>
            <a:off x="5626889" y="3193256"/>
            <a:ext cx="3517111" cy="2795216"/>
          </a:xfrm>
          <a:prstGeom prst="rect">
            <a:avLst/>
          </a:prstGeom>
          <a:blipFill>
            <a:blip r:embed="rId2" cstate="print"/>
            <a:srcRect/>
            <a:stretch>
              <a:fillRect t="-1" r="-148" b="-18152"/>
            </a:stretch>
          </a:blipFill>
        </p:spPr>
        <p:txBody>
          <a:bodyPr lIns="0" tIns="0" rIns="0" bIns="0"/>
          <a:lstStyle/>
          <a:p>
            <a:pPr>
              <a:defRPr/>
            </a:pPr>
            <a:endParaRPr sz="1013"/>
          </a:p>
        </p:txBody>
      </p:sp>
      <p:sp>
        <p:nvSpPr>
          <p:cNvPr id="11267" name="TextBox 18">
            <a:extLst>
              <a:ext uri="{FF2B5EF4-FFF2-40B4-BE49-F238E27FC236}">
                <a16:creationId xmlns:a16="http://schemas.microsoft.com/office/drawing/2014/main" id="{1EEC8607-D410-4849-949B-2CCB1998AF74}"/>
              </a:ext>
            </a:extLst>
          </p:cNvPr>
          <p:cNvSpPr txBox="1">
            <a:spLocks noChangeArrowheads="1"/>
          </p:cNvSpPr>
          <p:nvPr/>
        </p:nvSpPr>
        <p:spPr bwMode="auto">
          <a:xfrm>
            <a:off x="2540000" y="3771900"/>
            <a:ext cx="790575" cy="506413"/>
          </a:xfrm>
          <a:prstGeom prst="rect">
            <a:avLst/>
          </a:prstGeom>
          <a:noFill/>
          <a:ln>
            <a:noFill/>
          </a:ln>
        </p:spPr>
        <p:txBody>
          <a:bodyPr wrap="none">
            <a:spAutoFit/>
          </a:bodyP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r>
              <a:rPr lang="sv-SE" altLang="sv-SE" sz="1350" dirty="0"/>
              <a:t>Akuta</a:t>
            </a:r>
          </a:p>
          <a:p>
            <a:pPr>
              <a:defRPr/>
            </a:pPr>
            <a:r>
              <a:rPr lang="sv-SE" altLang="sv-SE" sz="1350" dirty="0"/>
              <a:t>insatser</a:t>
            </a:r>
          </a:p>
        </p:txBody>
      </p:sp>
      <p:grpSp>
        <p:nvGrpSpPr>
          <p:cNvPr id="74758" name="Group 7">
            <a:extLst>
              <a:ext uri="{FF2B5EF4-FFF2-40B4-BE49-F238E27FC236}">
                <a16:creationId xmlns:a16="http://schemas.microsoft.com/office/drawing/2014/main" id="{DDA1D84B-8F07-4256-99D5-B64F41C0287B}"/>
              </a:ext>
            </a:extLst>
          </p:cNvPr>
          <p:cNvGrpSpPr>
            <a:grpSpLocks/>
          </p:cNvGrpSpPr>
          <p:nvPr/>
        </p:nvGrpSpPr>
        <p:grpSpPr bwMode="auto">
          <a:xfrm>
            <a:off x="76200" y="3940175"/>
            <a:ext cx="5451475" cy="1584325"/>
            <a:chOff x="493713" y="2517706"/>
            <a:chExt cx="7269345" cy="2111962"/>
          </a:xfrm>
        </p:grpSpPr>
        <p:sp>
          <p:nvSpPr>
            <p:cNvPr id="11270" name="Text Box 5">
              <a:extLst>
                <a:ext uri="{FF2B5EF4-FFF2-40B4-BE49-F238E27FC236}">
                  <a16:creationId xmlns:a16="http://schemas.microsoft.com/office/drawing/2014/main" id="{BD144879-17C4-4A73-A969-923F4F06F372}"/>
                </a:ext>
              </a:extLst>
            </p:cNvPr>
            <p:cNvSpPr txBox="1">
              <a:spLocks noChangeArrowheads="1"/>
            </p:cNvSpPr>
            <p:nvPr/>
          </p:nvSpPr>
          <p:spPr bwMode="auto">
            <a:xfrm>
              <a:off x="523349" y="3952486"/>
              <a:ext cx="1799343" cy="677182"/>
            </a:xfrm>
            <a:prstGeom prst="rect">
              <a:avLst/>
            </a:prstGeom>
            <a:noFill/>
            <a:ln>
              <a:noFill/>
            </a:ln>
          </p:spPr>
          <p:txBody>
            <a:bodyPr wrap="none">
              <a:spAutoFit/>
            </a:bodyP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r>
                <a:rPr lang="sv-SE" altLang="sv-SE" sz="1350" dirty="0"/>
                <a:t>Livstilsåtgärder</a:t>
              </a:r>
            </a:p>
            <a:p>
              <a:pPr>
                <a:defRPr/>
              </a:pPr>
              <a:r>
                <a:rPr lang="sv-SE" altLang="sv-SE" sz="1350" dirty="0"/>
                <a:t>profylax</a:t>
              </a:r>
            </a:p>
          </p:txBody>
        </p:sp>
        <p:sp>
          <p:nvSpPr>
            <p:cNvPr id="11271" name="Text Box 8">
              <a:extLst>
                <a:ext uri="{FF2B5EF4-FFF2-40B4-BE49-F238E27FC236}">
                  <a16:creationId xmlns:a16="http://schemas.microsoft.com/office/drawing/2014/main" id="{B32C2C74-0E61-4D05-A088-FD48674DCCBF}"/>
                </a:ext>
              </a:extLst>
            </p:cNvPr>
            <p:cNvSpPr txBox="1">
              <a:spLocks noChangeArrowheads="1"/>
            </p:cNvSpPr>
            <p:nvPr/>
          </p:nvSpPr>
          <p:spPr bwMode="auto">
            <a:xfrm>
              <a:off x="4335840" y="3952486"/>
              <a:ext cx="925073" cy="399961"/>
            </a:xfrm>
            <a:prstGeom prst="rect">
              <a:avLst/>
            </a:prstGeom>
            <a:noFill/>
            <a:ln>
              <a:noFill/>
            </a:ln>
          </p:spPr>
          <p:txBody>
            <a:bodyPr wrap="none">
              <a:spAutoFit/>
            </a:bodyP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r>
                <a:rPr lang="sv-SE" altLang="sv-SE" sz="1350"/>
                <a:t>Rehab</a:t>
              </a:r>
            </a:p>
          </p:txBody>
        </p:sp>
        <p:grpSp>
          <p:nvGrpSpPr>
            <p:cNvPr id="74778" name="Group 6">
              <a:extLst>
                <a:ext uri="{FF2B5EF4-FFF2-40B4-BE49-F238E27FC236}">
                  <a16:creationId xmlns:a16="http://schemas.microsoft.com/office/drawing/2014/main" id="{E5C3CB54-8E56-43B4-A672-8D7D1FD8AEE7}"/>
                </a:ext>
              </a:extLst>
            </p:cNvPr>
            <p:cNvGrpSpPr>
              <a:grpSpLocks/>
            </p:cNvGrpSpPr>
            <p:nvPr/>
          </p:nvGrpSpPr>
          <p:grpSpPr bwMode="auto">
            <a:xfrm>
              <a:off x="493713" y="2517706"/>
              <a:ext cx="7269345" cy="2111962"/>
              <a:chOff x="493713" y="2517706"/>
              <a:chExt cx="7269345" cy="2111962"/>
            </a:xfrm>
          </p:grpSpPr>
          <p:sp>
            <p:nvSpPr>
              <p:cNvPr id="11273" name="Text Box 6">
                <a:extLst>
                  <a:ext uri="{FF2B5EF4-FFF2-40B4-BE49-F238E27FC236}">
                    <a16:creationId xmlns:a16="http://schemas.microsoft.com/office/drawing/2014/main" id="{70EE3795-8A75-4CE7-9A66-61488014C7A5}"/>
                  </a:ext>
                </a:extLst>
              </p:cNvPr>
              <p:cNvSpPr txBox="1">
                <a:spLocks noChangeArrowheads="1"/>
              </p:cNvSpPr>
              <p:nvPr/>
            </p:nvSpPr>
            <p:spPr bwMode="auto">
              <a:xfrm>
                <a:off x="5464133" y="3952486"/>
                <a:ext cx="2298925" cy="677182"/>
              </a:xfrm>
              <a:prstGeom prst="rect">
                <a:avLst/>
              </a:prstGeom>
              <a:noFill/>
              <a:ln>
                <a:noFill/>
              </a:ln>
            </p:spPr>
            <p:txBody>
              <a:bodyPr wrap="none">
                <a:spAutoFit/>
              </a:bodyP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r>
                  <a:rPr lang="sv-SE" altLang="sv-SE" sz="1350" dirty="0"/>
                  <a:t>Livslångt behov av </a:t>
                </a:r>
              </a:p>
              <a:p>
                <a:pPr>
                  <a:defRPr/>
                </a:pPr>
                <a:r>
                  <a:rPr lang="sv-SE" altLang="sv-SE" sz="1350" dirty="0"/>
                  <a:t>stöd och uppföljning</a:t>
                </a:r>
              </a:p>
            </p:txBody>
          </p:sp>
          <p:grpSp>
            <p:nvGrpSpPr>
              <p:cNvPr id="74780" name="Group 5">
                <a:extLst>
                  <a:ext uri="{FF2B5EF4-FFF2-40B4-BE49-F238E27FC236}">
                    <a16:creationId xmlns:a16="http://schemas.microsoft.com/office/drawing/2014/main" id="{932BFA62-667C-43C7-914D-5188528AC12E}"/>
                  </a:ext>
                </a:extLst>
              </p:cNvPr>
              <p:cNvGrpSpPr>
                <a:grpSpLocks/>
              </p:cNvGrpSpPr>
              <p:nvPr/>
            </p:nvGrpSpPr>
            <p:grpSpPr bwMode="auto">
              <a:xfrm>
                <a:off x="493713" y="2517706"/>
                <a:ext cx="6958010" cy="1083747"/>
                <a:chOff x="493713" y="2517706"/>
                <a:chExt cx="6958010" cy="1083747"/>
              </a:xfrm>
            </p:grpSpPr>
            <p:sp>
              <p:nvSpPr>
                <p:cNvPr id="11275" name="AutoShape 4">
                  <a:extLst>
                    <a:ext uri="{FF2B5EF4-FFF2-40B4-BE49-F238E27FC236}">
                      <a16:creationId xmlns:a16="http://schemas.microsoft.com/office/drawing/2014/main" id="{F782D819-D55A-429C-9599-18F4C8D4B509}"/>
                    </a:ext>
                  </a:extLst>
                </p:cNvPr>
                <p:cNvSpPr>
                  <a:spLocks noChangeArrowheads="1"/>
                </p:cNvSpPr>
                <p:nvPr/>
              </p:nvSpPr>
              <p:spPr bwMode="auto">
                <a:xfrm>
                  <a:off x="493713" y="3457296"/>
                  <a:ext cx="6958165" cy="71951"/>
                </a:xfrm>
                <a:prstGeom prst="roundRect">
                  <a:avLst>
                    <a:gd name="adj" fmla="val 16667"/>
                  </a:avLst>
                </a:prstGeom>
                <a:solidFill>
                  <a:srgbClr val="006600"/>
                </a:solidFill>
                <a:ln w="15875">
                  <a:solidFill>
                    <a:srgbClr val="00B050"/>
                  </a:solidFill>
                  <a:round/>
                  <a:headEnd/>
                  <a:tailEnd/>
                </a:ln>
              </p:spPr>
              <p:txBody>
                <a:bodyPr wrap="none" anchor="ct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endParaRPr lang="sv-SE" altLang="sv-SE" sz="1050"/>
                </a:p>
              </p:txBody>
            </p:sp>
            <p:sp>
              <p:nvSpPr>
                <p:cNvPr id="11276" name="AutoShape 7">
                  <a:extLst>
                    <a:ext uri="{FF2B5EF4-FFF2-40B4-BE49-F238E27FC236}">
                      <a16:creationId xmlns:a16="http://schemas.microsoft.com/office/drawing/2014/main" id="{A653EA77-9422-4849-9D88-B0A504EB3EAC}"/>
                    </a:ext>
                  </a:extLst>
                </p:cNvPr>
                <p:cNvSpPr>
                  <a:spLocks noChangeArrowheads="1"/>
                </p:cNvSpPr>
                <p:nvPr/>
              </p:nvSpPr>
              <p:spPr bwMode="auto">
                <a:xfrm>
                  <a:off x="3205429" y="2517706"/>
                  <a:ext cx="884853" cy="1011540"/>
                </a:xfrm>
                <a:prstGeom prst="lightningBolt">
                  <a:avLst/>
                </a:prstGeom>
                <a:solidFill>
                  <a:srgbClr val="FFFF00"/>
                </a:solidFill>
                <a:ln w="9525">
                  <a:solidFill>
                    <a:schemeClr val="tx1"/>
                  </a:solidFill>
                  <a:miter lim="800000"/>
                  <a:headEnd/>
                  <a:tailEnd/>
                </a:ln>
              </p:spPr>
              <p:txBody>
                <a:bodyPr wrap="none" anchor="ct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endParaRPr lang="sv-SE" altLang="sv-SE" sz="1050">
                    <a:solidFill>
                      <a:srgbClr val="FFFF00"/>
                    </a:solidFill>
                  </a:endParaRPr>
                </a:p>
              </p:txBody>
            </p:sp>
            <p:sp>
              <p:nvSpPr>
                <p:cNvPr id="11277" name="AutoShape 3">
                  <a:extLst>
                    <a:ext uri="{FF2B5EF4-FFF2-40B4-BE49-F238E27FC236}">
                      <a16:creationId xmlns:a16="http://schemas.microsoft.com/office/drawing/2014/main" id="{EDA3207E-F404-4E1D-B6B1-FD0A11A910C0}"/>
                    </a:ext>
                  </a:extLst>
                </p:cNvPr>
                <p:cNvSpPr>
                  <a:spLocks noChangeArrowheads="1"/>
                </p:cNvSpPr>
                <p:nvPr/>
              </p:nvSpPr>
              <p:spPr bwMode="auto">
                <a:xfrm>
                  <a:off x="4335840" y="3385345"/>
                  <a:ext cx="842516" cy="215852"/>
                </a:xfrm>
                <a:prstGeom prst="roundRect">
                  <a:avLst>
                    <a:gd name="adj" fmla="val 16667"/>
                  </a:avLst>
                </a:prstGeom>
                <a:solidFill>
                  <a:srgbClr val="FFC000"/>
                </a:solidFill>
                <a:ln w="9525">
                  <a:solidFill>
                    <a:schemeClr val="bg1"/>
                  </a:solidFill>
                  <a:round/>
                  <a:headEnd/>
                  <a:tailEnd/>
                </a:ln>
              </p:spPr>
              <p:txBody>
                <a:bodyPr wrap="none" anchor="ctr"/>
                <a:lstStyle>
                  <a:lvl1pPr>
                    <a:defRPr sz="1400">
                      <a:solidFill>
                        <a:schemeClr val="tx2"/>
                      </a:solidFill>
                      <a:latin typeface="Arial" panose="020B0604020202020204" pitchFamily="34" charset="0"/>
                      <a:ea typeface="ヒラギノ角ゴ Pro W3" pitchFamily="28" charset="-128"/>
                    </a:defRPr>
                  </a:lvl1pPr>
                  <a:lvl2pPr marL="742950" indent="-285750">
                    <a:defRPr sz="1400">
                      <a:solidFill>
                        <a:schemeClr val="tx2"/>
                      </a:solidFill>
                      <a:latin typeface="Arial" panose="020B0604020202020204" pitchFamily="34" charset="0"/>
                      <a:ea typeface="ヒラギノ角ゴ Pro W3" pitchFamily="28" charset="-128"/>
                    </a:defRPr>
                  </a:lvl2pPr>
                  <a:lvl3pPr marL="1143000" indent="-228600">
                    <a:defRPr sz="1400">
                      <a:solidFill>
                        <a:schemeClr val="tx2"/>
                      </a:solidFill>
                      <a:latin typeface="Arial" panose="020B0604020202020204" pitchFamily="34" charset="0"/>
                      <a:ea typeface="ヒラギノ角ゴ Pro W3" pitchFamily="28" charset="-128"/>
                    </a:defRPr>
                  </a:lvl3pPr>
                  <a:lvl4pPr marL="1600200" indent="-228600">
                    <a:defRPr sz="1400">
                      <a:solidFill>
                        <a:schemeClr val="tx2"/>
                      </a:solidFill>
                      <a:latin typeface="Arial" panose="020B0604020202020204" pitchFamily="34" charset="0"/>
                      <a:ea typeface="ヒラギノ角ゴ Pro W3" pitchFamily="28" charset="-128"/>
                    </a:defRPr>
                  </a:lvl4pPr>
                  <a:lvl5pPr marL="2057400" indent="-228600">
                    <a:defRPr sz="1400">
                      <a:solidFill>
                        <a:schemeClr val="tx2"/>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1400">
                      <a:solidFill>
                        <a:schemeClr val="tx2"/>
                      </a:solidFill>
                      <a:latin typeface="Arial" panose="020B0604020202020204" pitchFamily="34" charset="0"/>
                      <a:ea typeface="ヒラギノ角ゴ Pro W3" pitchFamily="28" charset="-128"/>
                    </a:defRPr>
                  </a:lvl9pPr>
                </a:lstStyle>
                <a:p>
                  <a:pPr>
                    <a:defRPr/>
                  </a:pPr>
                  <a:endParaRPr lang="sv-SE" altLang="sv-SE" sz="1050"/>
                </a:p>
              </p:txBody>
            </p:sp>
          </p:grpSp>
        </p:grpSp>
      </p:grpSp>
      <p:pic>
        <p:nvPicPr>
          <p:cNvPr id="74759" name="Picture 11" descr="https://encrypted-tbn3.gstatic.com/images?q=tbn:ANd9GcSBZWaqdOmpqk6Db0727fxDQi2dg577Nn9OwkJCytV-RBJgeTug">
            <a:extLst>
              <a:ext uri="{FF2B5EF4-FFF2-40B4-BE49-F238E27FC236}">
                <a16:creationId xmlns:a16="http://schemas.microsoft.com/office/drawing/2014/main" id="{26E849F0-BA0F-4D11-A214-09584415F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553" t="8305" r="22917" b="61246"/>
          <a:stretch>
            <a:fillRect/>
          </a:stretch>
        </p:blipFill>
        <p:spPr bwMode="auto">
          <a:xfrm>
            <a:off x="2771775" y="4576763"/>
            <a:ext cx="2206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5">
            <a:extLst>
              <a:ext uri="{FF2B5EF4-FFF2-40B4-BE49-F238E27FC236}">
                <a16:creationId xmlns:a16="http://schemas.microsoft.com/office/drawing/2014/main" id="{1DDBA941-740B-4B29-8108-B06CE6F0B2DF}"/>
              </a:ext>
            </a:extLst>
          </p:cNvPr>
          <p:cNvSpPr>
            <a:spLocks noGrp="1"/>
          </p:cNvSpPr>
          <p:nvPr/>
        </p:nvSpPr>
        <p:spPr bwMode="auto">
          <a:xfrm>
            <a:off x="236538" y="982663"/>
            <a:ext cx="6267450" cy="550862"/>
          </a:xfrm>
          <a:prstGeom prst="rect">
            <a:avLst/>
          </a:prstGeom>
          <a:noFill/>
          <a:ln>
            <a:noFill/>
          </a:ln>
          <a:effectLst/>
        </p:spPr>
        <p:txBody>
          <a:bodyPr lIns="51435" tIns="25718" rIns="51435" bIns="25718" anchor="ctr"/>
          <a:lstStyle>
            <a:lvl1pPr algn="ctr" rtl="0" eaLnBrk="0" fontAlgn="base" hangingPunct="0">
              <a:spcBef>
                <a:spcPct val="0"/>
              </a:spcBef>
              <a:spcAft>
                <a:spcPct val="0"/>
              </a:spcAft>
              <a:defRPr sz="4400" kern="1200">
                <a:solidFill>
                  <a:srgbClr val="006098"/>
                </a:solidFill>
                <a:latin typeface="+mj-lt"/>
                <a:ea typeface="+mj-ea"/>
                <a:cs typeface="+mj-cs"/>
              </a:defRPr>
            </a:lvl1pPr>
            <a:lvl2pPr algn="ctr" rtl="0" eaLnBrk="0" fontAlgn="base" hangingPunct="0">
              <a:spcBef>
                <a:spcPct val="0"/>
              </a:spcBef>
              <a:spcAft>
                <a:spcPct val="0"/>
              </a:spcAft>
              <a:defRPr sz="4400">
                <a:solidFill>
                  <a:srgbClr val="006098"/>
                </a:solidFill>
                <a:latin typeface="Arial" panose="020B0604020202020204" pitchFamily="34" charset="0"/>
              </a:defRPr>
            </a:lvl2pPr>
            <a:lvl3pPr algn="ctr" rtl="0" eaLnBrk="0" fontAlgn="base" hangingPunct="0">
              <a:spcBef>
                <a:spcPct val="0"/>
              </a:spcBef>
              <a:spcAft>
                <a:spcPct val="0"/>
              </a:spcAft>
              <a:defRPr sz="4400">
                <a:solidFill>
                  <a:srgbClr val="006098"/>
                </a:solidFill>
                <a:latin typeface="Arial" panose="020B0604020202020204" pitchFamily="34" charset="0"/>
              </a:defRPr>
            </a:lvl3pPr>
            <a:lvl4pPr algn="ctr" rtl="0" eaLnBrk="0" fontAlgn="base" hangingPunct="0">
              <a:spcBef>
                <a:spcPct val="0"/>
              </a:spcBef>
              <a:spcAft>
                <a:spcPct val="0"/>
              </a:spcAft>
              <a:defRPr sz="4400">
                <a:solidFill>
                  <a:srgbClr val="006098"/>
                </a:solidFill>
                <a:latin typeface="Arial" panose="020B0604020202020204" pitchFamily="34" charset="0"/>
              </a:defRPr>
            </a:lvl4pPr>
            <a:lvl5pPr algn="ctr" rtl="0" eaLnBrk="0" fontAlgn="base" hangingPunct="0">
              <a:spcBef>
                <a:spcPct val="0"/>
              </a:spcBef>
              <a:spcAft>
                <a:spcPct val="0"/>
              </a:spcAft>
              <a:defRPr sz="4400">
                <a:solidFill>
                  <a:srgbClr val="006098"/>
                </a:solidFill>
                <a:latin typeface="Arial" panose="020B0604020202020204" pitchFamily="34" charset="0"/>
              </a:defRPr>
            </a:lvl5pPr>
            <a:lvl6pPr marL="457200" algn="ctr" rtl="0" fontAlgn="base">
              <a:spcBef>
                <a:spcPct val="0"/>
              </a:spcBef>
              <a:spcAft>
                <a:spcPct val="0"/>
              </a:spcAft>
              <a:defRPr sz="4400">
                <a:solidFill>
                  <a:srgbClr val="006098"/>
                </a:solidFill>
                <a:latin typeface="Arial" panose="020B0604020202020204" pitchFamily="34" charset="0"/>
              </a:defRPr>
            </a:lvl6pPr>
            <a:lvl7pPr marL="914400" algn="ctr" rtl="0" fontAlgn="base">
              <a:spcBef>
                <a:spcPct val="0"/>
              </a:spcBef>
              <a:spcAft>
                <a:spcPct val="0"/>
              </a:spcAft>
              <a:defRPr sz="4400">
                <a:solidFill>
                  <a:srgbClr val="006098"/>
                </a:solidFill>
                <a:latin typeface="Arial" panose="020B0604020202020204" pitchFamily="34" charset="0"/>
              </a:defRPr>
            </a:lvl7pPr>
            <a:lvl8pPr marL="1371600" algn="ctr" rtl="0" fontAlgn="base">
              <a:spcBef>
                <a:spcPct val="0"/>
              </a:spcBef>
              <a:spcAft>
                <a:spcPct val="0"/>
              </a:spcAft>
              <a:defRPr sz="4400">
                <a:solidFill>
                  <a:srgbClr val="006098"/>
                </a:solidFill>
                <a:latin typeface="Arial" panose="020B0604020202020204" pitchFamily="34" charset="0"/>
              </a:defRPr>
            </a:lvl8pPr>
            <a:lvl9pPr marL="1828800" algn="ctr" rtl="0" fontAlgn="base">
              <a:spcBef>
                <a:spcPct val="0"/>
              </a:spcBef>
              <a:spcAft>
                <a:spcPct val="0"/>
              </a:spcAft>
              <a:defRPr sz="4400">
                <a:solidFill>
                  <a:srgbClr val="006098"/>
                </a:solidFill>
                <a:latin typeface="Arial" panose="020B0604020202020204" pitchFamily="34" charset="0"/>
              </a:defRPr>
            </a:lvl9pPr>
          </a:lstStyle>
          <a:p>
            <a:pPr algn="l" eaLnBrk="1" hangingPunct="1">
              <a:lnSpc>
                <a:spcPct val="90000"/>
              </a:lnSpc>
              <a:spcAft>
                <a:spcPts val="600"/>
              </a:spcAft>
              <a:defRPr/>
            </a:pPr>
            <a:r>
              <a:rPr lang="sv-SE" sz="3000" b="1" dirty="0">
                <a:solidFill>
                  <a:srgbClr val="2F6679"/>
                </a:solidFill>
                <a:latin typeface="+mn-lt"/>
              </a:rPr>
              <a:t>Varför behövs PSV för stroke och TIA</a:t>
            </a:r>
          </a:p>
        </p:txBody>
      </p:sp>
      <p:sp>
        <p:nvSpPr>
          <p:cNvPr id="16" name="Rounded Rectangle 3">
            <a:extLst>
              <a:ext uri="{FF2B5EF4-FFF2-40B4-BE49-F238E27FC236}">
                <a16:creationId xmlns:a16="http://schemas.microsoft.com/office/drawing/2014/main" id="{0EB6F94C-936E-4E5A-999C-11D2EE05ABC9}"/>
              </a:ext>
            </a:extLst>
          </p:cNvPr>
          <p:cNvSpPr/>
          <p:nvPr/>
        </p:nvSpPr>
        <p:spPr>
          <a:xfrm>
            <a:off x="2908300" y="2673350"/>
            <a:ext cx="746125" cy="528638"/>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760" dirty="0"/>
          </a:p>
        </p:txBody>
      </p:sp>
      <p:sp>
        <p:nvSpPr>
          <p:cNvPr id="17" name="Rounded Rectangle 3">
            <a:extLst>
              <a:ext uri="{FF2B5EF4-FFF2-40B4-BE49-F238E27FC236}">
                <a16:creationId xmlns:a16="http://schemas.microsoft.com/office/drawing/2014/main" id="{00B953C2-7F10-430E-BC9B-D1A73F353F8F}"/>
              </a:ext>
            </a:extLst>
          </p:cNvPr>
          <p:cNvSpPr/>
          <p:nvPr/>
        </p:nvSpPr>
        <p:spPr>
          <a:xfrm>
            <a:off x="3803650" y="2827338"/>
            <a:ext cx="746125" cy="528637"/>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760" dirty="0"/>
          </a:p>
        </p:txBody>
      </p:sp>
      <p:sp>
        <p:nvSpPr>
          <p:cNvPr id="18" name="Rounded Rectangle 3">
            <a:extLst>
              <a:ext uri="{FF2B5EF4-FFF2-40B4-BE49-F238E27FC236}">
                <a16:creationId xmlns:a16="http://schemas.microsoft.com/office/drawing/2014/main" id="{E14E1FE0-D6DB-4D67-B210-F3892511444C}"/>
              </a:ext>
            </a:extLst>
          </p:cNvPr>
          <p:cNvSpPr/>
          <p:nvPr/>
        </p:nvSpPr>
        <p:spPr>
          <a:xfrm>
            <a:off x="4697413" y="2663825"/>
            <a:ext cx="957262" cy="53657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760" dirty="0"/>
          </a:p>
        </p:txBody>
      </p:sp>
      <p:sp>
        <p:nvSpPr>
          <p:cNvPr id="74764" name="TextBox 37">
            <a:extLst>
              <a:ext uri="{FF2B5EF4-FFF2-40B4-BE49-F238E27FC236}">
                <a16:creationId xmlns:a16="http://schemas.microsoft.com/office/drawing/2014/main" id="{47B30E52-D524-4956-93B9-5016A70853A9}"/>
              </a:ext>
            </a:extLst>
          </p:cNvPr>
          <p:cNvSpPr txBox="1">
            <a:spLocks noChangeArrowheads="1"/>
          </p:cNvSpPr>
          <p:nvPr/>
        </p:nvSpPr>
        <p:spPr bwMode="auto">
          <a:xfrm>
            <a:off x="2860675" y="2835275"/>
            <a:ext cx="8413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900" b="1">
                <a:latin typeface="Arial" panose="020B0604020202020204" pitchFamily="34" charset="0"/>
              </a:rPr>
              <a:t>Utskrivning</a:t>
            </a:r>
          </a:p>
        </p:txBody>
      </p:sp>
      <p:sp>
        <p:nvSpPr>
          <p:cNvPr id="74765" name="TextBox 37">
            <a:extLst>
              <a:ext uri="{FF2B5EF4-FFF2-40B4-BE49-F238E27FC236}">
                <a16:creationId xmlns:a16="http://schemas.microsoft.com/office/drawing/2014/main" id="{1BD65EA5-5C10-4E24-B05B-9AF287607357}"/>
              </a:ext>
            </a:extLst>
          </p:cNvPr>
          <p:cNvSpPr txBox="1">
            <a:spLocks noChangeArrowheads="1"/>
          </p:cNvSpPr>
          <p:nvPr/>
        </p:nvSpPr>
        <p:spPr bwMode="auto">
          <a:xfrm>
            <a:off x="3854450" y="2979738"/>
            <a:ext cx="579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900" b="1">
                <a:latin typeface="Arial" panose="020B0604020202020204" pitchFamily="34" charset="0"/>
              </a:rPr>
              <a:t>Rehab</a:t>
            </a:r>
          </a:p>
        </p:txBody>
      </p:sp>
      <p:sp>
        <p:nvSpPr>
          <p:cNvPr id="21" name="TextBox 37">
            <a:extLst>
              <a:ext uri="{FF2B5EF4-FFF2-40B4-BE49-F238E27FC236}">
                <a16:creationId xmlns:a16="http://schemas.microsoft.com/office/drawing/2014/main" id="{72CEC325-08D7-4FE7-AE01-A515C01CB11F}"/>
              </a:ext>
            </a:extLst>
          </p:cNvPr>
          <p:cNvSpPr txBox="1"/>
          <p:nvPr/>
        </p:nvSpPr>
        <p:spPr>
          <a:xfrm>
            <a:off x="4765675" y="2771775"/>
            <a:ext cx="827088" cy="347663"/>
          </a:xfrm>
          <a:prstGeom prst="rect">
            <a:avLst/>
          </a:prstGeom>
          <a:noFill/>
        </p:spPr>
        <p:txBody>
          <a:bodyPr>
            <a:spAutoFit/>
          </a:bodyPr>
          <a:lstStyle/>
          <a:p>
            <a:pPr algn="ctr">
              <a:defRPr/>
            </a:pPr>
            <a:r>
              <a:rPr lang="sv-SE" sz="900" b="1" dirty="0"/>
              <a:t>Hemmet</a:t>
            </a:r>
          </a:p>
          <a:p>
            <a:pPr algn="ctr">
              <a:defRPr/>
            </a:pPr>
            <a:r>
              <a:rPr lang="sv-SE" sz="750" b="1" i="1" dirty="0"/>
              <a:t>primärvård</a:t>
            </a:r>
          </a:p>
        </p:txBody>
      </p:sp>
      <p:sp>
        <p:nvSpPr>
          <p:cNvPr id="22" name="Rounded Rectangle 3">
            <a:extLst>
              <a:ext uri="{FF2B5EF4-FFF2-40B4-BE49-F238E27FC236}">
                <a16:creationId xmlns:a16="http://schemas.microsoft.com/office/drawing/2014/main" id="{DE05E3EC-BE51-4128-A9E5-002D2D08498F}"/>
              </a:ext>
            </a:extLst>
          </p:cNvPr>
          <p:cNvSpPr/>
          <p:nvPr/>
        </p:nvSpPr>
        <p:spPr>
          <a:xfrm>
            <a:off x="4697413" y="2000250"/>
            <a:ext cx="928687" cy="512763"/>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760" dirty="0"/>
          </a:p>
        </p:txBody>
      </p:sp>
      <p:sp>
        <p:nvSpPr>
          <p:cNvPr id="23" name="TextBox 37">
            <a:extLst>
              <a:ext uri="{FF2B5EF4-FFF2-40B4-BE49-F238E27FC236}">
                <a16:creationId xmlns:a16="http://schemas.microsoft.com/office/drawing/2014/main" id="{8D263874-7010-4801-AD1C-5AD717CEB6F2}"/>
              </a:ext>
            </a:extLst>
          </p:cNvPr>
          <p:cNvSpPr txBox="1"/>
          <p:nvPr/>
        </p:nvSpPr>
        <p:spPr>
          <a:xfrm>
            <a:off x="4718050" y="2079625"/>
            <a:ext cx="704850" cy="484188"/>
          </a:xfrm>
          <a:prstGeom prst="rect">
            <a:avLst/>
          </a:prstGeom>
          <a:noFill/>
        </p:spPr>
        <p:txBody>
          <a:bodyPr>
            <a:spAutoFit/>
          </a:bodyPr>
          <a:lstStyle/>
          <a:p>
            <a:pPr algn="ctr">
              <a:defRPr/>
            </a:pPr>
            <a:r>
              <a:rPr lang="sv-SE" sz="900" b="1" dirty="0"/>
              <a:t>Särskilt </a:t>
            </a:r>
          </a:p>
          <a:p>
            <a:pPr algn="ctr">
              <a:defRPr/>
            </a:pPr>
            <a:r>
              <a:rPr lang="sv-SE" sz="900" b="1" dirty="0"/>
              <a:t>Boende</a:t>
            </a:r>
          </a:p>
          <a:p>
            <a:pPr algn="ctr">
              <a:defRPr/>
            </a:pPr>
            <a:r>
              <a:rPr lang="sv-SE" sz="750" b="1" i="1" dirty="0"/>
              <a:t>kommun</a:t>
            </a:r>
          </a:p>
        </p:txBody>
      </p:sp>
      <p:cxnSp>
        <p:nvCxnSpPr>
          <p:cNvPr id="24" name="Rak pilkoppling 55">
            <a:extLst>
              <a:ext uri="{FF2B5EF4-FFF2-40B4-BE49-F238E27FC236}">
                <a16:creationId xmlns:a16="http://schemas.microsoft.com/office/drawing/2014/main" id="{4A6F06CA-1167-440C-8034-118156E9860F}"/>
              </a:ext>
            </a:extLst>
          </p:cNvPr>
          <p:cNvCxnSpPr/>
          <p:nvPr/>
        </p:nvCxnSpPr>
        <p:spPr>
          <a:xfrm>
            <a:off x="3654425" y="2935288"/>
            <a:ext cx="134938"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ak pilkoppling 56">
            <a:extLst>
              <a:ext uri="{FF2B5EF4-FFF2-40B4-BE49-F238E27FC236}">
                <a16:creationId xmlns:a16="http://schemas.microsoft.com/office/drawing/2014/main" id="{310CDA04-FE04-4256-8360-FB2986576930}"/>
              </a:ext>
            </a:extLst>
          </p:cNvPr>
          <p:cNvCxnSpPr/>
          <p:nvPr/>
        </p:nvCxnSpPr>
        <p:spPr>
          <a:xfrm>
            <a:off x="4549775" y="2935288"/>
            <a:ext cx="134938"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ak pilkoppling 57">
            <a:extLst>
              <a:ext uri="{FF2B5EF4-FFF2-40B4-BE49-F238E27FC236}">
                <a16:creationId xmlns:a16="http://schemas.microsoft.com/office/drawing/2014/main" id="{4941FB69-2FCD-4944-86D2-FCEE143E69B7}"/>
              </a:ext>
            </a:extLst>
          </p:cNvPr>
          <p:cNvCxnSpPr>
            <a:endCxn id="22" idx="1"/>
          </p:cNvCxnSpPr>
          <p:nvPr/>
        </p:nvCxnSpPr>
        <p:spPr>
          <a:xfrm flipV="1">
            <a:off x="3627438" y="2301875"/>
            <a:ext cx="1069975" cy="41116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ak pilkoppling 58">
            <a:extLst>
              <a:ext uri="{FF2B5EF4-FFF2-40B4-BE49-F238E27FC236}">
                <a16:creationId xmlns:a16="http://schemas.microsoft.com/office/drawing/2014/main" id="{9D2F0483-1351-4C97-9723-99786A553AA4}"/>
              </a:ext>
            </a:extLst>
          </p:cNvPr>
          <p:cNvCxnSpPr/>
          <p:nvPr/>
        </p:nvCxnSpPr>
        <p:spPr>
          <a:xfrm>
            <a:off x="3657600" y="2767013"/>
            <a:ext cx="1027113"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ak pilkoppling 56">
            <a:extLst>
              <a:ext uri="{FF2B5EF4-FFF2-40B4-BE49-F238E27FC236}">
                <a16:creationId xmlns:a16="http://schemas.microsoft.com/office/drawing/2014/main" id="{B56122FD-D281-49A8-9AE7-C5FFBFBAF6D0}"/>
              </a:ext>
            </a:extLst>
          </p:cNvPr>
          <p:cNvCxnSpPr/>
          <p:nvPr/>
        </p:nvCxnSpPr>
        <p:spPr>
          <a:xfrm rot="5400000">
            <a:off x="5090319" y="2583657"/>
            <a:ext cx="134937"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4774" name="Rektangel 2">
            <a:extLst>
              <a:ext uri="{FF2B5EF4-FFF2-40B4-BE49-F238E27FC236}">
                <a16:creationId xmlns:a16="http://schemas.microsoft.com/office/drawing/2014/main" id="{74CB7F18-BF2C-4D58-831C-05374CD50B7C}"/>
              </a:ext>
            </a:extLst>
          </p:cNvPr>
          <p:cNvSpPr>
            <a:spLocks noChangeArrowheads="1"/>
          </p:cNvSpPr>
          <p:nvPr/>
        </p:nvSpPr>
        <p:spPr bwMode="auto">
          <a:xfrm>
            <a:off x="236538" y="1698625"/>
            <a:ext cx="4337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latin typeface="Arial" panose="020B0604020202020204" pitchFamily="34" charset="0"/>
              </a:rPr>
              <a:t>Förloppet är komplext och </a:t>
            </a:r>
            <a:r>
              <a:rPr lang="sv-SE" altLang="sv-SE" sz="2100">
                <a:solidFill>
                  <a:srgbClr val="FF0000"/>
                </a:solidFill>
                <a:latin typeface="Arial" panose="020B0604020202020204" pitchFamily="34" charset="0"/>
              </a:rPr>
              <a:t>livslångt</a:t>
            </a:r>
          </a:p>
          <a:p>
            <a:pPr>
              <a:spcBef>
                <a:spcPct val="0"/>
              </a:spcBef>
              <a:buFontTx/>
              <a:buNone/>
            </a:pPr>
            <a:endParaRPr lang="sv-SE" altLang="sv-SE" sz="600">
              <a:latin typeface="Arial" panose="020B0604020202020204" pitchFamily="34" charset="0"/>
            </a:endParaRPr>
          </a:p>
        </p:txBody>
      </p:sp>
      <p:sp>
        <p:nvSpPr>
          <p:cNvPr id="2" name="Rektangel 1">
            <a:extLst>
              <a:ext uri="{FF2B5EF4-FFF2-40B4-BE49-F238E27FC236}">
                <a16:creationId xmlns:a16="http://schemas.microsoft.com/office/drawing/2014/main" id="{A5877DE9-5880-49AF-A6C9-D0B9280CAF9D}"/>
              </a:ext>
            </a:extLst>
          </p:cNvPr>
          <p:cNvSpPr/>
          <p:nvPr/>
        </p:nvSpPr>
        <p:spPr>
          <a:xfrm>
            <a:off x="5967413" y="1533525"/>
            <a:ext cx="3011487" cy="2030413"/>
          </a:xfrm>
          <a:prstGeom prst="rect">
            <a:avLst/>
          </a:prstGeom>
        </p:spPr>
        <p:txBody>
          <a:bodyPr>
            <a:spAutoFit/>
          </a:bodyPr>
          <a:lstStyle/>
          <a:p>
            <a:pPr>
              <a:defRPr/>
            </a:pPr>
            <a:r>
              <a:rPr lang="sv-SE" dirty="0"/>
              <a:t>21 regioner</a:t>
            </a:r>
          </a:p>
          <a:p>
            <a:pPr>
              <a:defRPr/>
            </a:pPr>
            <a:r>
              <a:rPr lang="sv-SE" dirty="0"/>
              <a:t>72 strokeenheter</a:t>
            </a:r>
          </a:p>
          <a:p>
            <a:pPr>
              <a:defRPr/>
            </a:pPr>
            <a:r>
              <a:rPr lang="sv-SE" dirty="0"/>
              <a:t>290 kommuner</a:t>
            </a:r>
          </a:p>
          <a:p>
            <a:pPr>
              <a:defRPr/>
            </a:pPr>
            <a:r>
              <a:rPr lang="sv-SE" sz="1050" b="1" dirty="0"/>
              <a:t>~</a:t>
            </a:r>
            <a:r>
              <a:rPr lang="sv-SE" dirty="0"/>
              <a:t>1200 vårdcentraler (40-50% är privata)</a:t>
            </a:r>
          </a:p>
          <a:p>
            <a:pPr>
              <a:defRPr/>
            </a:pPr>
            <a:r>
              <a:rPr lang="sv-SE" dirty="0"/>
              <a:t>Olika förutsättningar (befolkningstäthet, avstånd)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3499-9D3F-41F0-A3DF-0C06C60395D5}"/>
              </a:ext>
            </a:extLst>
          </p:cNvPr>
          <p:cNvSpPr>
            <a:spLocks noGrp="1"/>
          </p:cNvSpPr>
          <p:nvPr>
            <p:ph type="title"/>
          </p:nvPr>
        </p:nvSpPr>
        <p:spPr>
          <a:xfrm>
            <a:off x="250825" y="1131888"/>
            <a:ext cx="5748338" cy="993775"/>
          </a:xfrm>
        </p:spPr>
        <p:txBody>
          <a:bodyPr>
            <a:normAutofit/>
          </a:bodyPr>
          <a:lstStyle/>
          <a:p>
            <a:pPr>
              <a:defRPr/>
            </a:pPr>
            <a:r>
              <a:rPr lang="sv-SE" sz="3000" b="1">
                <a:solidFill>
                  <a:srgbClr val="2F6679"/>
                </a:solidFill>
                <a:latin typeface="+mn-lt"/>
              </a:rPr>
              <a:t>Utgångspunkt för vårdförloppen</a:t>
            </a:r>
            <a:endParaRPr lang="sv-SE" sz="3000" b="1" dirty="0">
              <a:solidFill>
                <a:srgbClr val="2F6679"/>
              </a:solidFill>
              <a:latin typeface="+mn-lt"/>
            </a:endParaRPr>
          </a:p>
        </p:txBody>
      </p:sp>
      <p:sp>
        <p:nvSpPr>
          <p:cNvPr id="3" name="Content Placeholder 2">
            <a:extLst>
              <a:ext uri="{FF2B5EF4-FFF2-40B4-BE49-F238E27FC236}">
                <a16:creationId xmlns:a16="http://schemas.microsoft.com/office/drawing/2014/main" id="{02D2911D-2097-43F7-B97C-4224C971F549}"/>
              </a:ext>
            </a:extLst>
          </p:cNvPr>
          <p:cNvSpPr>
            <a:spLocks noGrp="1"/>
          </p:cNvSpPr>
          <p:nvPr>
            <p:ph idx="1"/>
          </p:nvPr>
        </p:nvSpPr>
        <p:spPr>
          <a:xfrm>
            <a:off x="357261" y="2734154"/>
            <a:ext cx="4743444" cy="2716029"/>
          </a:xfrm>
        </p:spPr>
        <p:txBody>
          <a:bodyPr>
            <a:normAutofit fontScale="77500" lnSpcReduction="20000"/>
          </a:bodyPr>
          <a:lstStyle/>
          <a:p>
            <a:pPr>
              <a:defRPr/>
            </a:pPr>
            <a:r>
              <a:rPr lang="sv-SE" dirty="0"/>
              <a:t>VAD patienten bör få, </a:t>
            </a:r>
            <a:r>
              <a:rPr lang="sv-SE" b="1" i="1" dirty="0"/>
              <a:t>inte</a:t>
            </a:r>
            <a:r>
              <a:rPr lang="sv-SE" dirty="0"/>
              <a:t> hur det ska genomföras</a:t>
            </a:r>
          </a:p>
          <a:p>
            <a:pPr>
              <a:defRPr/>
            </a:pPr>
            <a:r>
              <a:rPr lang="sv-SE" dirty="0"/>
              <a:t>VAD patienten har behov av, </a:t>
            </a:r>
            <a:r>
              <a:rPr lang="sv-SE" b="1" i="1" dirty="0"/>
              <a:t>inte </a:t>
            </a:r>
            <a:r>
              <a:rPr lang="sv-SE" dirty="0"/>
              <a:t>vilken enhet (profession) eller </a:t>
            </a:r>
            <a:r>
              <a:rPr lang="sv-SE" dirty="0">
                <a:solidFill>
                  <a:srgbClr val="FF0000"/>
                </a:solidFill>
              </a:rPr>
              <a:t>vilka resurser som finns idag</a:t>
            </a:r>
            <a:endParaRPr lang="sv-SE" dirty="0"/>
          </a:p>
          <a:p>
            <a:pPr>
              <a:defRPr/>
            </a:pPr>
            <a:r>
              <a:rPr lang="sv-SE" dirty="0"/>
              <a:t>VAD patienten själv bidrar med (egenvård, mm)</a:t>
            </a:r>
          </a:p>
          <a:p>
            <a:pPr marL="0" indent="0">
              <a:buFont typeface="Arial" panose="020B0604020202020204" pitchFamily="34" charset="0"/>
              <a:buNone/>
              <a:defRPr/>
            </a:pPr>
            <a:endParaRPr lang="sv-SE" dirty="0"/>
          </a:p>
          <a:p>
            <a:pPr marL="0" indent="0">
              <a:buFont typeface="Arial" panose="020B0604020202020204" pitchFamily="34" charset="0"/>
              <a:buNone/>
              <a:defRPr/>
            </a:pPr>
            <a:endParaRPr lang="sv-SE" dirty="0"/>
          </a:p>
          <a:p>
            <a:pPr>
              <a:defRPr/>
            </a:pPr>
            <a:endParaRPr lang="sv-SE" dirty="0"/>
          </a:p>
          <a:p>
            <a:pPr>
              <a:defRPr/>
            </a:pPr>
            <a:endParaRPr lang="en-GB" dirty="0"/>
          </a:p>
        </p:txBody>
      </p:sp>
      <p:sp>
        <p:nvSpPr>
          <p:cNvPr id="75780" name="TextBox 10">
            <a:extLst>
              <a:ext uri="{FF2B5EF4-FFF2-40B4-BE49-F238E27FC236}">
                <a16:creationId xmlns:a16="http://schemas.microsoft.com/office/drawing/2014/main" id="{30ECE081-28BF-45BE-99FC-972E404D6498}"/>
              </a:ext>
            </a:extLst>
          </p:cNvPr>
          <p:cNvSpPr txBox="1">
            <a:spLocks noChangeArrowheads="1"/>
          </p:cNvSpPr>
          <p:nvPr/>
        </p:nvSpPr>
        <p:spPr bwMode="auto">
          <a:xfrm>
            <a:off x="301625" y="1906588"/>
            <a:ext cx="4098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400">
                <a:latin typeface="Arial" panose="020B0604020202020204" pitchFamily="34" charset="0"/>
              </a:rPr>
              <a:t>Patienten i centrum!!!</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9">
            <a:extLst>
              <a:ext uri="{FF2B5EF4-FFF2-40B4-BE49-F238E27FC236}">
                <a16:creationId xmlns:a16="http://schemas.microsoft.com/office/drawing/2014/main" id="{DC50C22E-7322-4C7C-89B5-25FC7E2E781E}"/>
              </a:ext>
            </a:extLst>
          </p:cNvPr>
          <p:cNvSpPr txBox="1">
            <a:spLocks noChangeArrowheads="1"/>
          </p:cNvSpPr>
          <p:nvPr/>
        </p:nvSpPr>
        <p:spPr bwMode="auto">
          <a:xfrm>
            <a:off x="744538" y="2111375"/>
            <a:ext cx="626745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450"/>
              </a:spcBef>
            </a:pPr>
            <a:r>
              <a:rPr lang="sv-SE" altLang="sv-SE" sz="2100">
                <a:solidFill>
                  <a:srgbClr val="000000"/>
                </a:solidFill>
                <a:latin typeface="Arial" panose="020B0604020202020204" pitchFamily="34" charset="0"/>
                <a:cs typeface="Calibri" panose="020F0502020204030204" pitchFamily="34" charset="0"/>
              </a:rPr>
              <a:t>Den huvudsakliga </a:t>
            </a:r>
            <a:r>
              <a:rPr lang="sv-SE" altLang="sv-SE" sz="2100">
                <a:solidFill>
                  <a:srgbClr val="000000"/>
                </a:solidFill>
                <a:latin typeface="Arial" panose="020B0604020202020204" pitchFamily="34" charset="0"/>
              </a:rPr>
              <a:t>kunskapskällan är Socialstyrelsens Nationella riktlinjer för vård vid stroke med tillhörande kunskapsunderlag</a:t>
            </a:r>
          </a:p>
          <a:p>
            <a:pPr>
              <a:spcBef>
                <a:spcPts val="450"/>
              </a:spcBef>
            </a:pPr>
            <a:r>
              <a:rPr lang="sv-SE" altLang="sv-SE" sz="2100">
                <a:solidFill>
                  <a:srgbClr val="000000"/>
                </a:solidFill>
                <a:latin typeface="Arial" panose="020B0604020202020204" pitchFamily="34" charset="0"/>
              </a:rPr>
              <a:t>Nationella beslutsstöd utformade av NAG stroke</a:t>
            </a:r>
          </a:p>
          <a:p>
            <a:pPr>
              <a:spcBef>
                <a:spcPts val="450"/>
              </a:spcBef>
            </a:pPr>
            <a:r>
              <a:rPr lang="sv-SE" altLang="sv-SE" sz="2100">
                <a:solidFill>
                  <a:srgbClr val="000000"/>
                </a:solidFill>
                <a:latin typeface="Arial" panose="020B0604020202020204" pitchFamily="34" charset="0"/>
              </a:rPr>
              <a:t>Vetenskapliga publikationer</a:t>
            </a:r>
          </a:p>
          <a:p>
            <a:pPr>
              <a:spcBef>
                <a:spcPts val="450"/>
              </a:spcBef>
            </a:pPr>
            <a:r>
              <a:rPr lang="sv-SE" altLang="sv-SE" sz="2100">
                <a:solidFill>
                  <a:srgbClr val="000000"/>
                </a:solidFill>
                <a:latin typeface="Arial" panose="020B0604020202020204" pitchFamily="34" charset="0"/>
              </a:rPr>
              <a:t>För en del rekommendationer beprövad erfarenhet (när vetenskaplig evidens saknas)</a:t>
            </a:r>
          </a:p>
        </p:txBody>
      </p:sp>
      <p:sp>
        <p:nvSpPr>
          <p:cNvPr id="14" name="TextBox 13">
            <a:extLst>
              <a:ext uri="{FF2B5EF4-FFF2-40B4-BE49-F238E27FC236}">
                <a16:creationId xmlns:a16="http://schemas.microsoft.com/office/drawing/2014/main" id="{693764AC-1E61-4768-B0D3-A04AE50910AB}"/>
              </a:ext>
            </a:extLst>
          </p:cNvPr>
          <p:cNvSpPr txBox="1"/>
          <p:nvPr/>
        </p:nvSpPr>
        <p:spPr>
          <a:xfrm>
            <a:off x="744538" y="1320800"/>
            <a:ext cx="7299325" cy="508000"/>
          </a:xfrm>
          <a:prstGeom prst="rect">
            <a:avLst/>
          </a:prstGeom>
          <a:noFill/>
        </p:spPr>
        <p:txBody>
          <a:bodyPr>
            <a:spAutoFit/>
          </a:bodyPr>
          <a:lstStyle/>
          <a:p>
            <a:pPr>
              <a:defRPr/>
            </a:pPr>
            <a:r>
              <a:rPr lang="sv-SE" sz="2700" b="1" dirty="0">
                <a:solidFill>
                  <a:srgbClr val="2F6679"/>
                </a:solidFill>
                <a:ea typeface="+mj-ea"/>
                <a:cs typeface="+mj-cs"/>
              </a:rPr>
              <a:t>Bakomliggande kunskap för vårdförloppen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ktangel 6">
            <a:extLst>
              <a:ext uri="{FF2B5EF4-FFF2-40B4-BE49-F238E27FC236}">
                <a16:creationId xmlns:a16="http://schemas.microsoft.com/office/drawing/2014/main" id="{9356A31F-2AA6-4A07-8614-6E74EB815BA6}"/>
              </a:ext>
            </a:extLst>
          </p:cNvPr>
          <p:cNvSpPr>
            <a:spLocks noChangeArrowheads="1"/>
          </p:cNvSpPr>
          <p:nvPr/>
        </p:nvSpPr>
        <p:spPr bwMode="auto">
          <a:xfrm>
            <a:off x="519113" y="1033463"/>
            <a:ext cx="777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3000" b="1">
                <a:solidFill>
                  <a:srgbClr val="FF0000"/>
                </a:solidFill>
                <a:latin typeface="Arial" panose="020B0604020202020204" pitchFamily="34" charset="0"/>
              </a:rPr>
              <a:t>Personcentrerat och sammanhållet vårdförlopp (PSV) stroke och TIA</a:t>
            </a:r>
            <a:endParaRPr lang="sv-SE" altLang="sv-SE" sz="3000">
              <a:solidFill>
                <a:srgbClr val="FF0000"/>
              </a:solidFill>
              <a:latin typeface="Arial" panose="020B0604020202020204" pitchFamily="34" charset="0"/>
            </a:endParaRPr>
          </a:p>
        </p:txBody>
      </p:sp>
      <p:pic>
        <p:nvPicPr>
          <p:cNvPr id="8" name="Picture 4">
            <a:extLst>
              <a:ext uri="{FF2B5EF4-FFF2-40B4-BE49-F238E27FC236}">
                <a16:creationId xmlns:a16="http://schemas.microsoft.com/office/drawing/2014/main" id="{4D22A581-D552-42EC-AF48-32956BE7EB60}"/>
              </a:ext>
            </a:extLst>
          </p:cNvPr>
          <p:cNvPicPr>
            <a:picLocks noChangeAspect="1"/>
          </p:cNvPicPr>
          <p:nvPr/>
        </p:nvPicPr>
        <p:blipFill rotWithShape="1">
          <a:blip r:embed="rId2"/>
          <a:srcRect t="18269" b="1642"/>
          <a:stretch/>
        </p:blipFill>
        <p:spPr>
          <a:xfrm>
            <a:off x="632447" y="2065340"/>
            <a:ext cx="6279444" cy="2786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852" name="Rektangel 12">
            <a:extLst>
              <a:ext uri="{FF2B5EF4-FFF2-40B4-BE49-F238E27FC236}">
                <a16:creationId xmlns:a16="http://schemas.microsoft.com/office/drawing/2014/main" id="{886B4C53-5A05-451B-AD01-A873A1C17AAF}"/>
              </a:ext>
            </a:extLst>
          </p:cNvPr>
          <p:cNvSpPr>
            <a:spLocks noChangeArrowheads="1"/>
          </p:cNvSpPr>
          <p:nvPr/>
        </p:nvSpPr>
        <p:spPr bwMode="auto">
          <a:xfrm>
            <a:off x="561975" y="4968875"/>
            <a:ext cx="6884988"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000">
                <a:solidFill>
                  <a:srgbClr val="FF0000"/>
                </a:solidFill>
                <a:latin typeface="Arial" panose="020B0604020202020204" pitchFamily="34" charset="0"/>
              </a:rPr>
              <a:t>Godkändes av SKR 200515</a:t>
            </a:r>
          </a:p>
          <a:p>
            <a:pPr>
              <a:spcBef>
                <a:spcPct val="0"/>
              </a:spcBef>
              <a:buFontTx/>
              <a:buNone/>
            </a:pPr>
            <a:r>
              <a:rPr lang="sv-SE" altLang="sv-SE" sz="2000">
                <a:latin typeface="Arial" panose="020B0604020202020204" pitchFamily="34" charset="0"/>
              </a:rPr>
              <a:t>Implementering </a:t>
            </a:r>
            <a:r>
              <a:rPr lang="sv-SE" altLang="sv-SE" sz="2100">
                <a:latin typeface="Arial" panose="020B0604020202020204" pitchFamily="34" charset="0"/>
              </a:rPr>
              <a:t>startade under hösten 2020</a:t>
            </a:r>
          </a:p>
          <a:p>
            <a:pPr>
              <a:spcBef>
                <a:spcPct val="0"/>
              </a:spcBef>
              <a:buFontTx/>
              <a:buNone/>
            </a:pPr>
            <a:r>
              <a:rPr lang="sv-SE" altLang="sv-SE" sz="2100">
                <a:latin typeface="Arial" panose="020B0604020202020204" pitchFamily="34" charset="0"/>
              </a:rPr>
              <a:t>Olika i de skilda regionerna</a:t>
            </a:r>
          </a:p>
        </p:txBody>
      </p:sp>
      <p:sp>
        <p:nvSpPr>
          <p:cNvPr id="10" name="Höger klammerparentes 21">
            <a:extLst>
              <a:ext uri="{FF2B5EF4-FFF2-40B4-BE49-F238E27FC236}">
                <a16:creationId xmlns:a16="http://schemas.microsoft.com/office/drawing/2014/main" id="{3410E261-4C8E-4031-82D2-461DB9242D47}"/>
              </a:ext>
            </a:extLst>
          </p:cNvPr>
          <p:cNvSpPr/>
          <p:nvPr/>
        </p:nvSpPr>
        <p:spPr>
          <a:xfrm rot="-16200000">
            <a:off x="2341562" y="2960688"/>
            <a:ext cx="161925" cy="2997200"/>
          </a:xfrm>
          <a:prstGeom prst="rightBrace">
            <a:avLst>
              <a:gd name="adj1" fmla="val 8333"/>
              <a:gd name="adj2" fmla="val 49466"/>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sv-SE"/>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25E8F-41BC-487F-BFEF-418D776A5E90}"/>
              </a:ext>
            </a:extLst>
          </p:cNvPr>
          <p:cNvSpPr>
            <a:spLocks noGrp="1"/>
          </p:cNvSpPr>
          <p:nvPr>
            <p:ph type="title"/>
          </p:nvPr>
        </p:nvSpPr>
        <p:spPr>
          <a:xfrm>
            <a:off x="628650" y="798513"/>
            <a:ext cx="7372350" cy="652462"/>
          </a:xfrm>
        </p:spPr>
        <p:txBody>
          <a:bodyPr>
            <a:normAutofit/>
          </a:bodyPr>
          <a:lstStyle/>
          <a:p>
            <a:pPr>
              <a:defRPr/>
            </a:pPr>
            <a:r>
              <a:rPr lang="sv-SE" sz="3000" b="1" dirty="0">
                <a:solidFill>
                  <a:srgbClr val="2F6679"/>
                </a:solidFill>
                <a:latin typeface="+mn-lt"/>
              </a:rPr>
              <a:t>In- och utgång PSV stroke och TIA</a:t>
            </a:r>
            <a:endParaRPr lang="sv-SE" sz="1500" dirty="0">
              <a:solidFill>
                <a:srgbClr val="2F6679"/>
              </a:solidFill>
              <a:latin typeface="+mn-lt"/>
            </a:endParaRPr>
          </a:p>
        </p:txBody>
      </p:sp>
      <p:sp>
        <p:nvSpPr>
          <p:cNvPr id="6" name="Content Placeholder 5">
            <a:extLst>
              <a:ext uri="{FF2B5EF4-FFF2-40B4-BE49-F238E27FC236}">
                <a16:creationId xmlns:a16="http://schemas.microsoft.com/office/drawing/2014/main" id="{6B40AADA-A212-4EA4-AB91-5838F891AD72}"/>
              </a:ext>
            </a:extLst>
          </p:cNvPr>
          <p:cNvSpPr>
            <a:spLocks noGrp="1"/>
          </p:cNvSpPr>
          <p:nvPr>
            <p:ph idx="1"/>
          </p:nvPr>
        </p:nvSpPr>
        <p:spPr>
          <a:xfrm>
            <a:off x="634787" y="1324966"/>
            <a:ext cx="7591291" cy="901787"/>
          </a:xfrm>
        </p:spPr>
        <p:txBody>
          <a:bodyPr/>
          <a:lstStyle/>
          <a:p>
            <a:pPr>
              <a:defRPr/>
            </a:pPr>
            <a:r>
              <a:rPr lang="sv-SE" sz="2100" dirty="0"/>
              <a:t>Ingång: när patient kontaktar sjukvården med misstänkta symptom på stroke/TIA</a:t>
            </a:r>
          </a:p>
        </p:txBody>
      </p:sp>
      <p:pic>
        <p:nvPicPr>
          <p:cNvPr id="79876" name="Picture 3">
            <a:extLst>
              <a:ext uri="{FF2B5EF4-FFF2-40B4-BE49-F238E27FC236}">
                <a16:creationId xmlns:a16="http://schemas.microsoft.com/office/drawing/2014/main" id="{B1FE966E-9BF7-483B-8C57-D5DBDF48D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189163"/>
            <a:ext cx="1528762"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a:extLst>
              <a:ext uri="{FF2B5EF4-FFF2-40B4-BE49-F238E27FC236}">
                <a16:creationId xmlns:a16="http://schemas.microsoft.com/office/drawing/2014/main" id="{1952D173-BD62-4C48-9F92-12D83A167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8763" y="2330450"/>
            <a:ext cx="1255712"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8">
            <a:extLst>
              <a:ext uri="{FF2B5EF4-FFF2-40B4-BE49-F238E27FC236}">
                <a16:creationId xmlns:a16="http://schemas.microsoft.com/office/drawing/2014/main" id="{D4BE43FF-817E-4DF2-BE2A-E7776E5CC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4488" y="2230438"/>
            <a:ext cx="11938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10">
            <a:extLst>
              <a:ext uri="{FF2B5EF4-FFF2-40B4-BE49-F238E27FC236}">
                <a16:creationId xmlns:a16="http://schemas.microsoft.com/office/drawing/2014/main" id="{FD49628C-62C0-4E0C-9251-54446702A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8300" y="2557463"/>
            <a:ext cx="23209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Content Placeholder 5">
            <a:extLst>
              <a:ext uri="{FF2B5EF4-FFF2-40B4-BE49-F238E27FC236}">
                <a16:creationId xmlns:a16="http://schemas.microsoft.com/office/drawing/2014/main" id="{670AB72A-55B1-4BAE-A5A8-908C0F9ABECF}"/>
              </a:ext>
            </a:extLst>
          </p:cNvPr>
          <p:cNvSpPr txBox="1">
            <a:spLocks noChangeArrowheads="1"/>
          </p:cNvSpPr>
          <p:nvPr/>
        </p:nvSpPr>
        <p:spPr bwMode="auto">
          <a:xfrm>
            <a:off x="635000" y="3910013"/>
            <a:ext cx="56451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lnSpc>
                <a:spcPct val="90000"/>
              </a:lnSpc>
              <a:spcBef>
                <a:spcPts val="1000"/>
              </a:spcBef>
            </a:pPr>
            <a:r>
              <a:rPr lang="sv-SE" altLang="sv-SE" sz="2100"/>
              <a:t>Utgång: inför utskrivning från strokeenhet</a:t>
            </a:r>
          </a:p>
        </p:txBody>
      </p:sp>
      <p:pic>
        <p:nvPicPr>
          <p:cNvPr id="79881" name="Picture 4" descr="A picture containing text&#10;&#10;Description automatically generated">
            <a:extLst>
              <a:ext uri="{FF2B5EF4-FFF2-40B4-BE49-F238E27FC236}">
                <a16:creationId xmlns:a16="http://schemas.microsoft.com/office/drawing/2014/main" id="{413B182B-F229-4563-93B9-290CF8C91F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6131"/>
          <a:stretch>
            <a:fillRect/>
          </a:stretch>
        </p:blipFill>
        <p:spPr bwMode="auto">
          <a:xfrm>
            <a:off x="800100" y="4303713"/>
            <a:ext cx="1235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P:\SNR\1207\120718\03.Questionnaire\LoopA_Affisch_beskuren.jpg">
            <a:extLst>
              <a:ext uri="{FF2B5EF4-FFF2-40B4-BE49-F238E27FC236}">
                <a16:creationId xmlns:a16="http://schemas.microsoft.com/office/drawing/2014/main" id="{5B50FAE0-237C-4674-B545-030E01770692}"/>
              </a:ext>
            </a:extLst>
          </p:cNvPr>
          <p:cNvPicPr>
            <a:picLocks noChangeAspect="1" noChangeArrowheads="1"/>
          </p:cNvPicPr>
          <p:nvPr/>
        </p:nvPicPr>
        <p:blipFill rotWithShape="1">
          <a:blip r:embed="rId8"/>
          <a:srcRect l="2963" t="5512" r="7501" b="10927"/>
          <a:stretch/>
        </p:blipFill>
        <p:spPr>
          <a:xfrm>
            <a:off x="800172" y="1926688"/>
            <a:ext cx="1456498" cy="1921595"/>
          </a:xfrm>
          <a:prstGeom prst="rect">
            <a:avLst/>
          </a:prstGeom>
          <a:effectLst>
            <a:softEdge rad="25400"/>
          </a:effectLst>
        </p:spPr>
      </p:pic>
      <p:sp>
        <p:nvSpPr>
          <p:cNvPr id="79883" name="TextBox 12">
            <a:extLst>
              <a:ext uri="{FF2B5EF4-FFF2-40B4-BE49-F238E27FC236}">
                <a16:creationId xmlns:a16="http://schemas.microsoft.com/office/drawing/2014/main" id="{38F1F999-6EEE-47E1-A0A8-36F58F195866}"/>
              </a:ext>
            </a:extLst>
          </p:cNvPr>
          <p:cNvSpPr txBox="1">
            <a:spLocks noChangeArrowheads="1"/>
          </p:cNvSpPr>
          <p:nvPr/>
        </p:nvSpPr>
        <p:spPr bwMode="auto">
          <a:xfrm>
            <a:off x="825500" y="5518150"/>
            <a:ext cx="75914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solidFill>
                  <a:srgbClr val="FF0000"/>
                </a:solidFill>
                <a:latin typeface="Arial" panose="020B0604020202020204" pitchFamily="34" charset="0"/>
                <a:cs typeface="Calibri" panose="020F0502020204030204" pitchFamily="34" charset="0"/>
              </a:rPr>
              <a:t>Men subaraknoidalblödning och patientkontrakt saknas i förloppet</a:t>
            </a:r>
            <a:endParaRPr lang="sv-SE" altLang="sv-SE" sz="2100">
              <a:latin typeface="Arial" panose="020B0604020202020204" pitchFamily="34" charset="0"/>
            </a:endParaRPr>
          </a:p>
        </p:txBody>
      </p:sp>
      <p:sp>
        <p:nvSpPr>
          <p:cNvPr id="79884" name="TextBox 7">
            <a:extLst>
              <a:ext uri="{FF2B5EF4-FFF2-40B4-BE49-F238E27FC236}">
                <a16:creationId xmlns:a16="http://schemas.microsoft.com/office/drawing/2014/main" id="{41BFB811-9732-4517-9261-09D84F14CFB5}"/>
              </a:ext>
            </a:extLst>
          </p:cNvPr>
          <p:cNvSpPr txBox="1">
            <a:spLocks noChangeArrowheads="1"/>
          </p:cNvSpPr>
          <p:nvPr/>
        </p:nvSpPr>
        <p:spPr bwMode="auto">
          <a:xfrm>
            <a:off x="549275" y="5532438"/>
            <a:ext cx="2921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solidFill>
                  <a:srgbClr val="FF0000"/>
                </a:solidFill>
                <a:ea typeface="Calibri" panose="020F0502020204030204" pitchFamily="34" charset="0"/>
                <a:cs typeface="Times New Roman" panose="02020603050405020304" pitchFamily="18" charset="0"/>
                <a:sym typeface="Wingdings" panose="05000000000000000000" pitchFamily="2" charset="2"/>
              </a:rPr>
              <a:t></a:t>
            </a:r>
            <a:endParaRPr lang="sv-SE" altLang="sv-SE" sz="2100">
              <a:solidFill>
                <a:srgbClr val="FF0000"/>
              </a:solidFill>
              <a:latin typeface="Arial" panose="020B0604020202020204" pitchFamily="34" charset="0"/>
              <a:ea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1E76666-8A6C-44CD-B0E7-76DEB107CFBF}"/>
              </a:ext>
            </a:extLst>
          </p:cNvPr>
          <p:cNvGraphicFramePr>
            <a:graphicFrameLocks/>
          </p:cNvGraphicFramePr>
          <p:nvPr/>
        </p:nvGraphicFramePr>
        <p:xfrm>
          <a:off x="5555609" y="2387717"/>
          <a:ext cx="2826041" cy="1854491"/>
        </p:xfrm>
        <a:graphic>
          <a:graphicData uri="http://schemas.openxmlformats.org/drawingml/2006/chart">
            <c:chart xmlns:c="http://schemas.openxmlformats.org/drawingml/2006/chart" xmlns:r="http://schemas.openxmlformats.org/officeDocument/2006/relationships" r:id="rId2"/>
          </a:graphicData>
        </a:graphic>
      </p:graphicFrame>
      <p:sp>
        <p:nvSpPr>
          <p:cNvPr id="18435" name="Title 6">
            <a:extLst>
              <a:ext uri="{FF2B5EF4-FFF2-40B4-BE49-F238E27FC236}">
                <a16:creationId xmlns:a16="http://schemas.microsoft.com/office/drawing/2014/main" id="{6152A273-86AE-4545-8DB2-2A1D6390081C}"/>
              </a:ext>
            </a:extLst>
          </p:cNvPr>
          <p:cNvSpPr>
            <a:spLocks noGrp="1"/>
          </p:cNvSpPr>
          <p:nvPr>
            <p:ph type="title"/>
          </p:nvPr>
        </p:nvSpPr>
        <p:spPr/>
        <p:txBody>
          <a:bodyPr/>
          <a:lstStyle/>
          <a:p>
            <a:r>
              <a:rPr lang="sv-SE" altLang="sv-SE">
                <a:solidFill>
                  <a:srgbClr val="FF0000"/>
                </a:solidFill>
              </a:rPr>
              <a:t>Ny- och återinsjuknanden</a:t>
            </a:r>
          </a:p>
        </p:txBody>
      </p:sp>
      <p:sp>
        <p:nvSpPr>
          <p:cNvPr id="8" name="Content Placeholder 7">
            <a:extLst>
              <a:ext uri="{FF2B5EF4-FFF2-40B4-BE49-F238E27FC236}">
                <a16:creationId xmlns:a16="http://schemas.microsoft.com/office/drawing/2014/main" id="{5F786A5E-576F-4011-946A-444A5A3A1AAB}"/>
              </a:ext>
            </a:extLst>
          </p:cNvPr>
          <p:cNvSpPr>
            <a:spLocks noGrp="1"/>
          </p:cNvSpPr>
          <p:nvPr>
            <p:ph idx="1"/>
          </p:nvPr>
        </p:nvSpPr>
        <p:spPr>
          <a:xfrm>
            <a:off x="628651" y="2226469"/>
            <a:ext cx="5222081" cy="3263504"/>
          </a:xfrm>
        </p:spPr>
        <p:txBody>
          <a:bodyPr/>
          <a:lstStyle/>
          <a:p>
            <a:pPr marL="0" indent="0" defTabSz="514350">
              <a:buFont typeface="Arial" panose="020B0604020202020204" pitchFamily="34" charset="0"/>
              <a:buNone/>
              <a:defRPr/>
            </a:pPr>
            <a:r>
              <a:rPr lang="sv-SE" sz="2100" dirty="0">
                <a:solidFill>
                  <a:prstClr val="black"/>
                </a:solidFill>
              </a:rPr>
              <a:t>Av samtliga insjuknanden 2020 var </a:t>
            </a:r>
          </a:p>
          <a:p>
            <a:pPr defTabSz="514350">
              <a:defRPr/>
            </a:pPr>
            <a:r>
              <a:rPr lang="sv-SE" sz="2100" dirty="0">
                <a:solidFill>
                  <a:prstClr val="black"/>
                </a:solidFill>
              </a:rPr>
              <a:t>80 % </a:t>
            </a:r>
            <a:r>
              <a:rPr lang="sv-SE" sz="2100" dirty="0" err="1">
                <a:solidFill>
                  <a:prstClr val="black"/>
                </a:solidFill>
              </a:rPr>
              <a:t>förstagångsinsjuknanden</a:t>
            </a:r>
            <a:r>
              <a:rPr lang="sv-SE" sz="2100" dirty="0">
                <a:solidFill>
                  <a:prstClr val="black"/>
                </a:solidFill>
              </a:rPr>
              <a:t> och </a:t>
            </a:r>
          </a:p>
          <a:p>
            <a:pPr defTabSz="514350">
              <a:defRPr/>
            </a:pPr>
            <a:r>
              <a:rPr lang="sv-SE" sz="2100" dirty="0">
                <a:solidFill>
                  <a:prstClr val="black"/>
                </a:solidFill>
              </a:rPr>
              <a:t>20 % </a:t>
            </a:r>
            <a:r>
              <a:rPr lang="sv-SE" sz="2100" dirty="0" err="1">
                <a:solidFill>
                  <a:prstClr val="black"/>
                </a:solidFill>
              </a:rPr>
              <a:t>återinsjuknanden</a:t>
            </a:r>
            <a:r>
              <a:rPr lang="sv-SE" sz="2100" dirty="0">
                <a:solidFill>
                  <a:prstClr val="black"/>
                </a:solidFill>
              </a:rPr>
              <a:t> i stroke. </a:t>
            </a:r>
          </a:p>
          <a:p>
            <a:pPr defTabSz="514350">
              <a:defRPr/>
            </a:pPr>
            <a:endParaRPr lang="sv-SE" sz="2100" dirty="0">
              <a:solidFill>
                <a:prstClr val="black"/>
              </a:solidFill>
            </a:endParaRPr>
          </a:p>
          <a:p>
            <a:pPr marL="0" indent="0" defTabSz="514350">
              <a:buFont typeface="Arial" panose="020B0604020202020204" pitchFamily="34" charset="0"/>
              <a:buNone/>
              <a:defRPr/>
            </a:pPr>
            <a:r>
              <a:rPr lang="sv-SE" sz="2100" dirty="0">
                <a:solidFill>
                  <a:prstClr val="black"/>
                </a:solidFill>
              </a:rPr>
              <a:t>En minskande trend i andel </a:t>
            </a:r>
            <a:r>
              <a:rPr lang="sv-SE" sz="2100" dirty="0" err="1">
                <a:solidFill>
                  <a:prstClr val="black"/>
                </a:solidFill>
              </a:rPr>
              <a:t>återinsjuknanden</a:t>
            </a:r>
            <a:r>
              <a:rPr lang="sv-SE" sz="2100" dirty="0">
                <a:solidFill>
                  <a:prstClr val="black"/>
                </a:solidFill>
              </a:rPr>
              <a:t> har setts </a:t>
            </a:r>
            <a:r>
              <a:rPr lang="sv-SE" sz="2100" dirty="0" err="1">
                <a:solidFill>
                  <a:prstClr val="black"/>
                </a:solidFill>
              </a:rPr>
              <a:t>från</a:t>
            </a:r>
            <a:r>
              <a:rPr lang="sv-SE" sz="2100" dirty="0">
                <a:solidFill>
                  <a:prstClr val="black"/>
                </a:solidFill>
              </a:rPr>
              <a:t> 2010 och </a:t>
            </a:r>
            <a:r>
              <a:rPr lang="sv-SE" sz="2100" dirty="0" err="1">
                <a:solidFill>
                  <a:prstClr val="black"/>
                </a:solidFill>
              </a:rPr>
              <a:t>framåt</a:t>
            </a:r>
            <a:endParaRPr lang="sv-SE" sz="2100" dirty="0">
              <a:solidFill>
                <a:prstClr val="black"/>
              </a:solidFill>
            </a:endParaRPr>
          </a:p>
          <a:p>
            <a:pPr defTabSz="514350">
              <a:defRPr/>
            </a:pPr>
            <a:r>
              <a:rPr lang="sv-SE" sz="2100" dirty="0">
                <a:solidFill>
                  <a:prstClr val="black"/>
                </a:solidFill>
              </a:rPr>
              <a:t>den aktuella siffran </a:t>
            </a:r>
            <a:r>
              <a:rPr lang="sv-SE" sz="2100" dirty="0" err="1">
                <a:solidFill>
                  <a:prstClr val="black"/>
                </a:solidFill>
              </a:rPr>
              <a:t>pa</a:t>
            </a:r>
            <a:r>
              <a:rPr lang="sv-SE" sz="2100" dirty="0">
                <a:solidFill>
                  <a:prstClr val="black"/>
                </a:solidFill>
              </a:rPr>
              <a:t>̊ 20 % </a:t>
            </a:r>
            <a:r>
              <a:rPr lang="sv-SE" sz="2100" dirty="0" err="1">
                <a:solidFill>
                  <a:prstClr val="black"/>
                </a:solidFill>
              </a:rPr>
              <a:t>är</a:t>
            </a:r>
            <a:r>
              <a:rPr lang="sv-SE" sz="2100" dirty="0">
                <a:solidFill>
                  <a:prstClr val="black"/>
                </a:solidFill>
              </a:rPr>
              <a:t> den </a:t>
            </a:r>
            <a:r>
              <a:rPr lang="sv-SE" sz="2100" dirty="0" err="1">
                <a:solidFill>
                  <a:prstClr val="black"/>
                </a:solidFill>
              </a:rPr>
              <a:t>lägsta</a:t>
            </a:r>
            <a:r>
              <a:rPr lang="sv-SE" sz="2100" dirty="0">
                <a:solidFill>
                  <a:prstClr val="black"/>
                </a:solidFill>
              </a:rPr>
              <a:t> i </a:t>
            </a:r>
            <a:r>
              <a:rPr lang="sv-SE" sz="2100" dirty="0" err="1">
                <a:solidFill>
                  <a:prstClr val="black"/>
                </a:solidFill>
              </a:rPr>
              <a:t>Riksstrokes</a:t>
            </a:r>
            <a:r>
              <a:rPr lang="sv-SE" sz="2100" dirty="0">
                <a:solidFill>
                  <a:prstClr val="black"/>
                </a:solidFill>
              </a:rPr>
              <a:t> historia.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EBBCF923-12B4-442A-A062-9E4477565180}"/>
              </a:ext>
            </a:extLst>
          </p:cNvPr>
          <p:cNvSpPr>
            <a:spLocks noGrp="1"/>
          </p:cNvSpPr>
          <p:nvPr>
            <p:ph type="ctrTitle"/>
          </p:nvPr>
        </p:nvSpPr>
        <p:spPr>
          <a:xfrm>
            <a:off x="436563" y="1022350"/>
            <a:ext cx="5895975" cy="457200"/>
          </a:xfrm>
        </p:spPr>
        <p:txBody>
          <a:bodyPr>
            <a:noAutofit/>
          </a:bodyPr>
          <a:lstStyle/>
          <a:p>
            <a:pPr>
              <a:defRPr/>
            </a:pPr>
            <a:r>
              <a:rPr lang="sv-SE" sz="3000" b="1" dirty="0">
                <a:solidFill>
                  <a:srgbClr val="2F6679"/>
                </a:solidFill>
                <a:latin typeface="+mn-lt"/>
              </a:rPr>
              <a:t>Subaraknoidalblödningar (SAB)</a:t>
            </a:r>
          </a:p>
        </p:txBody>
      </p:sp>
      <p:sp>
        <p:nvSpPr>
          <p:cNvPr id="7" name="TextBox 6">
            <a:extLst>
              <a:ext uri="{FF2B5EF4-FFF2-40B4-BE49-F238E27FC236}">
                <a16:creationId xmlns:a16="http://schemas.microsoft.com/office/drawing/2014/main" id="{C49471BE-BBF4-45B7-8FEC-A9321DE77C2B}"/>
              </a:ext>
            </a:extLst>
          </p:cNvPr>
          <p:cNvSpPr txBox="1"/>
          <p:nvPr/>
        </p:nvSpPr>
        <p:spPr>
          <a:xfrm>
            <a:off x="436563" y="1479550"/>
            <a:ext cx="6448425" cy="4908550"/>
          </a:xfrm>
          <a:prstGeom prst="rect">
            <a:avLst/>
          </a:prstGeom>
          <a:noFill/>
        </p:spPr>
        <p:txBody>
          <a:bodyPr>
            <a:spAutoFit/>
          </a:bodyPr>
          <a:lstStyle/>
          <a:p>
            <a:pPr>
              <a:spcAft>
                <a:spcPts val="450"/>
              </a:spcAft>
              <a:defRPr/>
            </a:pPr>
            <a:r>
              <a:rPr lang="sv-SE" dirty="0"/>
              <a:t>Spontan SAB ingår i diagnosgruppen stroke</a:t>
            </a:r>
          </a:p>
          <a:p>
            <a:pPr>
              <a:spcAft>
                <a:spcPts val="450"/>
              </a:spcAft>
              <a:defRPr/>
            </a:pPr>
            <a:r>
              <a:rPr lang="sv-SE" dirty="0"/>
              <a:t>Beror oftast av ett rupturerat aneurysm i ett av hjärnans blodkärl</a:t>
            </a:r>
          </a:p>
          <a:p>
            <a:pPr>
              <a:spcAft>
                <a:spcPts val="450"/>
              </a:spcAft>
              <a:defRPr/>
            </a:pPr>
            <a:r>
              <a:rPr lang="sv-SE" dirty="0"/>
              <a:t>Drabbar en yngre patientgrupp och majoriteten är i arbetsför ålder.</a:t>
            </a:r>
          </a:p>
          <a:p>
            <a:pPr marL="257175" indent="-257175">
              <a:spcAft>
                <a:spcPts val="450"/>
              </a:spcAft>
              <a:buFont typeface="Arial" panose="020B0604020202020204" pitchFamily="34" charset="0"/>
              <a:buChar char="•"/>
              <a:defRPr/>
            </a:pPr>
            <a:r>
              <a:rPr lang="sv-SE" dirty="0">
                <a:latin typeface="Calibri" panose="020F0502020204030204" pitchFamily="34" charset="0"/>
                <a:ea typeface="Calibri" panose="020F0502020204030204" pitchFamily="34" charset="0"/>
              </a:rPr>
              <a:t>utgör 5% av alla stroke</a:t>
            </a:r>
          </a:p>
          <a:p>
            <a:pPr marL="257175" indent="-257175">
              <a:spcAft>
                <a:spcPts val="450"/>
              </a:spcAft>
              <a:buFont typeface="Arial" panose="020B0604020202020204" pitchFamily="34" charset="0"/>
              <a:buChar char="•"/>
              <a:defRPr/>
            </a:pPr>
            <a:r>
              <a:rPr lang="sv-SE" dirty="0">
                <a:latin typeface="Calibri" panose="020F0502020204030204" pitchFamily="34" charset="0"/>
                <a:ea typeface="Calibri" panose="020F0502020204030204" pitchFamily="34" charset="0"/>
              </a:rPr>
              <a:t>1/3 avlider</a:t>
            </a:r>
          </a:p>
          <a:p>
            <a:pPr marL="257175" indent="-257175">
              <a:spcAft>
                <a:spcPts val="450"/>
              </a:spcAft>
              <a:buFont typeface="Arial" panose="020B0604020202020204" pitchFamily="34" charset="0"/>
              <a:buChar char="•"/>
              <a:defRPr/>
            </a:pPr>
            <a:r>
              <a:rPr lang="sv-SE" dirty="0">
                <a:latin typeface="Calibri" panose="020F0502020204030204" pitchFamily="34" charset="0"/>
                <a:ea typeface="Calibri" panose="020F0502020204030204" pitchFamily="34" charset="0"/>
              </a:rPr>
              <a:t>1/3 mycket svårt handikappade</a:t>
            </a:r>
          </a:p>
          <a:p>
            <a:pPr>
              <a:defRPr/>
            </a:pPr>
            <a:r>
              <a:rPr lang="sv-SE" b="1" dirty="0">
                <a:solidFill>
                  <a:srgbClr val="000000"/>
                </a:solidFill>
                <a:latin typeface="Calibri" panose="020F0502020204030204" pitchFamily="34" charset="0"/>
                <a:ea typeface="Calibri" panose="020F0502020204030204" pitchFamily="34" charset="0"/>
              </a:rPr>
              <a:t>Ingång i förloppet:  </a:t>
            </a:r>
            <a:endParaRPr lang="sv-SE" dirty="0">
              <a:solidFill>
                <a:srgbClr val="000000"/>
              </a:solidFill>
              <a:latin typeface="Calibri" panose="020F0502020204030204" pitchFamily="34" charset="0"/>
              <a:ea typeface="Calibri" panose="020F0502020204030204" pitchFamily="34" charset="0"/>
            </a:endParaRPr>
          </a:p>
          <a:p>
            <a:pPr marL="257175" indent="-257175">
              <a:buFont typeface="Symbol" panose="05050102010706020507" pitchFamily="18" charset="2"/>
              <a:buChar char=""/>
              <a:defRPr/>
            </a:pPr>
            <a:r>
              <a:rPr lang="sv-SE" dirty="0">
                <a:solidFill>
                  <a:srgbClr val="000000"/>
                </a:solidFill>
                <a:latin typeface="Calibri" panose="020F0502020204030204" pitchFamily="34" charset="0"/>
                <a:ea typeface="Calibri" panose="020F0502020204030204" pitchFamily="34" charset="0"/>
              </a:rPr>
              <a:t>Vid misstanke om subaraknoidalblödning då första vårdkontakten tas via 1177 Vårdguiden, larmcentral (112), primärvård, annan vårdinrättning eller akutmottagning </a:t>
            </a:r>
          </a:p>
          <a:p>
            <a:pPr>
              <a:defRPr/>
            </a:pPr>
            <a:r>
              <a:rPr lang="sv-SE" b="1" dirty="0">
                <a:latin typeface="Calibri" panose="020F0502020204030204" pitchFamily="34" charset="0"/>
                <a:ea typeface="Calibri" panose="020F0502020204030204" pitchFamily="34" charset="0"/>
              </a:rPr>
              <a:t>Utgång ur förloppet:</a:t>
            </a:r>
            <a:endParaRPr lang="sv-SE" dirty="0">
              <a:latin typeface="Calibri" panose="020F0502020204030204" pitchFamily="34" charset="0"/>
              <a:ea typeface="Calibri" panose="020F0502020204030204" pitchFamily="34" charset="0"/>
            </a:endParaRPr>
          </a:p>
          <a:p>
            <a:pPr marL="257175" indent="-257175">
              <a:spcAft>
                <a:spcPts val="450"/>
              </a:spcAft>
              <a:buFont typeface="Symbol" panose="05050102010706020507" pitchFamily="18" charset="2"/>
              <a:buChar char=""/>
              <a:defRPr/>
            </a:pPr>
            <a:r>
              <a:rPr lang="sv-SE" dirty="0">
                <a:latin typeface="Calibri" panose="020F0502020204030204" pitchFamily="34" charset="0"/>
                <a:ea typeface="Calibri" panose="020F0502020204030204" pitchFamily="34" charset="0"/>
              </a:rPr>
              <a:t>Då patienten förs över till neurokirurgisk avdelning eller till neurointensivvård under neurokirurgiskt ansvar för specialiserad behandling</a:t>
            </a:r>
          </a:p>
        </p:txBody>
      </p:sp>
      <p:pic>
        <p:nvPicPr>
          <p:cNvPr id="81924" name="Bildobjekt 1">
            <a:extLst>
              <a:ext uri="{FF2B5EF4-FFF2-40B4-BE49-F238E27FC236}">
                <a16:creationId xmlns:a16="http://schemas.microsoft.com/office/drawing/2014/main" id="{0F02E831-D527-4448-8227-6940C7993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9313" y="1239838"/>
            <a:ext cx="167005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2">
            <a:extLst>
              <a:ext uri="{FF2B5EF4-FFF2-40B4-BE49-F238E27FC236}">
                <a16:creationId xmlns:a16="http://schemas.microsoft.com/office/drawing/2014/main" id="{D51339BF-B55A-44C4-BEEF-A00E7D2C97BA}"/>
              </a:ext>
            </a:extLst>
          </p:cNvPr>
          <p:cNvPicPr>
            <a:picLocks noChangeAspect="1"/>
          </p:cNvPicPr>
          <p:nvPr/>
        </p:nvPicPr>
        <p:blipFill>
          <a:blip r:embed="rId2"/>
          <a:stretch>
            <a:fillRect/>
          </a:stretch>
        </p:blipFill>
        <p:spPr>
          <a:xfrm>
            <a:off x="306660" y="2155490"/>
            <a:ext cx="5624235" cy="3646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ktangel 1">
            <a:extLst>
              <a:ext uri="{FF2B5EF4-FFF2-40B4-BE49-F238E27FC236}">
                <a16:creationId xmlns:a16="http://schemas.microsoft.com/office/drawing/2014/main" id="{32481ED2-B993-461B-8759-FB6FE03860DA}"/>
              </a:ext>
            </a:extLst>
          </p:cNvPr>
          <p:cNvSpPr/>
          <p:nvPr/>
        </p:nvSpPr>
        <p:spPr>
          <a:xfrm>
            <a:off x="177800" y="1106488"/>
            <a:ext cx="9161463" cy="895350"/>
          </a:xfrm>
          <a:prstGeom prst="rect">
            <a:avLst/>
          </a:prstGeom>
        </p:spPr>
        <p:txBody>
          <a:bodyPr wrap="none">
            <a:spAutoFit/>
          </a:bodyPr>
          <a:lstStyle/>
          <a:p>
            <a:pPr>
              <a:spcAft>
                <a:spcPts val="450"/>
              </a:spcAft>
              <a:defRPr/>
            </a:pPr>
            <a:r>
              <a:rPr lang="sv-SE" sz="3000" b="1" dirty="0">
                <a:solidFill>
                  <a:srgbClr val="2F6679"/>
                </a:solidFill>
                <a:ea typeface="+mj-ea"/>
                <a:cs typeface="+mj-cs"/>
              </a:rPr>
              <a:t>Patientkontrakt</a:t>
            </a:r>
          </a:p>
          <a:p>
            <a:pPr>
              <a:spcAft>
                <a:spcPts val="450"/>
              </a:spcAft>
              <a:defRPr/>
            </a:pPr>
            <a:r>
              <a:rPr lang="sv-SE" dirty="0">
                <a:ea typeface="Calibri" panose="020F0502020204030204" pitchFamily="34" charset="0"/>
              </a:rPr>
              <a:t>Vårdförloppet kompletteras med </a:t>
            </a:r>
            <a:r>
              <a:rPr lang="sv-SE" dirty="0"/>
              <a:t>Patientkontraktet eftersom det arbetet ska inledas tidigt</a:t>
            </a:r>
            <a:endParaRPr lang="sv-SE" dirty="0">
              <a:ea typeface="Calibri" panose="020F05020202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CFDDFD-C064-4CFC-A00B-BF8CDD33E34C}"/>
              </a:ext>
            </a:extLst>
          </p:cNvPr>
          <p:cNvSpPr/>
          <p:nvPr/>
        </p:nvSpPr>
        <p:spPr>
          <a:xfrm>
            <a:off x="0" y="857250"/>
            <a:ext cx="9150350" cy="513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4" name="Rectangle 2">
            <a:extLst>
              <a:ext uri="{FF2B5EF4-FFF2-40B4-BE49-F238E27FC236}">
                <a16:creationId xmlns:a16="http://schemas.microsoft.com/office/drawing/2014/main" id="{7C83BC1A-EA79-4842-85C7-6BEBAA4602C1}"/>
              </a:ext>
            </a:extLst>
          </p:cNvPr>
          <p:cNvSpPr>
            <a:spLocks noGrp="1" noChangeArrowheads="1"/>
          </p:cNvSpPr>
          <p:nvPr>
            <p:ph type="title" sz="quarter"/>
          </p:nvPr>
        </p:nvSpPr>
        <p:spPr>
          <a:xfrm>
            <a:off x="179388" y="1028700"/>
            <a:ext cx="8964612" cy="644525"/>
          </a:xfrm>
        </p:spPr>
        <p:txBody>
          <a:bodyPr>
            <a:noAutofit/>
          </a:bodyPr>
          <a:lstStyle/>
          <a:p>
            <a:pPr>
              <a:defRPr/>
            </a:pPr>
            <a:r>
              <a:rPr lang="sv-SE" sz="3000" b="1" dirty="0">
                <a:solidFill>
                  <a:srgbClr val="2F6679"/>
                </a:solidFill>
                <a:latin typeface="+mn-lt"/>
              </a:rPr>
              <a:t>Vad innehåller överenskommelsen/patientkontraktet?</a:t>
            </a:r>
          </a:p>
        </p:txBody>
      </p:sp>
      <p:pic>
        <p:nvPicPr>
          <p:cNvPr id="83972" name="Bildobjekt 5" descr="En bild som visar skärmbild&#10;&#10;Automatiskt genererad beskrivning">
            <a:extLst>
              <a:ext uri="{FF2B5EF4-FFF2-40B4-BE49-F238E27FC236}">
                <a16:creationId xmlns:a16="http://schemas.microsoft.com/office/drawing/2014/main" id="{12F9CA8A-94C1-42AD-8043-26387B34C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200" y="1541463"/>
            <a:ext cx="5743575" cy="428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Bildobjekt 7" descr="En bild som visar objekt&#10;&#10;Automatiskt genererad beskrivning">
            <a:extLst>
              <a:ext uri="{FF2B5EF4-FFF2-40B4-BE49-F238E27FC236}">
                <a16:creationId xmlns:a16="http://schemas.microsoft.com/office/drawing/2014/main" id="{2DB6B1EF-0C1E-4FD3-A4E9-C62A0EFC2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8" y="1835150"/>
            <a:ext cx="2909887"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ruta 2">
            <a:extLst>
              <a:ext uri="{FF2B5EF4-FFF2-40B4-BE49-F238E27FC236}">
                <a16:creationId xmlns:a16="http://schemas.microsoft.com/office/drawing/2014/main" id="{215BE8C1-70DC-4B9F-8C54-CA50ACDA2DE9}"/>
              </a:ext>
            </a:extLst>
          </p:cNvPr>
          <p:cNvSpPr txBox="1">
            <a:spLocks noChangeArrowheads="1"/>
          </p:cNvSpPr>
          <p:nvPr/>
        </p:nvSpPr>
        <p:spPr bwMode="auto">
          <a:xfrm>
            <a:off x="4592638" y="2960688"/>
            <a:ext cx="29305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FF0000"/>
                </a:solidFill>
                <a:latin typeface="Arial" panose="020B0604020202020204" pitchFamily="34" charset="0"/>
              </a:rPr>
              <a:t>►</a:t>
            </a:r>
            <a:r>
              <a:rPr lang="sv-SE" altLang="sv-SE" sz="1500" b="1">
                <a:solidFill>
                  <a:srgbClr val="FF0000"/>
                </a:solidFill>
                <a:latin typeface="Arial" panose="020B0604020202020204" pitchFamily="34" charset="0"/>
              </a:rPr>
              <a:t>Sammanhållen planering</a:t>
            </a:r>
          </a:p>
        </p:txBody>
      </p:sp>
      <p:sp>
        <p:nvSpPr>
          <p:cNvPr id="83975" name="textruta 7">
            <a:extLst>
              <a:ext uri="{FF2B5EF4-FFF2-40B4-BE49-F238E27FC236}">
                <a16:creationId xmlns:a16="http://schemas.microsoft.com/office/drawing/2014/main" id="{48D6015B-F078-464E-9DAD-B943E68B07E5}"/>
              </a:ext>
            </a:extLst>
          </p:cNvPr>
          <p:cNvSpPr txBox="1">
            <a:spLocks noChangeArrowheads="1"/>
          </p:cNvSpPr>
          <p:nvPr/>
        </p:nvSpPr>
        <p:spPr bwMode="auto">
          <a:xfrm>
            <a:off x="3667125" y="3863975"/>
            <a:ext cx="1633538" cy="60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FF0000"/>
                </a:solidFill>
                <a:latin typeface="Arial" panose="020B0604020202020204" pitchFamily="34" charset="0"/>
              </a:rPr>
              <a:t>►</a:t>
            </a:r>
            <a:r>
              <a:rPr lang="sv-SE" altLang="sv-SE" sz="1500" b="1">
                <a:solidFill>
                  <a:srgbClr val="FF0000"/>
                </a:solidFill>
                <a:latin typeface="Arial" panose="020B0604020202020204" pitchFamily="34" charset="0"/>
              </a:rPr>
              <a:t>Fast vårdkontakt</a:t>
            </a:r>
          </a:p>
        </p:txBody>
      </p:sp>
      <p:sp>
        <p:nvSpPr>
          <p:cNvPr id="83976" name="textruta 9">
            <a:extLst>
              <a:ext uri="{FF2B5EF4-FFF2-40B4-BE49-F238E27FC236}">
                <a16:creationId xmlns:a16="http://schemas.microsoft.com/office/drawing/2014/main" id="{00E350E8-D686-47FE-95AC-F504CD0357F6}"/>
              </a:ext>
            </a:extLst>
          </p:cNvPr>
          <p:cNvSpPr txBox="1">
            <a:spLocks noChangeArrowheads="1"/>
          </p:cNvSpPr>
          <p:nvPr/>
        </p:nvSpPr>
        <p:spPr bwMode="auto">
          <a:xfrm>
            <a:off x="6143625" y="3863975"/>
            <a:ext cx="1924050" cy="60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FF0000"/>
                </a:solidFill>
                <a:latin typeface="Arial" panose="020B0604020202020204" pitchFamily="34" charset="0"/>
              </a:rPr>
              <a:t>►</a:t>
            </a:r>
            <a:r>
              <a:rPr lang="sv-SE" altLang="sv-SE" sz="1500" b="1">
                <a:solidFill>
                  <a:srgbClr val="FF0000"/>
                </a:solidFill>
                <a:latin typeface="Arial" panose="020B0604020202020204" pitchFamily="34" charset="0"/>
              </a:rPr>
              <a:t>Överenskommen tid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78FF5A16-0F2E-4140-A63F-073CFD994449}"/>
              </a:ext>
            </a:extLst>
          </p:cNvPr>
          <p:cNvSpPr>
            <a:spLocks noGrp="1" noChangeArrowheads="1"/>
          </p:cNvSpPr>
          <p:nvPr>
            <p:ph type="title" sz="quarter"/>
          </p:nvPr>
        </p:nvSpPr>
        <p:spPr>
          <a:xfrm>
            <a:off x="401638" y="1185863"/>
            <a:ext cx="8235950" cy="1600200"/>
          </a:xfrm>
        </p:spPr>
        <p:txBody>
          <a:bodyPr>
            <a:noAutofit/>
          </a:bodyPr>
          <a:lstStyle/>
          <a:p>
            <a:pPr>
              <a:defRPr/>
            </a:pPr>
            <a:r>
              <a:rPr lang="sv-SE" sz="3000" b="1" dirty="0">
                <a:solidFill>
                  <a:srgbClr val="2F6679"/>
                </a:solidFill>
                <a:latin typeface="+mn-lt"/>
              </a:rPr>
              <a:t>Vårdförloppet har därför omarbetats* och kommer att publiceras som:</a:t>
            </a:r>
            <a:br>
              <a:rPr lang="sv-SE" sz="3000" b="1" dirty="0">
                <a:solidFill>
                  <a:srgbClr val="2F6679"/>
                </a:solidFill>
                <a:latin typeface="+mn-lt"/>
              </a:rPr>
            </a:br>
            <a:r>
              <a:rPr lang="sv-SE" sz="3000" b="1" dirty="0">
                <a:solidFill>
                  <a:srgbClr val="FF0000"/>
                </a:solidFill>
                <a:latin typeface="+mn-lt"/>
              </a:rPr>
              <a:t>PSV Stroke och TIA - tidiga insatser och vård</a:t>
            </a:r>
            <a:endParaRPr lang="sv-SE" altLang="en-US" sz="3000" b="1" dirty="0">
              <a:solidFill>
                <a:srgbClr val="FF0000"/>
              </a:solidFill>
              <a:latin typeface="+mn-lt"/>
            </a:endParaRPr>
          </a:p>
        </p:txBody>
      </p:sp>
      <p:sp>
        <p:nvSpPr>
          <p:cNvPr id="86019" name="Rektangel 1">
            <a:extLst>
              <a:ext uri="{FF2B5EF4-FFF2-40B4-BE49-F238E27FC236}">
                <a16:creationId xmlns:a16="http://schemas.microsoft.com/office/drawing/2014/main" id="{0C28F782-FA28-4D96-B983-63E0FBB224A0}"/>
              </a:ext>
            </a:extLst>
          </p:cNvPr>
          <p:cNvSpPr>
            <a:spLocks noChangeArrowheads="1"/>
          </p:cNvSpPr>
          <p:nvPr/>
        </p:nvSpPr>
        <p:spPr bwMode="auto">
          <a:xfrm>
            <a:off x="442913" y="2865438"/>
            <a:ext cx="4572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Ska ut på nationell remiss 15/11</a:t>
            </a:r>
          </a:p>
          <a:p>
            <a:pPr>
              <a:spcBef>
                <a:spcPct val="0"/>
              </a:spcBef>
              <a:buFontTx/>
              <a:buNone/>
            </a:pPr>
            <a:r>
              <a:rPr lang="sv-SE" altLang="sv-SE" sz="1800">
                <a:solidFill>
                  <a:srgbClr val="000000"/>
                </a:solidFill>
                <a:latin typeface="Arial" panose="020B0604020202020204" pitchFamily="34" charset="0"/>
              </a:rPr>
              <a:t>SKR tar beslut om godkännande mars 2022</a:t>
            </a:r>
          </a:p>
          <a:p>
            <a:pPr>
              <a:spcBef>
                <a:spcPct val="0"/>
              </a:spcBef>
              <a:buFontTx/>
              <a:buNone/>
            </a:pPr>
            <a:r>
              <a:rPr lang="sv-SE" altLang="sv-SE" sz="1800">
                <a:solidFill>
                  <a:srgbClr val="000000"/>
                </a:solidFill>
                <a:latin typeface="Arial" panose="020B0604020202020204" pitchFamily="34" charset="0"/>
              </a:rPr>
              <a:t>Implementering 2022-2023</a:t>
            </a:r>
          </a:p>
          <a:p>
            <a:pPr>
              <a:spcBef>
                <a:spcPct val="0"/>
              </a:spcBef>
              <a:buFontTx/>
              <a:buNone/>
            </a:pPr>
            <a:endParaRPr lang="sv-SE" altLang="sv-SE" sz="1800">
              <a:latin typeface="Arial" panose="020B0604020202020204" pitchFamily="34" charset="0"/>
            </a:endParaRPr>
          </a:p>
        </p:txBody>
      </p:sp>
      <p:sp>
        <p:nvSpPr>
          <p:cNvPr id="86020" name="textruta 2">
            <a:extLst>
              <a:ext uri="{FF2B5EF4-FFF2-40B4-BE49-F238E27FC236}">
                <a16:creationId xmlns:a16="http://schemas.microsoft.com/office/drawing/2014/main" id="{900D5570-E09E-4FB1-AE35-F439072C7B71}"/>
              </a:ext>
            </a:extLst>
          </p:cNvPr>
          <p:cNvSpPr txBox="1">
            <a:spLocks noChangeArrowheads="1"/>
          </p:cNvSpPr>
          <p:nvPr/>
        </p:nvSpPr>
        <p:spPr bwMode="auto">
          <a:xfrm>
            <a:off x="442913" y="4414838"/>
            <a:ext cx="994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latin typeface="Arial" panose="020B0604020202020204" pitchFamily="34" charset="0"/>
              </a:rPr>
              <a:t>*Inkluderande subaraknoidalblödningar (SAB) och Patientkontraktet samt en del mindre detaljer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5" name="Connector: Elbow 140">
            <a:extLst>
              <a:ext uri="{FF2B5EF4-FFF2-40B4-BE49-F238E27FC236}">
                <a16:creationId xmlns:a16="http://schemas.microsoft.com/office/drawing/2014/main" id="{9A30E971-ACAE-4925-90CC-6490167212BB}"/>
              </a:ext>
            </a:extLst>
          </p:cNvPr>
          <p:cNvCxnSpPr>
            <a:cxnSpLocks/>
            <a:stCxn id="234" idx="3"/>
            <a:endCxn id="67" idx="1"/>
          </p:cNvCxnSpPr>
          <p:nvPr/>
        </p:nvCxnSpPr>
        <p:spPr>
          <a:xfrm flipV="1">
            <a:off x="3924300" y="2020888"/>
            <a:ext cx="311150" cy="476250"/>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8067" name="Object 6" hidden="1">
            <a:extLst>
              <a:ext uri="{FF2B5EF4-FFF2-40B4-BE49-F238E27FC236}">
                <a16:creationId xmlns:a16="http://schemas.microsoft.com/office/drawing/2014/main" id="{9827F099-BF66-4609-B163-5C6B44A5977B}"/>
              </a:ext>
            </a:extLst>
          </p:cNvPr>
          <p:cNvGraphicFramePr>
            <a:graphicFrameLocks noChangeAspect="1"/>
          </p:cNvGraphicFramePr>
          <p:nvPr>
            <p:custDataLst>
              <p:tags r:id="rId2"/>
            </p:custDataLst>
          </p:nvPr>
        </p:nvGraphicFramePr>
        <p:xfrm>
          <a:off x="3348038" y="1660525"/>
          <a:ext cx="0" cy="0"/>
        </p:xfrm>
        <a:graphic>
          <a:graphicData uri="http://schemas.openxmlformats.org/presentationml/2006/ole">
            <mc:AlternateContent xmlns:mc="http://schemas.openxmlformats.org/markup-compatibility/2006">
              <mc:Choice xmlns:v="urn:schemas-microsoft-com:vml" Requires="v">
                <p:oleObj spid="_x0000_s88215" name="think-cell Slide" r:id="rId6" imgW="360" imgH="360" progId="TCLayout.ActiveDocument.1">
                  <p:embed/>
                </p:oleObj>
              </mc:Choice>
              <mc:Fallback>
                <p:oleObj name="think-cell Slide" r:id="rId6" imgW="360" imgH="360" progId="TCLayout.ActiveDocument.1">
                  <p:embed/>
                  <p:pic>
                    <p:nvPicPr>
                      <p:cNvPr id="0" name="Object 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16605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hidden="1">
            <a:extLst>
              <a:ext uri="{FF2B5EF4-FFF2-40B4-BE49-F238E27FC236}">
                <a16:creationId xmlns:a16="http://schemas.microsoft.com/office/drawing/2014/main" id="{0FA6190C-1D79-4A0C-A7F4-56EEB3DC67D6}"/>
              </a:ext>
            </a:extLst>
          </p:cNvPr>
          <p:cNvSpPr/>
          <p:nvPr>
            <p:custDataLst>
              <p:tags r:id="rId3"/>
            </p:custDataLst>
          </p:nvPr>
        </p:nvSpPr>
        <p:spPr>
          <a:xfrm>
            <a:off x="3346450" y="1660525"/>
            <a:ext cx="57150" cy="5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474701">
              <a:defRPr/>
            </a:pPr>
            <a:endParaRPr lang="sv-SE" sz="893" dirty="0">
              <a:solidFill>
                <a:prstClr val="white"/>
              </a:solidFill>
              <a:latin typeface="Calibri Light" panose="020F0302020204030204" pitchFamily="34" charset="0"/>
              <a:sym typeface="Calibri Light" panose="020F0302020204030204" pitchFamily="34" charset="0"/>
            </a:endParaRPr>
          </a:p>
        </p:txBody>
      </p:sp>
      <p:cxnSp>
        <p:nvCxnSpPr>
          <p:cNvPr id="103" name="Connector: Elbow 102">
            <a:extLst>
              <a:ext uri="{FF2B5EF4-FFF2-40B4-BE49-F238E27FC236}">
                <a16:creationId xmlns:a16="http://schemas.microsoft.com/office/drawing/2014/main" id="{3195726C-4DAB-4BF6-A338-8146B294D4A4}"/>
              </a:ext>
            </a:extLst>
          </p:cNvPr>
          <p:cNvCxnSpPr>
            <a:cxnSpLocks/>
            <a:stCxn id="67" idx="3"/>
            <a:endCxn id="82" idx="0"/>
          </p:cNvCxnSpPr>
          <p:nvPr/>
        </p:nvCxnSpPr>
        <p:spPr>
          <a:xfrm>
            <a:off x="5021263" y="2020888"/>
            <a:ext cx="1270000" cy="711200"/>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303" name="Rektangel 246">
            <a:extLst>
              <a:ext uri="{FF2B5EF4-FFF2-40B4-BE49-F238E27FC236}">
                <a16:creationId xmlns:a16="http://schemas.microsoft.com/office/drawing/2014/main" id="{6BE61F88-BC13-4AFD-A2C1-E4D3A4BD9C01}"/>
              </a:ext>
            </a:extLst>
          </p:cNvPr>
          <p:cNvSpPr/>
          <p:nvPr/>
        </p:nvSpPr>
        <p:spPr>
          <a:xfrm rot="5400000">
            <a:off x="5210175" y="1735138"/>
            <a:ext cx="71437" cy="160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cxnSp>
        <p:nvCxnSpPr>
          <p:cNvPr id="158" name="Straight Arrow Connector 101">
            <a:extLst>
              <a:ext uri="{FF2B5EF4-FFF2-40B4-BE49-F238E27FC236}">
                <a16:creationId xmlns:a16="http://schemas.microsoft.com/office/drawing/2014/main" id="{EDB25AD6-332C-42DB-9DE1-0D6565897D22}"/>
              </a:ext>
            </a:extLst>
          </p:cNvPr>
          <p:cNvCxnSpPr>
            <a:cxnSpLocks/>
          </p:cNvCxnSpPr>
          <p:nvPr/>
        </p:nvCxnSpPr>
        <p:spPr>
          <a:xfrm>
            <a:off x="4384675" y="3905250"/>
            <a:ext cx="0" cy="18732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01">
            <a:extLst>
              <a:ext uri="{FF2B5EF4-FFF2-40B4-BE49-F238E27FC236}">
                <a16:creationId xmlns:a16="http://schemas.microsoft.com/office/drawing/2014/main" id="{8AC43AFE-4EE4-42ED-82D0-BA5A823EEAD7}"/>
              </a:ext>
            </a:extLst>
          </p:cNvPr>
          <p:cNvCxnSpPr>
            <a:cxnSpLocks/>
          </p:cNvCxnSpPr>
          <p:nvPr/>
        </p:nvCxnSpPr>
        <p:spPr>
          <a:xfrm rot="5400000">
            <a:off x="4079876" y="4160837"/>
            <a:ext cx="0" cy="13017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Rak koppling 121">
            <a:extLst>
              <a:ext uri="{FF2B5EF4-FFF2-40B4-BE49-F238E27FC236}">
                <a16:creationId xmlns:a16="http://schemas.microsoft.com/office/drawing/2014/main" id="{C7338922-EF1B-491B-A8AE-F7D390583F49}"/>
              </a:ext>
            </a:extLst>
          </p:cNvPr>
          <p:cNvCxnSpPr>
            <a:cxnSpLocks/>
            <a:stCxn id="125" idx="3"/>
            <a:endCxn id="51" idx="2"/>
          </p:cNvCxnSpPr>
          <p:nvPr/>
        </p:nvCxnSpPr>
        <p:spPr>
          <a:xfrm flipV="1">
            <a:off x="6024563" y="4718050"/>
            <a:ext cx="88900" cy="0"/>
          </a:xfrm>
          <a:prstGeom prst="line">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Connector: Elbow 216">
            <a:extLst>
              <a:ext uri="{FF2B5EF4-FFF2-40B4-BE49-F238E27FC236}">
                <a16:creationId xmlns:a16="http://schemas.microsoft.com/office/drawing/2014/main" id="{4957AC75-A4A3-40FA-A34F-C83BABBFB1E6}"/>
              </a:ext>
            </a:extLst>
          </p:cNvPr>
          <p:cNvCxnSpPr>
            <a:cxnSpLocks/>
            <a:stCxn id="51" idx="0"/>
          </p:cNvCxnSpPr>
          <p:nvPr/>
        </p:nvCxnSpPr>
        <p:spPr>
          <a:xfrm rot="16200000" flipV="1">
            <a:off x="5727700" y="3987801"/>
            <a:ext cx="1133475" cy="0"/>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455304FB-C575-472E-93B4-978D51B43C9A}"/>
              </a:ext>
            </a:extLst>
          </p:cNvPr>
          <p:cNvSpPr>
            <a:spLocks/>
          </p:cNvSpPr>
          <p:nvPr/>
        </p:nvSpPr>
        <p:spPr>
          <a:xfrm>
            <a:off x="3082925" y="2438400"/>
            <a:ext cx="841375" cy="115888"/>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Utredningsblock: Akut bilddiagnostik</a:t>
            </a:r>
            <a:r>
              <a:rPr lang="sv-SE" sz="364" dirty="0">
                <a:solidFill>
                  <a:schemeClr val="accent1"/>
                </a:solidFill>
              </a:rPr>
              <a:t> </a:t>
            </a:r>
            <a:r>
              <a:rPr lang="sv-SE" sz="364" dirty="0">
                <a:solidFill>
                  <a:srgbClr val="FF0000"/>
                </a:solidFill>
              </a:rPr>
              <a:t>vid strokemisstanke inklusive SAB, eller TIA </a:t>
            </a:r>
            <a:r>
              <a:rPr lang="sv-SE" sz="364" dirty="0">
                <a:solidFill>
                  <a:schemeClr val="tx1"/>
                </a:solidFill>
              </a:rPr>
              <a:t>(G)</a:t>
            </a:r>
          </a:p>
        </p:txBody>
      </p:sp>
      <p:cxnSp>
        <p:nvCxnSpPr>
          <p:cNvPr id="135" name="Straight Arrow Connector 134">
            <a:extLst>
              <a:ext uri="{FF2B5EF4-FFF2-40B4-BE49-F238E27FC236}">
                <a16:creationId xmlns:a16="http://schemas.microsoft.com/office/drawing/2014/main" id="{FE16FB4D-7111-42A2-9774-F6F70F51EAE5}"/>
              </a:ext>
            </a:extLst>
          </p:cNvPr>
          <p:cNvCxnSpPr>
            <a:cxnSpLocks/>
          </p:cNvCxnSpPr>
          <p:nvPr/>
        </p:nvCxnSpPr>
        <p:spPr>
          <a:xfrm flipH="1">
            <a:off x="3524250" y="2359025"/>
            <a:ext cx="0" cy="8572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235">
            <a:extLst>
              <a:ext uri="{FF2B5EF4-FFF2-40B4-BE49-F238E27FC236}">
                <a16:creationId xmlns:a16="http://schemas.microsoft.com/office/drawing/2014/main" id="{0CEAFF78-84F8-4777-95BE-F00D881422F7}"/>
              </a:ext>
            </a:extLst>
          </p:cNvPr>
          <p:cNvCxnSpPr>
            <a:cxnSpLocks/>
            <a:stCxn id="89" idx="2"/>
            <a:endCxn id="155" idx="0"/>
          </p:cNvCxnSpPr>
          <p:nvPr/>
        </p:nvCxnSpPr>
        <p:spPr>
          <a:xfrm>
            <a:off x="3524250" y="2087563"/>
            <a:ext cx="0" cy="55562"/>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235">
            <a:extLst>
              <a:ext uri="{FF2B5EF4-FFF2-40B4-BE49-F238E27FC236}">
                <a16:creationId xmlns:a16="http://schemas.microsoft.com/office/drawing/2014/main" id="{B0E78877-48B5-44F6-80BA-2CFCF358C9D4}"/>
              </a:ext>
            </a:extLst>
          </p:cNvPr>
          <p:cNvCxnSpPr>
            <a:cxnSpLocks/>
            <a:stCxn id="78" idx="2"/>
            <a:endCxn id="89" idx="0"/>
          </p:cNvCxnSpPr>
          <p:nvPr/>
        </p:nvCxnSpPr>
        <p:spPr>
          <a:xfrm flipH="1">
            <a:off x="3524250" y="1919288"/>
            <a:ext cx="0" cy="55562"/>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ak pilkoppling 18">
            <a:extLst>
              <a:ext uri="{FF2B5EF4-FFF2-40B4-BE49-F238E27FC236}">
                <a16:creationId xmlns:a16="http://schemas.microsoft.com/office/drawing/2014/main" id="{67F2FF79-2B5A-4434-866E-90255C38FA39}"/>
              </a:ext>
            </a:extLst>
          </p:cNvPr>
          <p:cNvCxnSpPr/>
          <p:nvPr/>
        </p:nvCxnSpPr>
        <p:spPr>
          <a:xfrm flipH="1">
            <a:off x="3914775" y="1206500"/>
            <a:ext cx="133350" cy="1588"/>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235">
            <a:extLst>
              <a:ext uri="{FF2B5EF4-FFF2-40B4-BE49-F238E27FC236}">
                <a16:creationId xmlns:a16="http://schemas.microsoft.com/office/drawing/2014/main" id="{37C5442D-32D0-4163-9ED8-F7C661229616}"/>
              </a:ext>
            </a:extLst>
          </p:cNvPr>
          <p:cNvCxnSpPr>
            <a:cxnSpLocks/>
            <a:stCxn id="144" idx="2"/>
            <a:endCxn id="272" idx="0"/>
          </p:cNvCxnSpPr>
          <p:nvPr/>
        </p:nvCxnSpPr>
        <p:spPr>
          <a:xfrm>
            <a:off x="3524250" y="1519238"/>
            <a:ext cx="0" cy="26987"/>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235">
            <a:extLst>
              <a:ext uri="{FF2B5EF4-FFF2-40B4-BE49-F238E27FC236}">
                <a16:creationId xmlns:a16="http://schemas.microsoft.com/office/drawing/2014/main" id="{826C86B3-2F5B-4323-983E-ABCF48036441}"/>
              </a:ext>
            </a:extLst>
          </p:cNvPr>
          <p:cNvCxnSpPr>
            <a:cxnSpLocks/>
          </p:cNvCxnSpPr>
          <p:nvPr/>
        </p:nvCxnSpPr>
        <p:spPr>
          <a:xfrm>
            <a:off x="3516313" y="1208088"/>
            <a:ext cx="3175" cy="8572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235">
            <a:extLst>
              <a:ext uri="{FF2B5EF4-FFF2-40B4-BE49-F238E27FC236}">
                <a16:creationId xmlns:a16="http://schemas.microsoft.com/office/drawing/2014/main" id="{94603EC0-BDE3-4166-AE39-AF15D8506482}"/>
              </a:ext>
            </a:extLst>
          </p:cNvPr>
          <p:cNvCxnSpPr>
            <a:cxnSpLocks/>
          </p:cNvCxnSpPr>
          <p:nvPr/>
        </p:nvCxnSpPr>
        <p:spPr>
          <a:xfrm>
            <a:off x="6097588" y="1073150"/>
            <a:ext cx="3175" cy="8572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67" name="Flowchart: Decision 66">
            <a:extLst>
              <a:ext uri="{FF2B5EF4-FFF2-40B4-BE49-F238E27FC236}">
                <a16:creationId xmlns:a16="http://schemas.microsoft.com/office/drawing/2014/main" id="{B7EA862F-C2A2-4019-9566-69650D322CE0}"/>
              </a:ext>
            </a:extLst>
          </p:cNvPr>
          <p:cNvSpPr/>
          <p:nvPr/>
        </p:nvSpPr>
        <p:spPr>
          <a:xfrm>
            <a:off x="4235450" y="1900238"/>
            <a:ext cx="785813" cy="24130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dirty="0">
                <a:solidFill>
                  <a:schemeClr val="tx1"/>
                </a:solidFill>
              </a:rPr>
              <a:t>Diagnos stroke </a:t>
            </a:r>
            <a:r>
              <a:rPr lang="sv-SE" sz="364" dirty="0">
                <a:solidFill>
                  <a:srgbClr val="FF0000"/>
                </a:solidFill>
              </a:rPr>
              <a:t>inklusive SAB </a:t>
            </a:r>
            <a:r>
              <a:rPr lang="sv-SE" sz="364" dirty="0">
                <a:solidFill>
                  <a:schemeClr val="tx1"/>
                </a:solidFill>
              </a:rPr>
              <a:t>eller TIA? </a:t>
            </a:r>
            <a:r>
              <a:rPr lang="sv-SE" sz="364" dirty="0">
                <a:solidFill>
                  <a:srgbClr val="FF0000"/>
                </a:solidFill>
              </a:rPr>
              <a:t>(H1-2)</a:t>
            </a:r>
          </a:p>
        </p:txBody>
      </p:sp>
      <p:sp>
        <p:nvSpPr>
          <p:cNvPr id="290" name="Flowchart: Terminator 289">
            <a:extLst>
              <a:ext uri="{FF2B5EF4-FFF2-40B4-BE49-F238E27FC236}">
                <a16:creationId xmlns:a16="http://schemas.microsoft.com/office/drawing/2014/main" id="{750C7254-E06A-4F22-9E22-5CD631E34620}"/>
              </a:ext>
            </a:extLst>
          </p:cNvPr>
          <p:cNvSpPr/>
          <p:nvPr/>
        </p:nvSpPr>
        <p:spPr>
          <a:xfrm>
            <a:off x="6038850" y="3216275"/>
            <a:ext cx="504825" cy="201613"/>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b="1" dirty="0">
                <a:solidFill>
                  <a:schemeClr val="tx1"/>
                </a:solidFill>
              </a:rPr>
              <a:t>Utgång</a:t>
            </a:r>
            <a:endParaRPr lang="sv-SE" sz="364" dirty="0">
              <a:solidFill>
                <a:schemeClr val="tx1"/>
              </a:solidFill>
            </a:endParaRPr>
          </a:p>
          <a:p>
            <a:pPr algn="ctr">
              <a:defRPr/>
            </a:pPr>
            <a:r>
              <a:rPr lang="sv-SE" sz="364" dirty="0">
                <a:solidFill>
                  <a:schemeClr val="tx1"/>
                </a:solidFill>
              </a:rPr>
              <a:t>Beskrivning av åtgärder i vårdförlopp avslutas</a:t>
            </a:r>
          </a:p>
        </p:txBody>
      </p:sp>
      <p:sp>
        <p:nvSpPr>
          <p:cNvPr id="191" name="TextBox 190">
            <a:extLst>
              <a:ext uri="{FF2B5EF4-FFF2-40B4-BE49-F238E27FC236}">
                <a16:creationId xmlns:a16="http://schemas.microsoft.com/office/drawing/2014/main" id="{DE14C8F4-AFE4-4278-AFE6-63D5C4297301}"/>
              </a:ext>
            </a:extLst>
          </p:cNvPr>
          <p:cNvSpPr txBox="1"/>
          <p:nvPr/>
        </p:nvSpPr>
        <p:spPr>
          <a:xfrm>
            <a:off x="5045075" y="1928813"/>
            <a:ext cx="249238" cy="149225"/>
          </a:xfrm>
          <a:prstGeom prst="rect">
            <a:avLst/>
          </a:prstGeom>
          <a:noFill/>
        </p:spPr>
        <p:txBody>
          <a:bodyPr wrap="none">
            <a:spAutoFit/>
          </a:bodyPr>
          <a:lstStyle/>
          <a:p>
            <a:pPr defTabSz="474701">
              <a:defRPr/>
            </a:pPr>
            <a:r>
              <a:rPr lang="sv-SE" sz="364" i="1" dirty="0">
                <a:latin typeface="Calibri" panose="020F0502020204030204"/>
              </a:rPr>
              <a:t>Nej</a:t>
            </a:r>
          </a:p>
        </p:txBody>
      </p:sp>
      <p:sp>
        <p:nvSpPr>
          <p:cNvPr id="82" name="Oval 76">
            <a:extLst>
              <a:ext uri="{FF2B5EF4-FFF2-40B4-BE49-F238E27FC236}">
                <a16:creationId xmlns:a16="http://schemas.microsoft.com/office/drawing/2014/main" id="{30254352-8A6D-4402-96D8-1D16C8A029B9}"/>
              </a:ext>
            </a:extLst>
          </p:cNvPr>
          <p:cNvSpPr/>
          <p:nvPr/>
        </p:nvSpPr>
        <p:spPr>
          <a:xfrm>
            <a:off x="6110288" y="2732088"/>
            <a:ext cx="361950" cy="325437"/>
          </a:xfrm>
          <a:prstGeom prst="ellipse">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Information och dialog om nästa steg (I) </a:t>
            </a:r>
          </a:p>
        </p:txBody>
      </p:sp>
      <p:sp>
        <p:nvSpPr>
          <p:cNvPr id="116" name="Flowchart: Decision 115">
            <a:extLst>
              <a:ext uri="{FF2B5EF4-FFF2-40B4-BE49-F238E27FC236}">
                <a16:creationId xmlns:a16="http://schemas.microsoft.com/office/drawing/2014/main" id="{2F693D4E-C392-49CE-B2E3-D102075D9119}"/>
              </a:ext>
            </a:extLst>
          </p:cNvPr>
          <p:cNvSpPr/>
          <p:nvPr/>
        </p:nvSpPr>
        <p:spPr>
          <a:xfrm>
            <a:off x="4238625" y="2212975"/>
            <a:ext cx="785813" cy="24130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Beslut: Akut behandling (J)</a:t>
            </a:r>
          </a:p>
        </p:txBody>
      </p:sp>
      <p:sp>
        <p:nvSpPr>
          <p:cNvPr id="124" name="Rectangle 57">
            <a:extLst>
              <a:ext uri="{FF2B5EF4-FFF2-40B4-BE49-F238E27FC236}">
                <a16:creationId xmlns:a16="http://schemas.microsoft.com/office/drawing/2014/main" id="{D4C16C68-598A-4F76-A64B-6D4F3A10B407}"/>
              </a:ext>
            </a:extLst>
          </p:cNvPr>
          <p:cNvSpPr>
            <a:spLocks/>
          </p:cNvSpPr>
          <p:nvPr/>
        </p:nvSpPr>
        <p:spPr>
          <a:xfrm>
            <a:off x="3248025" y="4378325"/>
            <a:ext cx="717550" cy="1492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Komplikationsförebyggande farmakologisk behandling (U)</a:t>
            </a:r>
          </a:p>
        </p:txBody>
      </p:sp>
      <p:sp>
        <p:nvSpPr>
          <p:cNvPr id="129" name="Rectangle 57">
            <a:extLst>
              <a:ext uri="{FF2B5EF4-FFF2-40B4-BE49-F238E27FC236}">
                <a16:creationId xmlns:a16="http://schemas.microsoft.com/office/drawing/2014/main" id="{DB3E9C58-65EC-49A4-9F8C-F2A9FE4B3E32}"/>
              </a:ext>
            </a:extLst>
          </p:cNvPr>
          <p:cNvSpPr>
            <a:spLocks/>
          </p:cNvSpPr>
          <p:nvPr/>
        </p:nvSpPr>
        <p:spPr>
          <a:xfrm>
            <a:off x="3248025" y="4616450"/>
            <a:ext cx="717550" cy="1492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Strokeförebyggande </a:t>
            </a:r>
          </a:p>
          <a:p>
            <a:pPr algn="ctr" defTabSz="474701">
              <a:defRPr/>
            </a:pPr>
            <a:r>
              <a:rPr lang="sv-SE" sz="364" dirty="0">
                <a:solidFill>
                  <a:schemeClr val="tx1"/>
                </a:solidFill>
              </a:rPr>
              <a:t>farmakologisk behandling (V)</a:t>
            </a:r>
          </a:p>
        </p:txBody>
      </p:sp>
      <p:sp>
        <p:nvSpPr>
          <p:cNvPr id="130" name="Rectangle 57">
            <a:extLst>
              <a:ext uri="{FF2B5EF4-FFF2-40B4-BE49-F238E27FC236}">
                <a16:creationId xmlns:a16="http://schemas.microsoft.com/office/drawing/2014/main" id="{A6C4725F-B2B7-46FB-8C07-5FE95110685C}"/>
              </a:ext>
            </a:extLst>
          </p:cNvPr>
          <p:cNvSpPr/>
          <p:nvPr/>
        </p:nvSpPr>
        <p:spPr>
          <a:xfrm>
            <a:off x="3248025" y="3460750"/>
            <a:ext cx="717550" cy="1492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Skyndsam förebyggande farmakologisk behandling (Q)</a:t>
            </a:r>
          </a:p>
        </p:txBody>
      </p:sp>
      <p:cxnSp>
        <p:nvCxnSpPr>
          <p:cNvPr id="178" name="Connector: Elbow 177">
            <a:extLst>
              <a:ext uri="{FF2B5EF4-FFF2-40B4-BE49-F238E27FC236}">
                <a16:creationId xmlns:a16="http://schemas.microsoft.com/office/drawing/2014/main" id="{CD25B299-888F-4C9F-AB79-7829061BF13B}"/>
              </a:ext>
            </a:extLst>
          </p:cNvPr>
          <p:cNvCxnSpPr>
            <a:cxnSpLocks/>
          </p:cNvCxnSpPr>
          <p:nvPr/>
        </p:nvCxnSpPr>
        <p:spPr>
          <a:xfrm rot="5400000" flipH="1" flipV="1">
            <a:off x="3998120" y="5390356"/>
            <a:ext cx="55562" cy="822325"/>
          </a:xfrm>
          <a:prstGeom prst="bentConnector4">
            <a:avLst>
              <a:gd name="adj1" fmla="val -121242"/>
              <a:gd name="adj2" fmla="val 7437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3FACF235-7B0F-4ED3-AB8A-FA1CC1663B38}"/>
              </a:ext>
            </a:extLst>
          </p:cNvPr>
          <p:cNvSpPr txBox="1"/>
          <p:nvPr/>
        </p:nvSpPr>
        <p:spPr>
          <a:xfrm>
            <a:off x="5257800" y="5684838"/>
            <a:ext cx="180975" cy="204787"/>
          </a:xfrm>
          <a:prstGeom prst="rect">
            <a:avLst/>
          </a:prstGeom>
          <a:noFill/>
        </p:spPr>
        <p:txBody>
          <a:bodyPr>
            <a:spAutoFit/>
          </a:bodyPr>
          <a:lstStyle/>
          <a:p>
            <a:pPr defTabSz="474701">
              <a:defRPr/>
            </a:pPr>
            <a:r>
              <a:rPr lang="sv-SE" sz="364" i="1" dirty="0">
                <a:latin typeface="Calibri" panose="020F0502020204030204"/>
              </a:rPr>
              <a:t>Ja</a:t>
            </a:r>
          </a:p>
        </p:txBody>
      </p:sp>
      <p:sp>
        <p:nvSpPr>
          <p:cNvPr id="195" name="Rectangle 57">
            <a:extLst>
              <a:ext uri="{FF2B5EF4-FFF2-40B4-BE49-F238E27FC236}">
                <a16:creationId xmlns:a16="http://schemas.microsoft.com/office/drawing/2014/main" id="{401336FD-7DC9-432D-A2AA-7AA8E3564DB7}"/>
              </a:ext>
            </a:extLst>
          </p:cNvPr>
          <p:cNvSpPr/>
          <p:nvPr/>
        </p:nvSpPr>
        <p:spPr>
          <a:xfrm>
            <a:off x="3248025" y="3919538"/>
            <a:ext cx="717550" cy="1492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chemeClr val="tx1"/>
                </a:solidFill>
              </a:rPr>
              <a:t>Medicinsk utredning (S)</a:t>
            </a:r>
          </a:p>
        </p:txBody>
      </p:sp>
      <p:cxnSp>
        <p:nvCxnSpPr>
          <p:cNvPr id="207" name="Connector: Elbow 206">
            <a:extLst>
              <a:ext uri="{FF2B5EF4-FFF2-40B4-BE49-F238E27FC236}">
                <a16:creationId xmlns:a16="http://schemas.microsoft.com/office/drawing/2014/main" id="{04D8E816-E840-4F57-B264-95150332AC8C}"/>
              </a:ext>
            </a:extLst>
          </p:cNvPr>
          <p:cNvCxnSpPr>
            <a:cxnSpLocks/>
            <a:stCxn id="82" idx="4"/>
            <a:endCxn id="290" idx="0"/>
          </p:cNvCxnSpPr>
          <p:nvPr/>
        </p:nvCxnSpPr>
        <p:spPr>
          <a:xfrm rot="16200000" flipH="1">
            <a:off x="6211888" y="3136900"/>
            <a:ext cx="158750" cy="0"/>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6CC82846-62DD-4E41-949F-0E03F99EC311}"/>
              </a:ext>
            </a:extLst>
          </p:cNvPr>
          <p:cNvCxnSpPr>
            <a:cxnSpLocks/>
            <a:stCxn id="67" idx="2"/>
            <a:endCxn id="116" idx="0"/>
          </p:cNvCxnSpPr>
          <p:nvPr/>
        </p:nvCxnSpPr>
        <p:spPr>
          <a:xfrm>
            <a:off x="4627563" y="2141538"/>
            <a:ext cx="4762" cy="71437"/>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51" name="Oval 76">
            <a:extLst>
              <a:ext uri="{FF2B5EF4-FFF2-40B4-BE49-F238E27FC236}">
                <a16:creationId xmlns:a16="http://schemas.microsoft.com/office/drawing/2014/main" id="{C529FAEB-6AD0-4DCB-96A2-03E29D932C39}"/>
              </a:ext>
            </a:extLst>
          </p:cNvPr>
          <p:cNvSpPr/>
          <p:nvPr/>
        </p:nvSpPr>
        <p:spPr>
          <a:xfrm>
            <a:off x="6113463" y="4554538"/>
            <a:ext cx="361950" cy="327025"/>
          </a:xfrm>
          <a:prstGeom prst="ellipse">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Information och dialog om nästa steg (CC) </a:t>
            </a:r>
          </a:p>
        </p:txBody>
      </p:sp>
      <p:sp>
        <p:nvSpPr>
          <p:cNvPr id="160" name="Rectangle 57">
            <a:extLst>
              <a:ext uri="{FF2B5EF4-FFF2-40B4-BE49-F238E27FC236}">
                <a16:creationId xmlns:a16="http://schemas.microsoft.com/office/drawing/2014/main" id="{7696BBC8-3142-4390-BDBC-43DD009B5E73}"/>
              </a:ext>
            </a:extLst>
          </p:cNvPr>
          <p:cNvSpPr/>
          <p:nvPr/>
        </p:nvSpPr>
        <p:spPr>
          <a:xfrm>
            <a:off x="3248025" y="3684588"/>
            <a:ext cx="717550" cy="1492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Monitorering av vitala funktioner (R)</a:t>
            </a:r>
          </a:p>
        </p:txBody>
      </p:sp>
      <p:sp>
        <p:nvSpPr>
          <p:cNvPr id="170" name="Rectangle 57">
            <a:extLst>
              <a:ext uri="{FF2B5EF4-FFF2-40B4-BE49-F238E27FC236}">
                <a16:creationId xmlns:a16="http://schemas.microsoft.com/office/drawing/2014/main" id="{40738A5C-871C-4D23-A89D-2C1CB182E940}"/>
              </a:ext>
            </a:extLst>
          </p:cNvPr>
          <p:cNvSpPr>
            <a:spLocks/>
          </p:cNvSpPr>
          <p:nvPr/>
        </p:nvSpPr>
        <p:spPr>
          <a:xfrm>
            <a:off x="4760913" y="3305175"/>
            <a:ext cx="539750" cy="204788"/>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chemeClr val="tx1"/>
                </a:solidFill>
              </a:rPr>
              <a:t>Intensivvård (Ö)</a:t>
            </a:r>
          </a:p>
        </p:txBody>
      </p:sp>
      <p:sp>
        <p:nvSpPr>
          <p:cNvPr id="125" name="Flowchart: Decision 124">
            <a:extLst>
              <a:ext uri="{FF2B5EF4-FFF2-40B4-BE49-F238E27FC236}">
                <a16:creationId xmlns:a16="http://schemas.microsoft.com/office/drawing/2014/main" id="{C81AB447-9804-4842-859A-C8393FD7D2CF}"/>
              </a:ext>
            </a:extLst>
          </p:cNvPr>
          <p:cNvSpPr>
            <a:spLocks/>
          </p:cNvSpPr>
          <p:nvPr/>
        </p:nvSpPr>
        <p:spPr>
          <a:xfrm>
            <a:off x="5418138" y="4597400"/>
            <a:ext cx="606425" cy="24130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11" dirty="0">
                <a:solidFill>
                  <a:schemeClr val="tx1"/>
                </a:solidFill>
              </a:rPr>
              <a:t>Rehabilitering på strokeenhet? (BB)</a:t>
            </a:r>
          </a:p>
        </p:txBody>
      </p:sp>
      <p:sp>
        <p:nvSpPr>
          <p:cNvPr id="146" name="TextBox 145">
            <a:extLst>
              <a:ext uri="{FF2B5EF4-FFF2-40B4-BE49-F238E27FC236}">
                <a16:creationId xmlns:a16="http://schemas.microsoft.com/office/drawing/2014/main" id="{828DA629-E6B5-4046-BE3C-B714D0182A12}"/>
              </a:ext>
            </a:extLst>
          </p:cNvPr>
          <p:cNvSpPr txBox="1"/>
          <p:nvPr/>
        </p:nvSpPr>
        <p:spPr>
          <a:xfrm>
            <a:off x="4632325" y="2111375"/>
            <a:ext cx="222250" cy="149225"/>
          </a:xfrm>
          <a:prstGeom prst="rect">
            <a:avLst/>
          </a:prstGeom>
          <a:noFill/>
        </p:spPr>
        <p:txBody>
          <a:bodyPr wrap="none">
            <a:spAutoFit/>
          </a:bodyPr>
          <a:lstStyle/>
          <a:p>
            <a:pPr defTabSz="474701">
              <a:defRPr/>
            </a:pPr>
            <a:r>
              <a:rPr lang="sv-SE" sz="364" i="1" dirty="0">
                <a:latin typeface="Calibri" panose="020F0502020204030204"/>
              </a:rPr>
              <a:t>Ja</a:t>
            </a:r>
          </a:p>
        </p:txBody>
      </p:sp>
      <p:cxnSp>
        <p:nvCxnSpPr>
          <p:cNvPr id="153" name="Connector: Elbow 152">
            <a:extLst>
              <a:ext uri="{FF2B5EF4-FFF2-40B4-BE49-F238E27FC236}">
                <a16:creationId xmlns:a16="http://schemas.microsoft.com/office/drawing/2014/main" id="{4269070C-8776-42E3-B017-874EEF79858F}"/>
              </a:ext>
            </a:extLst>
          </p:cNvPr>
          <p:cNvCxnSpPr>
            <a:cxnSpLocks/>
          </p:cNvCxnSpPr>
          <p:nvPr/>
        </p:nvCxnSpPr>
        <p:spPr>
          <a:xfrm rot="5400000">
            <a:off x="4506118" y="4348957"/>
            <a:ext cx="722313" cy="1708150"/>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5A03B4DC-ADE5-49FC-95C0-D348198E28D2}"/>
              </a:ext>
            </a:extLst>
          </p:cNvPr>
          <p:cNvSpPr txBox="1"/>
          <p:nvPr/>
        </p:nvSpPr>
        <p:spPr>
          <a:xfrm>
            <a:off x="5949950" y="4587875"/>
            <a:ext cx="249238" cy="149225"/>
          </a:xfrm>
          <a:prstGeom prst="rect">
            <a:avLst/>
          </a:prstGeom>
          <a:noFill/>
          <a:ln>
            <a:noFill/>
          </a:ln>
        </p:spPr>
        <p:txBody>
          <a:bodyPr wrap="none">
            <a:spAutoFit/>
          </a:bodyPr>
          <a:lstStyle/>
          <a:p>
            <a:pPr defTabSz="474701">
              <a:defRPr/>
            </a:pPr>
            <a:r>
              <a:rPr lang="sv-SE" sz="364" i="1" dirty="0">
                <a:latin typeface="Calibri" panose="020F0502020204030204"/>
              </a:rPr>
              <a:t>Nej</a:t>
            </a:r>
          </a:p>
        </p:txBody>
      </p:sp>
      <p:cxnSp>
        <p:nvCxnSpPr>
          <p:cNvPr id="168" name="Connector: Elbow 167">
            <a:extLst>
              <a:ext uri="{FF2B5EF4-FFF2-40B4-BE49-F238E27FC236}">
                <a16:creationId xmlns:a16="http://schemas.microsoft.com/office/drawing/2014/main" id="{AD58093A-D4F2-46F9-A3EC-524E034EE215}"/>
              </a:ext>
            </a:extLst>
          </p:cNvPr>
          <p:cNvCxnSpPr>
            <a:cxnSpLocks/>
          </p:cNvCxnSpPr>
          <p:nvPr/>
        </p:nvCxnSpPr>
        <p:spPr>
          <a:xfrm rot="5400000" flipH="1">
            <a:off x="3898107" y="4882356"/>
            <a:ext cx="280988" cy="1654175"/>
          </a:xfrm>
          <a:prstGeom prst="bentConnector4">
            <a:avLst>
              <a:gd name="adj1" fmla="val -37244"/>
              <a:gd name="adj2" fmla="val 11069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57">
            <a:extLst>
              <a:ext uri="{FF2B5EF4-FFF2-40B4-BE49-F238E27FC236}">
                <a16:creationId xmlns:a16="http://schemas.microsoft.com/office/drawing/2014/main" id="{410A5EF9-9A88-4234-8F61-A1525AB1496C}"/>
              </a:ext>
            </a:extLst>
          </p:cNvPr>
          <p:cNvSpPr/>
          <p:nvPr/>
        </p:nvSpPr>
        <p:spPr>
          <a:xfrm>
            <a:off x="3243263" y="3360738"/>
            <a:ext cx="715962" cy="762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b="1" dirty="0">
                <a:solidFill>
                  <a:schemeClr val="tx1"/>
                </a:solidFill>
              </a:rPr>
              <a:t>Lokal strokeenhet</a:t>
            </a:r>
          </a:p>
        </p:txBody>
      </p:sp>
      <p:sp>
        <p:nvSpPr>
          <p:cNvPr id="188" name="Oval 76">
            <a:extLst>
              <a:ext uri="{FF2B5EF4-FFF2-40B4-BE49-F238E27FC236}">
                <a16:creationId xmlns:a16="http://schemas.microsoft.com/office/drawing/2014/main" id="{CFEF1CA5-D011-489C-92D3-9D91C550017E}"/>
              </a:ext>
            </a:extLst>
          </p:cNvPr>
          <p:cNvSpPr/>
          <p:nvPr/>
        </p:nvSpPr>
        <p:spPr>
          <a:xfrm>
            <a:off x="5183188" y="2170113"/>
            <a:ext cx="361950" cy="327025"/>
          </a:xfrm>
          <a:prstGeom prst="ellipse">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dirty="0">
                <a:solidFill>
                  <a:schemeClr val="tx1"/>
                </a:solidFill>
              </a:rPr>
              <a:t>Information och dialog om akut behandling (K)</a:t>
            </a:r>
          </a:p>
        </p:txBody>
      </p:sp>
      <p:cxnSp>
        <p:nvCxnSpPr>
          <p:cNvPr id="126" name="Connector: Elbow 125">
            <a:extLst>
              <a:ext uri="{FF2B5EF4-FFF2-40B4-BE49-F238E27FC236}">
                <a16:creationId xmlns:a16="http://schemas.microsoft.com/office/drawing/2014/main" id="{191AC6C6-ABC1-4318-B3F7-2B33E913F0B5}"/>
              </a:ext>
            </a:extLst>
          </p:cNvPr>
          <p:cNvCxnSpPr>
            <a:cxnSpLocks/>
          </p:cNvCxnSpPr>
          <p:nvPr/>
        </p:nvCxnSpPr>
        <p:spPr>
          <a:xfrm flipH="1" flipV="1">
            <a:off x="5300663" y="3405188"/>
            <a:ext cx="9525" cy="317500"/>
          </a:xfrm>
          <a:prstGeom prst="bentConnector3">
            <a:avLst>
              <a:gd name="adj1" fmla="val -48351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17145AFF-F20D-46AF-8563-0D3B1E31ACBD}"/>
              </a:ext>
            </a:extLst>
          </p:cNvPr>
          <p:cNvSpPr txBox="1"/>
          <p:nvPr/>
        </p:nvSpPr>
        <p:spPr>
          <a:xfrm>
            <a:off x="5224463" y="3575050"/>
            <a:ext cx="247650" cy="147638"/>
          </a:xfrm>
          <a:prstGeom prst="rect">
            <a:avLst/>
          </a:prstGeom>
          <a:noFill/>
        </p:spPr>
        <p:txBody>
          <a:bodyPr wrap="none">
            <a:spAutoFit/>
          </a:bodyPr>
          <a:lstStyle/>
          <a:p>
            <a:pPr defTabSz="474701">
              <a:defRPr/>
            </a:pPr>
            <a:r>
              <a:rPr lang="sv-SE" sz="364" i="1" dirty="0">
                <a:latin typeface="Calibri" panose="020F0502020204030204"/>
              </a:rPr>
              <a:t>Nej</a:t>
            </a:r>
          </a:p>
        </p:txBody>
      </p:sp>
      <p:cxnSp>
        <p:nvCxnSpPr>
          <p:cNvPr id="194" name="Straight Arrow Connector 193">
            <a:extLst>
              <a:ext uri="{FF2B5EF4-FFF2-40B4-BE49-F238E27FC236}">
                <a16:creationId xmlns:a16="http://schemas.microsoft.com/office/drawing/2014/main" id="{1DD092BE-B0C9-4667-97A1-A5485AA25935}"/>
              </a:ext>
            </a:extLst>
          </p:cNvPr>
          <p:cNvCxnSpPr>
            <a:cxnSpLocks/>
            <a:stCxn id="170" idx="2"/>
            <a:endCxn id="120" idx="0"/>
          </p:cNvCxnSpPr>
          <p:nvPr/>
        </p:nvCxnSpPr>
        <p:spPr>
          <a:xfrm flipH="1">
            <a:off x="5029200" y="3509963"/>
            <a:ext cx="1588" cy="9207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76FFA9D1-4629-4F67-A87D-D2908B208E81}"/>
              </a:ext>
            </a:extLst>
          </p:cNvPr>
          <p:cNvCxnSpPr>
            <a:cxnSpLocks/>
            <a:stCxn id="129" idx="2"/>
            <a:endCxn id="131" idx="0"/>
          </p:cNvCxnSpPr>
          <p:nvPr/>
        </p:nvCxnSpPr>
        <p:spPr>
          <a:xfrm>
            <a:off x="3606800" y="4765675"/>
            <a:ext cx="0" cy="58738"/>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AE4E9BBA-7AF7-4E57-9B40-BF5643838B97}"/>
              </a:ext>
            </a:extLst>
          </p:cNvPr>
          <p:cNvCxnSpPr>
            <a:cxnSpLocks/>
          </p:cNvCxnSpPr>
          <p:nvPr/>
        </p:nvCxnSpPr>
        <p:spPr>
          <a:xfrm>
            <a:off x="3609975" y="5414963"/>
            <a:ext cx="0" cy="74612"/>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05" name="Flowchart: Terminator 52">
            <a:extLst>
              <a:ext uri="{FF2B5EF4-FFF2-40B4-BE49-F238E27FC236}">
                <a16:creationId xmlns:a16="http://schemas.microsoft.com/office/drawing/2014/main" id="{4D2A2389-E708-40FF-B392-7011DE1F227E}"/>
              </a:ext>
            </a:extLst>
          </p:cNvPr>
          <p:cNvSpPr/>
          <p:nvPr/>
        </p:nvSpPr>
        <p:spPr>
          <a:xfrm>
            <a:off x="5691188" y="5672138"/>
            <a:ext cx="784225" cy="206375"/>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dirty="0">
                <a:solidFill>
                  <a:schemeClr val="tx1"/>
                </a:solidFill>
              </a:rPr>
              <a:t>Vårdförlopp: Stroke och TIA - fortsatt vård </a:t>
            </a:r>
            <a:r>
              <a:rPr lang="sv-SE" sz="364">
                <a:solidFill>
                  <a:schemeClr val="tx1"/>
                </a:solidFill>
              </a:rPr>
              <a:t>och rehabilitering</a:t>
            </a:r>
            <a:endParaRPr lang="sv-SE" sz="364" dirty="0">
              <a:solidFill>
                <a:schemeClr val="tx1"/>
              </a:solidFill>
            </a:endParaRPr>
          </a:p>
        </p:txBody>
      </p:sp>
      <p:sp>
        <p:nvSpPr>
          <p:cNvPr id="105" name="Rectangle 221">
            <a:extLst>
              <a:ext uri="{FF2B5EF4-FFF2-40B4-BE49-F238E27FC236}">
                <a16:creationId xmlns:a16="http://schemas.microsoft.com/office/drawing/2014/main" id="{E1BF9783-A085-49E6-8C01-5DA35311364C}"/>
              </a:ext>
            </a:extLst>
          </p:cNvPr>
          <p:cNvSpPr/>
          <p:nvPr/>
        </p:nvSpPr>
        <p:spPr>
          <a:xfrm>
            <a:off x="4846638" y="1160463"/>
            <a:ext cx="803275" cy="74612"/>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Utredningsblock: Första vårdkontakt (A3)</a:t>
            </a:r>
          </a:p>
        </p:txBody>
      </p:sp>
      <p:cxnSp>
        <p:nvCxnSpPr>
          <p:cNvPr id="107" name="Straight Arrow Connector 235">
            <a:extLst>
              <a:ext uri="{FF2B5EF4-FFF2-40B4-BE49-F238E27FC236}">
                <a16:creationId xmlns:a16="http://schemas.microsoft.com/office/drawing/2014/main" id="{834E9A8A-01BF-477F-AA23-C40EA777539D}"/>
              </a:ext>
            </a:extLst>
          </p:cNvPr>
          <p:cNvCxnSpPr>
            <a:cxnSpLocks/>
          </p:cNvCxnSpPr>
          <p:nvPr/>
        </p:nvCxnSpPr>
        <p:spPr>
          <a:xfrm>
            <a:off x="3506788" y="1074738"/>
            <a:ext cx="3175" cy="84137"/>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53" name="Flowchart: Terminator 52">
            <a:extLst>
              <a:ext uri="{FF2B5EF4-FFF2-40B4-BE49-F238E27FC236}">
                <a16:creationId xmlns:a16="http://schemas.microsoft.com/office/drawing/2014/main" id="{9DF97F55-1216-4F73-BDBF-7BC682993728}"/>
              </a:ext>
            </a:extLst>
          </p:cNvPr>
          <p:cNvSpPr/>
          <p:nvPr/>
        </p:nvSpPr>
        <p:spPr>
          <a:xfrm>
            <a:off x="3132138" y="877888"/>
            <a:ext cx="785812" cy="206375"/>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Ingång: Ringer till Larmcentral (112) med  stroke/TIA symtom</a:t>
            </a:r>
          </a:p>
        </p:txBody>
      </p:sp>
      <p:sp>
        <p:nvSpPr>
          <p:cNvPr id="222" name="Rectangle 221">
            <a:extLst>
              <a:ext uri="{FF2B5EF4-FFF2-40B4-BE49-F238E27FC236}">
                <a16:creationId xmlns:a16="http://schemas.microsoft.com/office/drawing/2014/main" id="{2059C3FE-1277-4F5C-8046-39AAC102486E}"/>
              </a:ext>
            </a:extLst>
          </p:cNvPr>
          <p:cNvSpPr/>
          <p:nvPr/>
        </p:nvSpPr>
        <p:spPr>
          <a:xfrm>
            <a:off x="3122613" y="1163638"/>
            <a:ext cx="804862" cy="74612"/>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Utredningsblock: Första vårdkontakt (A1)</a:t>
            </a:r>
          </a:p>
        </p:txBody>
      </p:sp>
      <p:sp>
        <p:nvSpPr>
          <p:cNvPr id="89" name="Rectangle 88">
            <a:extLst>
              <a:ext uri="{FF2B5EF4-FFF2-40B4-BE49-F238E27FC236}">
                <a16:creationId xmlns:a16="http://schemas.microsoft.com/office/drawing/2014/main" id="{F2FD4AA2-7555-44DC-BBA7-6A684327C696}"/>
              </a:ext>
            </a:extLst>
          </p:cNvPr>
          <p:cNvSpPr>
            <a:spLocks/>
          </p:cNvSpPr>
          <p:nvPr/>
        </p:nvSpPr>
        <p:spPr>
          <a:xfrm>
            <a:off x="3122613" y="1974850"/>
            <a:ext cx="804862" cy="112713"/>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Första omhändertagande på sjukhus (E)</a:t>
            </a:r>
          </a:p>
        </p:txBody>
      </p:sp>
      <p:cxnSp>
        <p:nvCxnSpPr>
          <p:cNvPr id="118" name="Straight Arrow Connector 235">
            <a:extLst>
              <a:ext uri="{FF2B5EF4-FFF2-40B4-BE49-F238E27FC236}">
                <a16:creationId xmlns:a16="http://schemas.microsoft.com/office/drawing/2014/main" id="{FEC2A50D-7A0B-48FB-9DA7-B1146C21ED12}"/>
              </a:ext>
            </a:extLst>
          </p:cNvPr>
          <p:cNvCxnSpPr>
            <a:cxnSpLocks/>
            <a:stCxn id="272" idx="2"/>
            <a:endCxn id="78" idx="0"/>
          </p:cNvCxnSpPr>
          <p:nvPr/>
        </p:nvCxnSpPr>
        <p:spPr>
          <a:xfrm>
            <a:off x="3524250" y="1620838"/>
            <a:ext cx="0" cy="57150"/>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72" name="Rectangle 271">
            <a:extLst>
              <a:ext uri="{FF2B5EF4-FFF2-40B4-BE49-F238E27FC236}">
                <a16:creationId xmlns:a16="http://schemas.microsoft.com/office/drawing/2014/main" id="{C43B995A-15EA-4432-9E5D-CD99933149F2}"/>
              </a:ext>
            </a:extLst>
          </p:cNvPr>
          <p:cNvSpPr>
            <a:spLocks/>
          </p:cNvSpPr>
          <p:nvPr/>
        </p:nvSpPr>
        <p:spPr>
          <a:xfrm>
            <a:off x="3122613" y="1546225"/>
            <a:ext cx="804862" cy="74613"/>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Prehospital vård (C)</a:t>
            </a:r>
          </a:p>
        </p:txBody>
      </p:sp>
      <p:sp>
        <p:nvSpPr>
          <p:cNvPr id="78" name="Flowchart: Decision 77">
            <a:extLst>
              <a:ext uri="{FF2B5EF4-FFF2-40B4-BE49-F238E27FC236}">
                <a16:creationId xmlns:a16="http://schemas.microsoft.com/office/drawing/2014/main" id="{1ABB9BCC-3A0C-4492-BB02-CAF4AB2584E4}"/>
              </a:ext>
            </a:extLst>
          </p:cNvPr>
          <p:cNvSpPr/>
          <p:nvPr/>
        </p:nvSpPr>
        <p:spPr>
          <a:xfrm>
            <a:off x="3173538" y="1677363"/>
            <a:ext cx="702533" cy="241131"/>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Beslut: Strokelarm (D) </a:t>
            </a:r>
            <a:endParaRPr lang="sv-SE" sz="364" strike="sngStrike" dirty="0">
              <a:solidFill>
                <a:schemeClr val="tx1"/>
              </a:solidFill>
            </a:endParaRPr>
          </a:p>
        </p:txBody>
      </p:sp>
      <p:sp>
        <p:nvSpPr>
          <p:cNvPr id="119" name="Rectangle 221">
            <a:extLst>
              <a:ext uri="{FF2B5EF4-FFF2-40B4-BE49-F238E27FC236}">
                <a16:creationId xmlns:a16="http://schemas.microsoft.com/office/drawing/2014/main" id="{4A5D3C09-A1DD-4558-B324-604544DFB037}"/>
              </a:ext>
            </a:extLst>
          </p:cNvPr>
          <p:cNvSpPr/>
          <p:nvPr/>
        </p:nvSpPr>
        <p:spPr>
          <a:xfrm>
            <a:off x="3981450" y="1163638"/>
            <a:ext cx="804863" cy="74612"/>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Utredningsblock: Första vårdkontakt (A2)</a:t>
            </a:r>
          </a:p>
        </p:txBody>
      </p:sp>
      <p:cxnSp>
        <p:nvCxnSpPr>
          <p:cNvPr id="121" name="Straight Arrow Connector 235">
            <a:extLst>
              <a:ext uri="{FF2B5EF4-FFF2-40B4-BE49-F238E27FC236}">
                <a16:creationId xmlns:a16="http://schemas.microsoft.com/office/drawing/2014/main" id="{46CA059C-7352-445E-ACE6-53FA54A44E20}"/>
              </a:ext>
            </a:extLst>
          </p:cNvPr>
          <p:cNvCxnSpPr>
            <a:cxnSpLocks/>
          </p:cNvCxnSpPr>
          <p:nvPr/>
        </p:nvCxnSpPr>
        <p:spPr>
          <a:xfrm>
            <a:off x="5246688" y="1071563"/>
            <a:ext cx="3175" cy="85725"/>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235">
            <a:extLst>
              <a:ext uri="{FF2B5EF4-FFF2-40B4-BE49-F238E27FC236}">
                <a16:creationId xmlns:a16="http://schemas.microsoft.com/office/drawing/2014/main" id="{B73A09A9-9699-41B1-B000-158A6EEA295B}"/>
              </a:ext>
            </a:extLst>
          </p:cNvPr>
          <p:cNvCxnSpPr>
            <a:cxnSpLocks/>
          </p:cNvCxnSpPr>
          <p:nvPr/>
        </p:nvCxnSpPr>
        <p:spPr>
          <a:xfrm>
            <a:off x="4378325" y="1074738"/>
            <a:ext cx="3175" cy="84137"/>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14" name="Flowchart: Terminator 138">
            <a:extLst>
              <a:ext uri="{FF2B5EF4-FFF2-40B4-BE49-F238E27FC236}">
                <a16:creationId xmlns:a16="http://schemas.microsoft.com/office/drawing/2014/main" id="{62529078-C51A-46EB-BEC1-C969897AB49B}"/>
              </a:ext>
            </a:extLst>
          </p:cNvPr>
          <p:cNvSpPr/>
          <p:nvPr/>
        </p:nvSpPr>
        <p:spPr>
          <a:xfrm>
            <a:off x="5707063" y="871538"/>
            <a:ext cx="784225" cy="206375"/>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Ingång: Insjuknande av inneliggande patient på akutsjukhus med stroke/TIA symtom</a:t>
            </a:r>
          </a:p>
        </p:txBody>
      </p:sp>
      <p:sp>
        <p:nvSpPr>
          <p:cNvPr id="128" name="Flowchart: Terminator 138">
            <a:extLst>
              <a:ext uri="{FF2B5EF4-FFF2-40B4-BE49-F238E27FC236}">
                <a16:creationId xmlns:a16="http://schemas.microsoft.com/office/drawing/2014/main" id="{6CD5974B-F773-42C5-9AF8-113EE33E1979}"/>
              </a:ext>
            </a:extLst>
          </p:cNvPr>
          <p:cNvSpPr/>
          <p:nvPr/>
        </p:nvSpPr>
        <p:spPr>
          <a:xfrm>
            <a:off x="4856163" y="871538"/>
            <a:ext cx="784225" cy="206375"/>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latin typeface="Calibri" panose="020F0502020204030204" pitchFamily="34" charset="0"/>
              </a:rPr>
              <a:t>Ingång: Ankomst direkt till akutmottagning</a:t>
            </a:r>
          </a:p>
          <a:p>
            <a:pPr algn="ctr">
              <a:defRPr/>
            </a:pPr>
            <a:r>
              <a:rPr lang="sv-SE" altLang="sv-SE" sz="300">
                <a:latin typeface="Calibri" panose="020F0502020204030204" pitchFamily="34" charset="0"/>
              </a:rPr>
              <a:t> med stroke/TIA symtom</a:t>
            </a:r>
          </a:p>
        </p:txBody>
      </p:sp>
      <p:sp>
        <p:nvSpPr>
          <p:cNvPr id="139" name="Flowchart: Terminator 138">
            <a:extLst>
              <a:ext uri="{FF2B5EF4-FFF2-40B4-BE49-F238E27FC236}">
                <a16:creationId xmlns:a16="http://schemas.microsoft.com/office/drawing/2014/main" id="{6844EC91-6E8B-4277-A66E-EFD7B0FD0F56}"/>
              </a:ext>
            </a:extLst>
          </p:cNvPr>
          <p:cNvSpPr/>
          <p:nvPr/>
        </p:nvSpPr>
        <p:spPr>
          <a:xfrm>
            <a:off x="3989388" y="876300"/>
            <a:ext cx="784225" cy="206375"/>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Ingång: Ringer 1177 eller kontakt primärvården/annan vårdinrättning med stroke/TIA symtom</a:t>
            </a:r>
          </a:p>
        </p:txBody>
      </p:sp>
      <p:sp>
        <p:nvSpPr>
          <p:cNvPr id="144" name="Flowchart: Decision 77">
            <a:extLst>
              <a:ext uri="{FF2B5EF4-FFF2-40B4-BE49-F238E27FC236}">
                <a16:creationId xmlns:a16="http://schemas.microsoft.com/office/drawing/2014/main" id="{378F3D6C-B388-4FDD-A7D1-4D28A647B065}"/>
              </a:ext>
            </a:extLst>
          </p:cNvPr>
          <p:cNvSpPr/>
          <p:nvPr/>
        </p:nvSpPr>
        <p:spPr>
          <a:xfrm>
            <a:off x="3175000" y="1295400"/>
            <a:ext cx="700088" cy="223838"/>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11" dirty="0">
                <a:solidFill>
                  <a:schemeClr val="tx1"/>
                </a:solidFill>
              </a:rPr>
              <a:t>Beslut: Prioriteringsnivå ambulanstransport (B) </a:t>
            </a:r>
          </a:p>
        </p:txBody>
      </p:sp>
      <p:sp>
        <p:nvSpPr>
          <p:cNvPr id="138" name="Rectangle 221">
            <a:extLst>
              <a:ext uri="{FF2B5EF4-FFF2-40B4-BE49-F238E27FC236}">
                <a16:creationId xmlns:a16="http://schemas.microsoft.com/office/drawing/2014/main" id="{2E615D32-7C3E-41F4-9CE9-621691AEB7C5}"/>
              </a:ext>
            </a:extLst>
          </p:cNvPr>
          <p:cNvSpPr/>
          <p:nvPr/>
        </p:nvSpPr>
        <p:spPr>
          <a:xfrm>
            <a:off x="5699125" y="1158875"/>
            <a:ext cx="804863" cy="74613"/>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18692" rIns="0" bIns="18692" anchor="ctr"/>
          <a:lstStyle/>
          <a:p>
            <a:pPr algn="ctr" defTabSz="474701">
              <a:defRPr/>
            </a:pPr>
            <a:r>
              <a:rPr lang="sv-SE" sz="364" dirty="0">
                <a:solidFill>
                  <a:schemeClr val="tx1"/>
                </a:solidFill>
              </a:rPr>
              <a:t>Utredningsblock: Första vårdkontakt (A4)</a:t>
            </a:r>
          </a:p>
        </p:txBody>
      </p:sp>
      <p:sp>
        <p:nvSpPr>
          <p:cNvPr id="176" name="Flowchart: Decision 175">
            <a:extLst>
              <a:ext uri="{FF2B5EF4-FFF2-40B4-BE49-F238E27FC236}">
                <a16:creationId xmlns:a16="http://schemas.microsoft.com/office/drawing/2014/main" id="{BD624D55-4A74-4491-B13D-A8B026DE4B4C}"/>
              </a:ext>
            </a:extLst>
          </p:cNvPr>
          <p:cNvSpPr/>
          <p:nvPr/>
        </p:nvSpPr>
        <p:spPr>
          <a:xfrm>
            <a:off x="4437063" y="5653088"/>
            <a:ext cx="863600" cy="24130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Kan utskrivningsprocessen fullföljas? (Ä)</a:t>
            </a:r>
          </a:p>
        </p:txBody>
      </p:sp>
      <p:sp>
        <p:nvSpPr>
          <p:cNvPr id="155" name="Flowchart: Decision 77">
            <a:extLst>
              <a:ext uri="{FF2B5EF4-FFF2-40B4-BE49-F238E27FC236}">
                <a16:creationId xmlns:a16="http://schemas.microsoft.com/office/drawing/2014/main" id="{C36BEE5E-3E3A-483B-9758-9B3F0335BAC0}"/>
              </a:ext>
            </a:extLst>
          </p:cNvPr>
          <p:cNvSpPr/>
          <p:nvPr/>
        </p:nvSpPr>
        <p:spPr>
          <a:xfrm>
            <a:off x="3173538" y="2143261"/>
            <a:ext cx="702533" cy="241131"/>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11" dirty="0">
                <a:solidFill>
                  <a:schemeClr val="tx1"/>
                </a:solidFill>
              </a:rPr>
              <a:t>Ställningstagande till akut bilddiagnostik (F)</a:t>
            </a:r>
            <a:endParaRPr lang="sv-SE" sz="311" strike="sngStrike" dirty="0">
              <a:solidFill>
                <a:schemeClr val="tx1"/>
              </a:solidFill>
            </a:endParaRPr>
          </a:p>
        </p:txBody>
      </p:sp>
      <p:sp>
        <p:nvSpPr>
          <p:cNvPr id="174" name="TextBox 190">
            <a:extLst>
              <a:ext uri="{FF2B5EF4-FFF2-40B4-BE49-F238E27FC236}">
                <a16:creationId xmlns:a16="http://schemas.microsoft.com/office/drawing/2014/main" id="{A7C4995B-E026-4F3C-9054-B1DAA83BD9EC}"/>
              </a:ext>
            </a:extLst>
          </p:cNvPr>
          <p:cNvSpPr txBox="1"/>
          <p:nvPr/>
        </p:nvSpPr>
        <p:spPr>
          <a:xfrm>
            <a:off x="3019425" y="2170113"/>
            <a:ext cx="249238" cy="147637"/>
          </a:xfrm>
          <a:prstGeom prst="rect">
            <a:avLst/>
          </a:prstGeom>
          <a:noFill/>
        </p:spPr>
        <p:txBody>
          <a:bodyPr wrap="none">
            <a:spAutoFit/>
          </a:bodyPr>
          <a:lstStyle/>
          <a:p>
            <a:pPr defTabSz="474701">
              <a:defRPr/>
            </a:pPr>
            <a:r>
              <a:rPr lang="sv-SE" sz="364" i="1" dirty="0">
                <a:latin typeface="Calibri" panose="020F0502020204030204"/>
              </a:rPr>
              <a:t>Nej</a:t>
            </a:r>
          </a:p>
        </p:txBody>
      </p:sp>
      <p:sp>
        <p:nvSpPr>
          <p:cNvPr id="179" name="TextBox 145">
            <a:extLst>
              <a:ext uri="{FF2B5EF4-FFF2-40B4-BE49-F238E27FC236}">
                <a16:creationId xmlns:a16="http://schemas.microsoft.com/office/drawing/2014/main" id="{B9D530E0-A656-41F6-9335-2A060A3F99EC}"/>
              </a:ext>
            </a:extLst>
          </p:cNvPr>
          <p:cNvSpPr txBox="1"/>
          <p:nvPr/>
        </p:nvSpPr>
        <p:spPr>
          <a:xfrm>
            <a:off x="3530600" y="2360613"/>
            <a:ext cx="223838" cy="147637"/>
          </a:xfrm>
          <a:prstGeom prst="rect">
            <a:avLst/>
          </a:prstGeom>
          <a:noFill/>
        </p:spPr>
        <p:txBody>
          <a:bodyPr wrap="none">
            <a:spAutoFit/>
          </a:bodyPr>
          <a:lstStyle/>
          <a:p>
            <a:pPr defTabSz="474701">
              <a:defRPr/>
            </a:pPr>
            <a:r>
              <a:rPr lang="sv-SE" sz="364" i="1" dirty="0">
                <a:latin typeface="Calibri" panose="020F0502020204030204"/>
              </a:rPr>
              <a:t>Ja</a:t>
            </a:r>
          </a:p>
        </p:txBody>
      </p:sp>
      <p:cxnSp>
        <p:nvCxnSpPr>
          <p:cNvPr id="150" name="Connector: Elbow 140">
            <a:extLst>
              <a:ext uri="{FF2B5EF4-FFF2-40B4-BE49-F238E27FC236}">
                <a16:creationId xmlns:a16="http://schemas.microsoft.com/office/drawing/2014/main" id="{D3C402B8-723A-4C00-BAF7-595B1E71D1E6}"/>
              </a:ext>
            </a:extLst>
          </p:cNvPr>
          <p:cNvCxnSpPr>
            <a:cxnSpLocks/>
            <a:stCxn id="155" idx="1"/>
            <a:endCxn id="215" idx="0"/>
          </p:cNvCxnSpPr>
          <p:nvPr/>
        </p:nvCxnSpPr>
        <p:spPr>
          <a:xfrm rot="10800000" flipH="1" flipV="1">
            <a:off x="3173413" y="2263775"/>
            <a:ext cx="438150" cy="1038225"/>
          </a:xfrm>
          <a:prstGeom prst="bentConnector4">
            <a:avLst>
              <a:gd name="adj1" fmla="val -27073"/>
              <a:gd name="adj2" fmla="val 61838"/>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Rak koppling 163">
            <a:extLst>
              <a:ext uri="{FF2B5EF4-FFF2-40B4-BE49-F238E27FC236}">
                <a16:creationId xmlns:a16="http://schemas.microsoft.com/office/drawing/2014/main" id="{03DFDC3C-8A60-4FE9-9015-A620C13DD555}"/>
              </a:ext>
            </a:extLst>
          </p:cNvPr>
          <p:cNvCxnSpPr>
            <a:cxnSpLocks/>
            <a:stCxn id="169" idx="2"/>
            <a:endCxn id="285" idx="0"/>
          </p:cNvCxnSpPr>
          <p:nvPr/>
        </p:nvCxnSpPr>
        <p:spPr>
          <a:xfrm>
            <a:off x="5721350" y="3506788"/>
            <a:ext cx="0" cy="417512"/>
          </a:xfrm>
          <a:prstGeom prst="line">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33" name="Rektangel 232">
            <a:extLst>
              <a:ext uri="{FF2B5EF4-FFF2-40B4-BE49-F238E27FC236}">
                <a16:creationId xmlns:a16="http://schemas.microsoft.com/office/drawing/2014/main" id="{252D4EB0-FDBB-4CC0-8BF6-0263955701A4}"/>
              </a:ext>
            </a:extLst>
          </p:cNvPr>
          <p:cNvSpPr/>
          <p:nvPr/>
        </p:nvSpPr>
        <p:spPr>
          <a:xfrm rot="21150465">
            <a:off x="4219575" y="3216275"/>
            <a:ext cx="92075" cy="9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104" name="Rectangle 57">
            <a:extLst>
              <a:ext uri="{FF2B5EF4-FFF2-40B4-BE49-F238E27FC236}">
                <a16:creationId xmlns:a16="http://schemas.microsoft.com/office/drawing/2014/main" id="{C8FC673C-865C-4499-9758-F7587C775C7E}"/>
              </a:ext>
            </a:extLst>
          </p:cNvPr>
          <p:cNvSpPr/>
          <p:nvPr/>
        </p:nvSpPr>
        <p:spPr>
          <a:xfrm>
            <a:off x="4078288" y="3305175"/>
            <a:ext cx="592137" cy="617538"/>
          </a:xfrm>
          <a:prstGeom prst="rect">
            <a:avLst/>
          </a:prstGeom>
          <a:solidFill>
            <a:schemeClr val="bg1"/>
          </a:solidFill>
          <a:ln w="28575" cap="flat">
            <a:solidFill>
              <a:srgbClr val="7C777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364" b="1" dirty="0">
              <a:solidFill>
                <a:schemeClr val="tx1"/>
              </a:solidFill>
            </a:endParaRPr>
          </a:p>
        </p:txBody>
      </p:sp>
      <p:sp>
        <p:nvSpPr>
          <p:cNvPr id="149" name="Rectangle 57">
            <a:extLst>
              <a:ext uri="{FF2B5EF4-FFF2-40B4-BE49-F238E27FC236}">
                <a16:creationId xmlns:a16="http://schemas.microsoft.com/office/drawing/2014/main" id="{F21199C7-A0E1-4E74-8CAA-DA918E8807C2}"/>
              </a:ext>
            </a:extLst>
          </p:cNvPr>
          <p:cNvSpPr/>
          <p:nvPr/>
        </p:nvSpPr>
        <p:spPr>
          <a:xfrm>
            <a:off x="4122738" y="3370263"/>
            <a:ext cx="476250" cy="730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b="1" dirty="0">
                <a:solidFill>
                  <a:schemeClr val="tx1"/>
                </a:solidFill>
              </a:rPr>
              <a:t>Regional strokeenhet</a:t>
            </a:r>
          </a:p>
        </p:txBody>
      </p:sp>
      <p:sp>
        <p:nvSpPr>
          <p:cNvPr id="151" name="Rectangle 57">
            <a:extLst>
              <a:ext uri="{FF2B5EF4-FFF2-40B4-BE49-F238E27FC236}">
                <a16:creationId xmlns:a16="http://schemas.microsoft.com/office/drawing/2014/main" id="{49C7F0FA-E1F2-47FE-97CA-437457E25895}"/>
              </a:ext>
            </a:extLst>
          </p:cNvPr>
          <p:cNvSpPr/>
          <p:nvPr/>
        </p:nvSpPr>
        <p:spPr>
          <a:xfrm>
            <a:off x="4121150" y="3470275"/>
            <a:ext cx="514350" cy="412750"/>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latin typeface="Calibri" panose="020F0502020204030204" pitchFamily="34" charset="0"/>
              </a:rPr>
              <a:t>Samma behandlings-, utrednings- och beslutsblock </a:t>
            </a:r>
          </a:p>
          <a:p>
            <a:pPr algn="ctr">
              <a:defRPr/>
            </a:pPr>
            <a:r>
              <a:rPr lang="sv-SE" altLang="sv-SE" sz="300">
                <a:latin typeface="Calibri" panose="020F0502020204030204" pitchFamily="34" charset="0"/>
              </a:rPr>
              <a:t>som på lokal strokeenhet (Q-Z)</a:t>
            </a:r>
          </a:p>
          <a:p>
            <a:pPr algn="ctr">
              <a:defRPr/>
            </a:pPr>
            <a:r>
              <a:rPr lang="sv-SE" altLang="sv-SE" sz="300">
                <a:latin typeface="Calibri" panose="020F0502020204030204" pitchFamily="34" charset="0"/>
              </a:rPr>
              <a:t>+ tillgång till hög-specialiserad vård</a:t>
            </a:r>
          </a:p>
        </p:txBody>
      </p:sp>
      <p:sp>
        <p:nvSpPr>
          <p:cNvPr id="156" name="Flowchart: Decision 155">
            <a:extLst>
              <a:ext uri="{FF2B5EF4-FFF2-40B4-BE49-F238E27FC236}">
                <a16:creationId xmlns:a16="http://schemas.microsoft.com/office/drawing/2014/main" id="{4DF42DF4-5FEA-4B38-A0CF-B82957310F9D}"/>
              </a:ext>
            </a:extLst>
          </p:cNvPr>
          <p:cNvSpPr/>
          <p:nvPr/>
        </p:nvSpPr>
        <p:spPr>
          <a:xfrm>
            <a:off x="4081463" y="4095750"/>
            <a:ext cx="606425" cy="265113"/>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11" dirty="0">
                <a:solidFill>
                  <a:schemeClr val="tx1"/>
                </a:solidFill>
              </a:rPr>
              <a:t>Fortsatt behov av högspecialiserad vård ()Å</a:t>
            </a:r>
          </a:p>
        </p:txBody>
      </p:sp>
      <p:sp>
        <p:nvSpPr>
          <p:cNvPr id="163" name="TextBox 162">
            <a:extLst>
              <a:ext uri="{FF2B5EF4-FFF2-40B4-BE49-F238E27FC236}">
                <a16:creationId xmlns:a16="http://schemas.microsoft.com/office/drawing/2014/main" id="{EEF68C64-FDB3-4EFE-8A91-EF0CBDD4AAC9}"/>
              </a:ext>
            </a:extLst>
          </p:cNvPr>
          <p:cNvSpPr txBox="1"/>
          <p:nvPr/>
        </p:nvSpPr>
        <p:spPr>
          <a:xfrm>
            <a:off x="3992563" y="4094163"/>
            <a:ext cx="249237" cy="147637"/>
          </a:xfrm>
          <a:prstGeom prst="rect">
            <a:avLst/>
          </a:prstGeom>
          <a:noFill/>
        </p:spPr>
        <p:txBody>
          <a:bodyPr wrap="none">
            <a:spAutoFit/>
          </a:bodyPr>
          <a:lstStyle/>
          <a:p>
            <a:pPr defTabSz="474701">
              <a:defRPr/>
            </a:pPr>
            <a:r>
              <a:rPr lang="sv-SE" sz="364" i="1" dirty="0">
                <a:latin typeface="Calibri" panose="020F0502020204030204"/>
              </a:rPr>
              <a:t>Nej</a:t>
            </a:r>
          </a:p>
        </p:txBody>
      </p:sp>
      <p:sp>
        <p:nvSpPr>
          <p:cNvPr id="180" name="Ellips 234">
            <a:extLst>
              <a:ext uri="{FF2B5EF4-FFF2-40B4-BE49-F238E27FC236}">
                <a16:creationId xmlns:a16="http://schemas.microsoft.com/office/drawing/2014/main" id="{486FE126-85FA-45CD-81F9-70461F4799B6}"/>
              </a:ext>
            </a:extLst>
          </p:cNvPr>
          <p:cNvSpPr>
            <a:spLocks noChangeAspect="1"/>
          </p:cNvSpPr>
          <p:nvPr/>
        </p:nvSpPr>
        <p:spPr>
          <a:xfrm>
            <a:off x="4800600" y="5500688"/>
            <a:ext cx="130175" cy="130175"/>
          </a:xfrm>
          <a:prstGeom prst="ellipse">
            <a:avLst/>
          </a:prstGeom>
          <a:noFill/>
          <a:ln w="9525">
            <a:solidFill>
              <a:srgbClr val="377D7A"/>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47" name="Rektangel 246">
            <a:extLst>
              <a:ext uri="{FF2B5EF4-FFF2-40B4-BE49-F238E27FC236}">
                <a16:creationId xmlns:a16="http://schemas.microsoft.com/office/drawing/2014/main" id="{74706517-2E85-4ACB-B6CC-98F632C2A728}"/>
              </a:ext>
            </a:extLst>
          </p:cNvPr>
          <p:cNvSpPr/>
          <p:nvPr/>
        </p:nvSpPr>
        <p:spPr>
          <a:xfrm rot="5400000">
            <a:off x="4825206" y="5523707"/>
            <a:ext cx="71437"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182" name="Ellips 234">
            <a:extLst>
              <a:ext uri="{FF2B5EF4-FFF2-40B4-BE49-F238E27FC236}">
                <a16:creationId xmlns:a16="http://schemas.microsoft.com/office/drawing/2014/main" id="{E1EFD223-9EB6-401A-9FEF-27676C0A0EA2}"/>
              </a:ext>
            </a:extLst>
          </p:cNvPr>
          <p:cNvSpPr>
            <a:spLocks/>
          </p:cNvSpPr>
          <p:nvPr/>
        </p:nvSpPr>
        <p:spPr>
          <a:xfrm>
            <a:off x="4805363" y="5505450"/>
            <a:ext cx="119062" cy="111125"/>
          </a:xfrm>
          <a:prstGeom prst="ellipse">
            <a:avLst/>
          </a:prstGeom>
          <a:solidFill>
            <a:schemeClr val="bg1"/>
          </a:solidFill>
          <a:ln w="9525">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cxnSp>
        <p:nvCxnSpPr>
          <p:cNvPr id="185" name="Connector: Elbow 108">
            <a:extLst>
              <a:ext uri="{FF2B5EF4-FFF2-40B4-BE49-F238E27FC236}">
                <a16:creationId xmlns:a16="http://schemas.microsoft.com/office/drawing/2014/main" id="{2C6B1B42-A77A-41DC-8CBE-2809A832A830}"/>
              </a:ext>
            </a:extLst>
          </p:cNvPr>
          <p:cNvCxnSpPr>
            <a:cxnSpLocks/>
          </p:cNvCxnSpPr>
          <p:nvPr/>
        </p:nvCxnSpPr>
        <p:spPr>
          <a:xfrm rot="16200000" flipH="1" flipV="1">
            <a:off x="4237038" y="3616325"/>
            <a:ext cx="579437" cy="1014413"/>
          </a:xfrm>
          <a:prstGeom prst="bentConnector3">
            <a:avLst>
              <a:gd name="adj1" fmla="val 99575"/>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39CC36CE-5379-49F4-B4E2-C4C37916DC1A}"/>
              </a:ext>
            </a:extLst>
          </p:cNvPr>
          <p:cNvSpPr txBox="1"/>
          <p:nvPr/>
        </p:nvSpPr>
        <p:spPr>
          <a:xfrm>
            <a:off x="5014913" y="3859213"/>
            <a:ext cx="223837" cy="149225"/>
          </a:xfrm>
          <a:prstGeom prst="rect">
            <a:avLst/>
          </a:prstGeom>
          <a:noFill/>
        </p:spPr>
        <p:txBody>
          <a:bodyPr wrap="none">
            <a:spAutoFit/>
          </a:bodyPr>
          <a:lstStyle/>
          <a:p>
            <a:pPr defTabSz="474701">
              <a:defRPr/>
            </a:pPr>
            <a:r>
              <a:rPr lang="sv-SE" sz="364" i="1" dirty="0">
                <a:latin typeface="Calibri" panose="020F0502020204030204"/>
              </a:rPr>
              <a:t>Ja</a:t>
            </a:r>
          </a:p>
        </p:txBody>
      </p:sp>
      <p:cxnSp>
        <p:nvCxnSpPr>
          <p:cNvPr id="213" name="Straight Arrow Connector 101">
            <a:extLst>
              <a:ext uri="{FF2B5EF4-FFF2-40B4-BE49-F238E27FC236}">
                <a16:creationId xmlns:a16="http://schemas.microsoft.com/office/drawing/2014/main" id="{0F2348C3-D166-401E-A226-DD6F6E534F5C}"/>
              </a:ext>
            </a:extLst>
          </p:cNvPr>
          <p:cNvCxnSpPr>
            <a:cxnSpLocks/>
            <a:stCxn id="176" idx="3"/>
            <a:endCxn id="205" idx="1"/>
          </p:cNvCxnSpPr>
          <p:nvPr/>
        </p:nvCxnSpPr>
        <p:spPr>
          <a:xfrm>
            <a:off x="5300663" y="5773738"/>
            <a:ext cx="390525" cy="1587"/>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26" name="TextBox 225">
            <a:extLst>
              <a:ext uri="{FF2B5EF4-FFF2-40B4-BE49-F238E27FC236}">
                <a16:creationId xmlns:a16="http://schemas.microsoft.com/office/drawing/2014/main" id="{8D4465AC-613D-42F1-9B27-B944F228BF15}"/>
              </a:ext>
            </a:extLst>
          </p:cNvPr>
          <p:cNvSpPr txBox="1"/>
          <p:nvPr/>
        </p:nvSpPr>
        <p:spPr>
          <a:xfrm>
            <a:off x="5608638" y="4832350"/>
            <a:ext cx="223837" cy="147638"/>
          </a:xfrm>
          <a:prstGeom prst="rect">
            <a:avLst/>
          </a:prstGeom>
          <a:noFill/>
        </p:spPr>
        <p:txBody>
          <a:bodyPr wrap="none">
            <a:spAutoFit/>
          </a:bodyPr>
          <a:lstStyle/>
          <a:p>
            <a:pPr defTabSz="474701">
              <a:defRPr/>
            </a:pPr>
            <a:r>
              <a:rPr lang="sv-SE" sz="364" i="1" dirty="0">
                <a:latin typeface="Calibri" panose="020F0502020204030204"/>
              </a:rPr>
              <a:t>Ja</a:t>
            </a:r>
          </a:p>
        </p:txBody>
      </p:sp>
      <p:cxnSp>
        <p:nvCxnSpPr>
          <p:cNvPr id="193" name="Connector: Elbow 98">
            <a:extLst>
              <a:ext uri="{FF2B5EF4-FFF2-40B4-BE49-F238E27FC236}">
                <a16:creationId xmlns:a16="http://schemas.microsoft.com/office/drawing/2014/main" id="{55C15553-2214-48D2-9E60-A2AE1DE68508}"/>
              </a:ext>
            </a:extLst>
          </p:cNvPr>
          <p:cNvCxnSpPr>
            <a:cxnSpLocks/>
            <a:stCxn id="116" idx="2"/>
            <a:endCxn id="141" idx="0"/>
          </p:cNvCxnSpPr>
          <p:nvPr/>
        </p:nvCxnSpPr>
        <p:spPr>
          <a:xfrm rot="5400000">
            <a:off x="4195763" y="2197100"/>
            <a:ext cx="179388" cy="693737"/>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02" name="textruta 161">
            <a:extLst>
              <a:ext uri="{FF2B5EF4-FFF2-40B4-BE49-F238E27FC236}">
                <a16:creationId xmlns:a16="http://schemas.microsoft.com/office/drawing/2014/main" id="{AD339AF1-382E-4695-9303-D03941533B8B}"/>
              </a:ext>
            </a:extLst>
          </p:cNvPr>
          <p:cNvSpPr txBox="1"/>
          <p:nvPr/>
        </p:nvSpPr>
        <p:spPr>
          <a:xfrm>
            <a:off x="4721225" y="2998788"/>
            <a:ext cx="247650" cy="149225"/>
          </a:xfrm>
          <a:prstGeom prst="rect">
            <a:avLst/>
          </a:prstGeom>
          <a:noFill/>
        </p:spPr>
        <p:txBody>
          <a:bodyPr wrap="none">
            <a:spAutoFit/>
          </a:bodyPr>
          <a:lstStyle/>
          <a:p>
            <a:pPr>
              <a:defRPr/>
            </a:pPr>
            <a:r>
              <a:rPr lang="sv-SE" sz="364" dirty="0"/>
              <a:t>(P)</a:t>
            </a:r>
          </a:p>
        </p:txBody>
      </p:sp>
      <p:cxnSp>
        <p:nvCxnSpPr>
          <p:cNvPr id="267" name="Connector: Elbow 182">
            <a:extLst>
              <a:ext uri="{FF2B5EF4-FFF2-40B4-BE49-F238E27FC236}">
                <a16:creationId xmlns:a16="http://schemas.microsoft.com/office/drawing/2014/main" id="{9BC6CBD0-6684-4DE4-8242-4BABB7799154}"/>
              </a:ext>
            </a:extLst>
          </p:cNvPr>
          <p:cNvCxnSpPr>
            <a:cxnSpLocks/>
          </p:cNvCxnSpPr>
          <p:nvPr/>
        </p:nvCxnSpPr>
        <p:spPr>
          <a:xfrm flipV="1">
            <a:off x="3965575" y="3403600"/>
            <a:ext cx="1485900" cy="1541463"/>
          </a:xfrm>
          <a:prstGeom prst="bentConnector3">
            <a:avLst>
              <a:gd name="adj1" fmla="val 9524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70" name="Rectangle 57">
            <a:extLst>
              <a:ext uri="{FF2B5EF4-FFF2-40B4-BE49-F238E27FC236}">
                <a16:creationId xmlns:a16="http://schemas.microsoft.com/office/drawing/2014/main" id="{0917BCE7-3998-4183-AB2C-EF983F35D76E}"/>
              </a:ext>
            </a:extLst>
          </p:cNvPr>
          <p:cNvSpPr/>
          <p:nvPr/>
        </p:nvSpPr>
        <p:spPr>
          <a:xfrm>
            <a:off x="4138613" y="4475163"/>
            <a:ext cx="596900" cy="395287"/>
          </a:xfrm>
          <a:prstGeom prst="rect">
            <a:avLst/>
          </a:prstGeom>
          <a:solidFill>
            <a:schemeClr val="bg1"/>
          </a:solidFill>
          <a:ln w="28575" cap="flat">
            <a:solidFill>
              <a:srgbClr val="7C777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364" b="1" dirty="0">
              <a:solidFill>
                <a:schemeClr val="tx1"/>
              </a:solidFill>
            </a:endParaRPr>
          </a:p>
        </p:txBody>
      </p:sp>
      <p:sp>
        <p:nvSpPr>
          <p:cNvPr id="273" name="Rectangle 57">
            <a:extLst>
              <a:ext uri="{FF2B5EF4-FFF2-40B4-BE49-F238E27FC236}">
                <a16:creationId xmlns:a16="http://schemas.microsoft.com/office/drawing/2014/main" id="{FFA9727F-4C6D-48D0-86DA-7038E57C80AD}"/>
              </a:ext>
            </a:extLst>
          </p:cNvPr>
          <p:cNvSpPr/>
          <p:nvPr/>
        </p:nvSpPr>
        <p:spPr>
          <a:xfrm>
            <a:off x="4184650" y="4514850"/>
            <a:ext cx="481013" cy="730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b="1" dirty="0">
                <a:solidFill>
                  <a:schemeClr val="tx1"/>
                </a:solidFill>
              </a:rPr>
              <a:t>Annan specialiserad enhet</a:t>
            </a:r>
          </a:p>
        </p:txBody>
      </p:sp>
      <p:sp>
        <p:nvSpPr>
          <p:cNvPr id="275" name="Ellips 234">
            <a:extLst>
              <a:ext uri="{FF2B5EF4-FFF2-40B4-BE49-F238E27FC236}">
                <a16:creationId xmlns:a16="http://schemas.microsoft.com/office/drawing/2014/main" id="{B5178471-A468-4378-84DC-D817B0A74182}"/>
              </a:ext>
            </a:extLst>
          </p:cNvPr>
          <p:cNvSpPr>
            <a:spLocks noChangeAspect="1"/>
          </p:cNvSpPr>
          <p:nvPr/>
        </p:nvSpPr>
        <p:spPr>
          <a:xfrm>
            <a:off x="4802188" y="4879975"/>
            <a:ext cx="130175" cy="130175"/>
          </a:xfrm>
          <a:prstGeom prst="ellipse">
            <a:avLst/>
          </a:prstGeom>
          <a:noFill/>
          <a:ln w="9525">
            <a:solidFill>
              <a:srgbClr val="377D7A"/>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77" name="Ellips 234">
            <a:extLst>
              <a:ext uri="{FF2B5EF4-FFF2-40B4-BE49-F238E27FC236}">
                <a16:creationId xmlns:a16="http://schemas.microsoft.com/office/drawing/2014/main" id="{0B7FCFD7-BF75-4F1F-B151-5CA7B8D64453}"/>
              </a:ext>
            </a:extLst>
          </p:cNvPr>
          <p:cNvSpPr>
            <a:spLocks/>
          </p:cNvSpPr>
          <p:nvPr/>
        </p:nvSpPr>
        <p:spPr>
          <a:xfrm>
            <a:off x="4806950" y="4887913"/>
            <a:ext cx="119063" cy="111125"/>
          </a:xfrm>
          <a:prstGeom prst="ellipse">
            <a:avLst/>
          </a:prstGeom>
          <a:solidFill>
            <a:schemeClr val="bg1"/>
          </a:solidFill>
          <a:ln w="9525">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76" name="Rektangel 246">
            <a:extLst>
              <a:ext uri="{FF2B5EF4-FFF2-40B4-BE49-F238E27FC236}">
                <a16:creationId xmlns:a16="http://schemas.microsoft.com/office/drawing/2014/main" id="{EC42F38D-B9CF-4635-8D0E-30052D9B358E}"/>
              </a:ext>
            </a:extLst>
          </p:cNvPr>
          <p:cNvSpPr/>
          <p:nvPr/>
        </p:nvSpPr>
        <p:spPr>
          <a:xfrm rot="5400000">
            <a:off x="4827588" y="4906963"/>
            <a:ext cx="698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cxnSp>
        <p:nvCxnSpPr>
          <p:cNvPr id="280" name="Connector: Elbow 251">
            <a:extLst>
              <a:ext uri="{FF2B5EF4-FFF2-40B4-BE49-F238E27FC236}">
                <a16:creationId xmlns:a16="http://schemas.microsoft.com/office/drawing/2014/main" id="{79C30BAB-15D1-4208-A5EB-A204600710D2}"/>
              </a:ext>
            </a:extLst>
          </p:cNvPr>
          <p:cNvCxnSpPr>
            <a:cxnSpLocks/>
          </p:cNvCxnSpPr>
          <p:nvPr/>
        </p:nvCxnSpPr>
        <p:spPr>
          <a:xfrm>
            <a:off x="4740275" y="4703763"/>
            <a:ext cx="150813" cy="955675"/>
          </a:xfrm>
          <a:prstGeom prst="bentConnector3">
            <a:avLst>
              <a:gd name="adj1" fmla="val 9966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81" name="Ellips 26">
            <a:extLst>
              <a:ext uri="{FF2B5EF4-FFF2-40B4-BE49-F238E27FC236}">
                <a16:creationId xmlns:a16="http://schemas.microsoft.com/office/drawing/2014/main" id="{0E8FB6C9-F1DE-480D-A0C1-7E22EBFE0ED1}"/>
              </a:ext>
            </a:extLst>
          </p:cNvPr>
          <p:cNvSpPr>
            <a:spLocks noChangeAspect="1"/>
          </p:cNvSpPr>
          <p:nvPr/>
        </p:nvSpPr>
        <p:spPr>
          <a:xfrm>
            <a:off x="4822825" y="4683125"/>
            <a:ext cx="46038" cy="44450"/>
          </a:xfrm>
          <a:prstGeom prst="ellipse">
            <a:avLst/>
          </a:prstGeom>
          <a:noFill/>
          <a:ln w="9525">
            <a:solidFill>
              <a:srgbClr val="377D7A"/>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82" name="Ellips 26">
            <a:extLst>
              <a:ext uri="{FF2B5EF4-FFF2-40B4-BE49-F238E27FC236}">
                <a16:creationId xmlns:a16="http://schemas.microsoft.com/office/drawing/2014/main" id="{47936CDF-C19F-418C-AA4E-A70211F21569}"/>
              </a:ext>
            </a:extLst>
          </p:cNvPr>
          <p:cNvSpPr>
            <a:spLocks noChangeAspect="1"/>
          </p:cNvSpPr>
          <p:nvPr/>
        </p:nvSpPr>
        <p:spPr>
          <a:xfrm>
            <a:off x="4827588" y="4687888"/>
            <a:ext cx="36512" cy="34925"/>
          </a:xfrm>
          <a:prstGeom prst="ellipse">
            <a:avLst/>
          </a:prstGeom>
          <a:solidFill>
            <a:schemeClr val="bg1"/>
          </a:solidFill>
          <a:ln w="9525">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83" name="Rektangel 217">
            <a:extLst>
              <a:ext uri="{FF2B5EF4-FFF2-40B4-BE49-F238E27FC236}">
                <a16:creationId xmlns:a16="http://schemas.microsoft.com/office/drawing/2014/main" id="{3AA51C2D-E10B-43F0-96BE-9DF2F82672F8}"/>
              </a:ext>
            </a:extLst>
          </p:cNvPr>
          <p:cNvSpPr/>
          <p:nvPr/>
        </p:nvSpPr>
        <p:spPr>
          <a:xfrm rot="5400000">
            <a:off x="4826794" y="4699794"/>
            <a:ext cx="38100" cy="55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84" name="TextBox 283">
            <a:extLst>
              <a:ext uri="{FF2B5EF4-FFF2-40B4-BE49-F238E27FC236}">
                <a16:creationId xmlns:a16="http://schemas.microsoft.com/office/drawing/2014/main" id="{E5BA16C3-E310-45EB-A9FA-739CE533F1F5}"/>
              </a:ext>
            </a:extLst>
          </p:cNvPr>
          <p:cNvSpPr txBox="1"/>
          <p:nvPr/>
        </p:nvSpPr>
        <p:spPr>
          <a:xfrm>
            <a:off x="4359275" y="5864225"/>
            <a:ext cx="257175" cy="147638"/>
          </a:xfrm>
          <a:prstGeom prst="rect">
            <a:avLst/>
          </a:prstGeom>
          <a:noFill/>
        </p:spPr>
        <p:txBody>
          <a:bodyPr>
            <a:spAutoFit/>
          </a:bodyPr>
          <a:lstStyle/>
          <a:p>
            <a:pPr defTabSz="474701">
              <a:defRPr/>
            </a:pPr>
            <a:r>
              <a:rPr lang="sv-SE" sz="364" i="1" dirty="0">
                <a:latin typeface="Calibri" panose="020F0502020204030204"/>
              </a:rPr>
              <a:t>Nej</a:t>
            </a:r>
          </a:p>
        </p:txBody>
      </p:sp>
      <p:sp>
        <p:nvSpPr>
          <p:cNvPr id="285" name="Flowchart: Terminator 284">
            <a:extLst>
              <a:ext uri="{FF2B5EF4-FFF2-40B4-BE49-F238E27FC236}">
                <a16:creationId xmlns:a16="http://schemas.microsoft.com/office/drawing/2014/main" id="{4D1E317A-A49F-454C-96C8-EB0A1B14FE5B}"/>
              </a:ext>
            </a:extLst>
          </p:cNvPr>
          <p:cNvSpPr/>
          <p:nvPr/>
        </p:nvSpPr>
        <p:spPr>
          <a:xfrm>
            <a:off x="5453063" y="3924300"/>
            <a:ext cx="536575" cy="254000"/>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Ingång: patient som efter intervention på neurokirurgisk enhet förs över till strokeenhet</a:t>
            </a:r>
          </a:p>
        </p:txBody>
      </p:sp>
      <p:sp>
        <p:nvSpPr>
          <p:cNvPr id="169" name="Rectangle 57">
            <a:extLst>
              <a:ext uri="{FF2B5EF4-FFF2-40B4-BE49-F238E27FC236}">
                <a16:creationId xmlns:a16="http://schemas.microsoft.com/office/drawing/2014/main" id="{DB6FB831-A5D8-4130-B804-753E0F991E86}"/>
              </a:ext>
            </a:extLst>
          </p:cNvPr>
          <p:cNvSpPr>
            <a:spLocks/>
          </p:cNvSpPr>
          <p:nvPr/>
        </p:nvSpPr>
        <p:spPr>
          <a:xfrm>
            <a:off x="5451475" y="3302000"/>
            <a:ext cx="539750" cy="204788"/>
          </a:xfrm>
          <a:prstGeom prst="roundRect">
            <a:avLst>
              <a:gd name="adj" fmla="val 45169"/>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b="1" dirty="0">
                <a:solidFill>
                  <a:schemeClr val="tx1"/>
                </a:solidFill>
              </a:rPr>
              <a:t>Utgång</a:t>
            </a:r>
            <a:endParaRPr lang="sv-SE" sz="364" dirty="0">
              <a:solidFill>
                <a:schemeClr val="tx1"/>
              </a:solidFill>
            </a:endParaRPr>
          </a:p>
          <a:p>
            <a:pPr algn="ctr">
              <a:defRPr/>
            </a:pPr>
            <a:r>
              <a:rPr lang="sv-SE" sz="364" dirty="0">
                <a:solidFill>
                  <a:schemeClr val="tx1"/>
                </a:solidFill>
              </a:rPr>
              <a:t>Beskrivning av åtgärder i vårdförlopp avslutas</a:t>
            </a:r>
          </a:p>
        </p:txBody>
      </p:sp>
      <p:sp>
        <p:nvSpPr>
          <p:cNvPr id="239" name="Rectangle 57">
            <a:extLst>
              <a:ext uri="{FF2B5EF4-FFF2-40B4-BE49-F238E27FC236}">
                <a16:creationId xmlns:a16="http://schemas.microsoft.com/office/drawing/2014/main" id="{1E4AAFE4-176C-4089-8694-5B2B47E79C3F}"/>
              </a:ext>
            </a:extLst>
          </p:cNvPr>
          <p:cNvSpPr/>
          <p:nvPr/>
        </p:nvSpPr>
        <p:spPr>
          <a:xfrm>
            <a:off x="3254375" y="5106988"/>
            <a:ext cx="715963" cy="16827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chemeClr val="tx1"/>
                </a:solidFill>
              </a:rPr>
              <a:t>Rehabiliteringsåtgärder för att förbättra funktions- och aktivitetsförmåga (X)</a:t>
            </a:r>
          </a:p>
        </p:txBody>
      </p:sp>
      <p:sp>
        <p:nvSpPr>
          <p:cNvPr id="295" name="Rectangle 57">
            <a:extLst>
              <a:ext uri="{FF2B5EF4-FFF2-40B4-BE49-F238E27FC236}">
                <a16:creationId xmlns:a16="http://schemas.microsoft.com/office/drawing/2014/main" id="{D3DAA124-7BCD-41AA-95D2-4C2BBE529006}"/>
              </a:ext>
            </a:extLst>
          </p:cNvPr>
          <p:cNvSpPr/>
          <p:nvPr/>
        </p:nvSpPr>
        <p:spPr>
          <a:xfrm>
            <a:off x="3248025" y="4151313"/>
            <a:ext cx="715963" cy="1492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chemeClr val="tx1"/>
                </a:solidFill>
              </a:rPr>
              <a:t>Bedömning av funktions- och aktivitetsförmåga (T)</a:t>
            </a:r>
          </a:p>
        </p:txBody>
      </p:sp>
      <p:sp>
        <p:nvSpPr>
          <p:cNvPr id="296" name="Oval 76">
            <a:extLst>
              <a:ext uri="{FF2B5EF4-FFF2-40B4-BE49-F238E27FC236}">
                <a16:creationId xmlns:a16="http://schemas.microsoft.com/office/drawing/2014/main" id="{D23A1FC7-A86F-48C2-8F48-FD506DCA1B6D}"/>
              </a:ext>
            </a:extLst>
          </p:cNvPr>
          <p:cNvSpPr>
            <a:spLocks/>
          </p:cNvSpPr>
          <p:nvPr/>
        </p:nvSpPr>
        <p:spPr>
          <a:xfrm>
            <a:off x="3402013" y="5494338"/>
            <a:ext cx="431800" cy="300037"/>
          </a:xfrm>
          <a:prstGeom prst="ellipse">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Information om funktions och aktivitets-förmåga (Z)</a:t>
            </a:r>
          </a:p>
        </p:txBody>
      </p:sp>
      <p:cxnSp>
        <p:nvCxnSpPr>
          <p:cNvPr id="203" name="Connector: Elbow 100">
            <a:extLst>
              <a:ext uri="{FF2B5EF4-FFF2-40B4-BE49-F238E27FC236}">
                <a16:creationId xmlns:a16="http://schemas.microsoft.com/office/drawing/2014/main" id="{E7023075-E291-4C34-999A-84F24156BAD7}"/>
              </a:ext>
            </a:extLst>
          </p:cNvPr>
          <p:cNvCxnSpPr>
            <a:cxnSpLocks/>
            <a:stCxn id="116" idx="2"/>
            <a:endCxn id="197" idx="0"/>
          </p:cNvCxnSpPr>
          <p:nvPr/>
        </p:nvCxnSpPr>
        <p:spPr>
          <a:xfrm rot="16200000" flipH="1">
            <a:off x="4689475" y="2397125"/>
            <a:ext cx="179388" cy="293688"/>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Connector: Elbow 100">
            <a:extLst>
              <a:ext uri="{FF2B5EF4-FFF2-40B4-BE49-F238E27FC236}">
                <a16:creationId xmlns:a16="http://schemas.microsoft.com/office/drawing/2014/main" id="{DE632DDD-320C-4656-80EE-BCC0B105E186}"/>
              </a:ext>
            </a:extLst>
          </p:cNvPr>
          <p:cNvCxnSpPr>
            <a:cxnSpLocks/>
            <a:stCxn id="116" idx="2"/>
            <a:endCxn id="98" idx="0"/>
          </p:cNvCxnSpPr>
          <p:nvPr/>
        </p:nvCxnSpPr>
        <p:spPr>
          <a:xfrm rot="5400000">
            <a:off x="4437063" y="2438400"/>
            <a:ext cx="179388" cy="211137"/>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BC1F6446-53DF-42ED-95DC-43B478F0330E}"/>
              </a:ext>
            </a:extLst>
          </p:cNvPr>
          <p:cNvCxnSpPr>
            <a:cxnSpLocks/>
            <a:stCxn id="116" idx="3"/>
            <a:endCxn id="188" idx="2"/>
          </p:cNvCxnSpPr>
          <p:nvPr/>
        </p:nvCxnSpPr>
        <p:spPr>
          <a:xfrm flipV="1">
            <a:off x="5024438" y="2333625"/>
            <a:ext cx="158750" cy="0"/>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Connector: Elbow 100">
            <a:extLst>
              <a:ext uri="{FF2B5EF4-FFF2-40B4-BE49-F238E27FC236}">
                <a16:creationId xmlns:a16="http://schemas.microsoft.com/office/drawing/2014/main" id="{F62EC268-1630-4CC7-8336-6B0406BF2AA9}"/>
              </a:ext>
            </a:extLst>
          </p:cNvPr>
          <p:cNvCxnSpPr>
            <a:cxnSpLocks/>
            <a:stCxn id="147" idx="3"/>
            <a:endCxn id="169" idx="0"/>
          </p:cNvCxnSpPr>
          <p:nvPr/>
        </p:nvCxnSpPr>
        <p:spPr>
          <a:xfrm>
            <a:off x="4959350" y="3044825"/>
            <a:ext cx="762000" cy="257175"/>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Connector: Elbow 100">
            <a:extLst>
              <a:ext uri="{FF2B5EF4-FFF2-40B4-BE49-F238E27FC236}">
                <a16:creationId xmlns:a16="http://schemas.microsoft.com/office/drawing/2014/main" id="{77366F73-3541-46A3-90E2-A62DD04E5D3C}"/>
              </a:ext>
            </a:extLst>
          </p:cNvPr>
          <p:cNvCxnSpPr>
            <a:cxnSpLocks/>
            <a:stCxn id="147" idx="2"/>
            <a:endCxn id="170" idx="0"/>
          </p:cNvCxnSpPr>
          <p:nvPr/>
        </p:nvCxnSpPr>
        <p:spPr>
          <a:xfrm rot="16200000" flipH="1">
            <a:off x="4760119" y="3034506"/>
            <a:ext cx="139700" cy="401638"/>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Connector: Elbow 100">
            <a:extLst>
              <a:ext uri="{FF2B5EF4-FFF2-40B4-BE49-F238E27FC236}">
                <a16:creationId xmlns:a16="http://schemas.microsoft.com/office/drawing/2014/main" id="{4D0A68C8-8B91-440F-9936-BB0C51A3726D}"/>
              </a:ext>
            </a:extLst>
          </p:cNvPr>
          <p:cNvCxnSpPr>
            <a:cxnSpLocks/>
            <a:stCxn id="147" idx="2"/>
            <a:endCxn id="104" idx="0"/>
          </p:cNvCxnSpPr>
          <p:nvPr/>
        </p:nvCxnSpPr>
        <p:spPr>
          <a:xfrm rot="5400000">
            <a:off x="4432300" y="3108325"/>
            <a:ext cx="139700" cy="254000"/>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Connector: Elbow 100">
            <a:extLst>
              <a:ext uri="{FF2B5EF4-FFF2-40B4-BE49-F238E27FC236}">
                <a16:creationId xmlns:a16="http://schemas.microsoft.com/office/drawing/2014/main" id="{2FED254D-B635-4A9A-A3C8-5CF651701419}"/>
              </a:ext>
            </a:extLst>
          </p:cNvPr>
          <p:cNvCxnSpPr>
            <a:cxnSpLocks/>
          </p:cNvCxnSpPr>
          <p:nvPr/>
        </p:nvCxnSpPr>
        <p:spPr>
          <a:xfrm rot="10800000" flipV="1">
            <a:off x="3659188" y="3044825"/>
            <a:ext cx="687387" cy="257175"/>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Connector: Elbow 100">
            <a:extLst>
              <a:ext uri="{FF2B5EF4-FFF2-40B4-BE49-F238E27FC236}">
                <a16:creationId xmlns:a16="http://schemas.microsoft.com/office/drawing/2014/main" id="{F8175F0E-E48C-413A-9553-178A697BE4D1}"/>
              </a:ext>
            </a:extLst>
          </p:cNvPr>
          <p:cNvCxnSpPr>
            <a:cxnSpLocks/>
          </p:cNvCxnSpPr>
          <p:nvPr/>
        </p:nvCxnSpPr>
        <p:spPr>
          <a:xfrm rot="16200000" flipH="1">
            <a:off x="4473575" y="2759076"/>
            <a:ext cx="103187" cy="207962"/>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Connector: Elbow 100">
            <a:extLst>
              <a:ext uri="{FF2B5EF4-FFF2-40B4-BE49-F238E27FC236}">
                <a16:creationId xmlns:a16="http://schemas.microsoft.com/office/drawing/2014/main" id="{E6238DB0-D378-4007-920D-CB524F8DD140}"/>
              </a:ext>
            </a:extLst>
          </p:cNvPr>
          <p:cNvCxnSpPr>
            <a:cxnSpLocks/>
          </p:cNvCxnSpPr>
          <p:nvPr/>
        </p:nvCxnSpPr>
        <p:spPr>
          <a:xfrm rot="16200000" flipH="1">
            <a:off x="4228306" y="2516982"/>
            <a:ext cx="103187" cy="692150"/>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240" name="Connector: Elbow 100">
            <a:extLst>
              <a:ext uri="{FF2B5EF4-FFF2-40B4-BE49-F238E27FC236}">
                <a16:creationId xmlns:a16="http://schemas.microsoft.com/office/drawing/2014/main" id="{652F5491-A699-4813-9FC2-E5D11CE83A26}"/>
              </a:ext>
            </a:extLst>
          </p:cNvPr>
          <p:cNvCxnSpPr>
            <a:cxnSpLocks/>
          </p:cNvCxnSpPr>
          <p:nvPr/>
        </p:nvCxnSpPr>
        <p:spPr>
          <a:xfrm rot="5400000">
            <a:off x="4725988" y="2714625"/>
            <a:ext cx="103187" cy="296863"/>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52" name="Rectangle 57">
            <a:extLst>
              <a:ext uri="{FF2B5EF4-FFF2-40B4-BE49-F238E27FC236}">
                <a16:creationId xmlns:a16="http://schemas.microsoft.com/office/drawing/2014/main" id="{0F446B12-3465-44B2-9DBC-7187A4D919D4}"/>
              </a:ext>
            </a:extLst>
          </p:cNvPr>
          <p:cNvSpPr>
            <a:spLocks/>
          </p:cNvSpPr>
          <p:nvPr/>
        </p:nvSpPr>
        <p:spPr>
          <a:xfrm>
            <a:off x="4165600" y="4657725"/>
            <a:ext cx="531813" cy="173038"/>
          </a:xfrm>
          <a:prstGeom prst="roundRect">
            <a:avLst>
              <a:gd name="adj" fmla="val 45169"/>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b="1" dirty="0">
                <a:solidFill>
                  <a:schemeClr val="tx1"/>
                </a:solidFill>
              </a:rPr>
              <a:t>Utgång: </a:t>
            </a:r>
          </a:p>
          <a:p>
            <a:pPr algn="ctr">
              <a:defRPr/>
            </a:pPr>
            <a:r>
              <a:rPr lang="sv-SE" sz="364" dirty="0">
                <a:solidFill>
                  <a:schemeClr val="tx1"/>
                </a:solidFill>
              </a:rPr>
              <a:t>Kärlkirurgi – </a:t>
            </a:r>
            <a:r>
              <a:rPr lang="sv-SE" sz="311" dirty="0">
                <a:solidFill>
                  <a:schemeClr val="tx1"/>
                </a:solidFill>
              </a:rPr>
              <a:t>Karotiskirurgi</a:t>
            </a:r>
            <a:endParaRPr lang="sv-SE" sz="364" dirty="0">
              <a:solidFill>
                <a:schemeClr val="tx1"/>
              </a:solidFill>
            </a:endParaRPr>
          </a:p>
        </p:txBody>
      </p:sp>
      <p:sp>
        <p:nvSpPr>
          <p:cNvPr id="101" name="Rectangle 100">
            <a:extLst>
              <a:ext uri="{FF2B5EF4-FFF2-40B4-BE49-F238E27FC236}">
                <a16:creationId xmlns:a16="http://schemas.microsoft.com/office/drawing/2014/main" id="{CD18817F-DB95-4DD6-87AB-64E79939955F}"/>
              </a:ext>
            </a:extLst>
          </p:cNvPr>
          <p:cNvSpPr/>
          <p:nvPr/>
        </p:nvSpPr>
        <p:spPr>
          <a:xfrm>
            <a:off x="4951413" y="2954338"/>
            <a:ext cx="1035050" cy="147637"/>
          </a:xfrm>
          <a:prstGeom prst="rect">
            <a:avLst/>
          </a:prstGeom>
          <a:noFill/>
        </p:spPr>
        <p:txBody>
          <a:bodyPr wrap="none">
            <a:spAutoFit/>
          </a:bodyPr>
          <a:lstStyle/>
          <a:p>
            <a:pPr>
              <a:defRPr/>
            </a:pPr>
            <a:r>
              <a:rPr lang="sv-SE" sz="364" i="1" dirty="0">
                <a:latin typeface="Calibri" panose="020F0502020204030204"/>
              </a:rPr>
              <a:t>Neurokirurgisk vårdenhet/neurokirurgisk IVA</a:t>
            </a:r>
          </a:p>
        </p:txBody>
      </p:sp>
      <p:cxnSp>
        <p:nvCxnSpPr>
          <p:cNvPr id="286" name="Rak koppling 163">
            <a:extLst>
              <a:ext uri="{FF2B5EF4-FFF2-40B4-BE49-F238E27FC236}">
                <a16:creationId xmlns:a16="http://schemas.microsoft.com/office/drawing/2014/main" id="{4BCB20F3-7176-4DAD-A1B5-7CAED0ABA95F}"/>
              </a:ext>
            </a:extLst>
          </p:cNvPr>
          <p:cNvCxnSpPr>
            <a:cxnSpLocks/>
            <a:stCxn id="285" idx="2"/>
            <a:endCxn id="125" idx="0"/>
          </p:cNvCxnSpPr>
          <p:nvPr/>
        </p:nvCxnSpPr>
        <p:spPr>
          <a:xfrm>
            <a:off x="5721350" y="4178300"/>
            <a:ext cx="0" cy="419100"/>
          </a:xfrm>
          <a:prstGeom prst="line">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307" name="Rektangel 246">
            <a:extLst>
              <a:ext uri="{FF2B5EF4-FFF2-40B4-BE49-F238E27FC236}">
                <a16:creationId xmlns:a16="http://schemas.microsoft.com/office/drawing/2014/main" id="{047602D1-FE72-462A-B98C-2AFFBD889781}"/>
              </a:ext>
            </a:extLst>
          </p:cNvPr>
          <p:cNvSpPr/>
          <p:nvPr/>
        </p:nvSpPr>
        <p:spPr>
          <a:xfrm rot="5400000">
            <a:off x="6065044" y="1735932"/>
            <a:ext cx="71437"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131" name="Flowchart: Decision 130">
            <a:extLst>
              <a:ext uri="{FF2B5EF4-FFF2-40B4-BE49-F238E27FC236}">
                <a16:creationId xmlns:a16="http://schemas.microsoft.com/office/drawing/2014/main" id="{4F70A603-9567-4129-AC8E-F0C80652F78B}"/>
              </a:ext>
            </a:extLst>
          </p:cNvPr>
          <p:cNvSpPr>
            <a:spLocks/>
          </p:cNvSpPr>
          <p:nvPr/>
        </p:nvSpPr>
        <p:spPr>
          <a:xfrm>
            <a:off x="3248025" y="4824413"/>
            <a:ext cx="717550" cy="24130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64" dirty="0">
                <a:solidFill>
                  <a:schemeClr val="tx1"/>
                </a:solidFill>
              </a:rPr>
              <a:t>Beslut: Behov av intervention (W) </a:t>
            </a:r>
          </a:p>
        </p:txBody>
      </p:sp>
      <p:cxnSp>
        <p:nvCxnSpPr>
          <p:cNvPr id="315" name="Straight Arrow Connector 101">
            <a:extLst>
              <a:ext uri="{FF2B5EF4-FFF2-40B4-BE49-F238E27FC236}">
                <a16:creationId xmlns:a16="http://schemas.microsoft.com/office/drawing/2014/main" id="{E051D1BD-5F69-4DB5-880E-6835E1AA14C6}"/>
              </a:ext>
            </a:extLst>
          </p:cNvPr>
          <p:cNvCxnSpPr>
            <a:cxnSpLocks/>
          </p:cNvCxnSpPr>
          <p:nvPr/>
        </p:nvCxnSpPr>
        <p:spPr>
          <a:xfrm flipV="1">
            <a:off x="4557713" y="3922713"/>
            <a:ext cx="0" cy="252412"/>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316" name="TextBox 315">
            <a:extLst>
              <a:ext uri="{FF2B5EF4-FFF2-40B4-BE49-F238E27FC236}">
                <a16:creationId xmlns:a16="http://schemas.microsoft.com/office/drawing/2014/main" id="{BE351AA5-0DB1-4271-9103-7A7B9F1C043B}"/>
              </a:ext>
            </a:extLst>
          </p:cNvPr>
          <p:cNvSpPr txBox="1"/>
          <p:nvPr/>
        </p:nvSpPr>
        <p:spPr>
          <a:xfrm>
            <a:off x="4533900" y="4008438"/>
            <a:ext cx="222250" cy="147637"/>
          </a:xfrm>
          <a:prstGeom prst="rect">
            <a:avLst/>
          </a:prstGeom>
          <a:noFill/>
        </p:spPr>
        <p:txBody>
          <a:bodyPr wrap="none">
            <a:spAutoFit/>
          </a:bodyPr>
          <a:lstStyle/>
          <a:p>
            <a:pPr defTabSz="474701">
              <a:defRPr/>
            </a:pPr>
            <a:r>
              <a:rPr lang="sv-SE" sz="364" i="1" dirty="0">
                <a:latin typeface="Calibri" panose="020F0502020204030204"/>
              </a:rPr>
              <a:t>Ja</a:t>
            </a:r>
          </a:p>
        </p:txBody>
      </p:sp>
      <p:sp>
        <p:nvSpPr>
          <p:cNvPr id="142" name="Rectangle 141">
            <a:extLst>
              <a:ext uri="{FF2B5EF4-FFF2-40B4-BE49-F238E27FC236}">
                <a16:creationId xmlns:a16="http://schemas.microsoft.com/office/drawing/2014/main" id="{E6E6FC56-ABBA-4B62-94C7-0176C7C0B609}"/>
              </a:ext>
            </a:extLst>
          </p:cNvPr>
          <p:cNvSpPr/>
          <p:nvPr/>
        </p:nvSpPr>
        <p:spPr>
          <a:xfrm>
            <a:off x="5002213" y="4799013"/>
            <a:ext cx="447675" cy="317500"/>
          </a:xfrm>
          <a:prstGeom prst="rect">
            <a:avLst/>
          </a:prstGeom>
          <a:noFill/>
        </p:spPr>
        <p:txBody>
          <a:bodyPr>
            <a:spAutoFit/>
          </a:bodyPr>
          <a:lstStyle/>
          <a:p>
            <a:pPr>
              <a:defRPr/>
            </a:pPr>
            <a:r>
              <a:rPr lang="sv-SE" sz="364" i="1" dirty="0"/>
              <a:t>Neurokirurgisk vårdenhet/NIVA</a:t>
            </a:r>
            <a:endParaRPr lang="sv-SE" sz="364" i="1" dirty="0">
              <a:latin typeface="Calibri" panose="020F0502020204030204"/>
            </a:endParaRPr>
          </a:p>
        </p:txBody>
      </p:sp>
      <p:sp>
        <p:nvSpPr>
          <p:cNvPr id="117" name="Rectangle 116">
            <a:extLst>
              <a:ext uri="{FF2B5EF4-FFF2-40B4-BE49-F238E27FC236}">
                <a16:creationId xmlns:a16="http://schemas.microsoft.com/office/drawing/2014/main" id="{74324B47-8B32-451E-AE0B-4D2A3F7076FD}"/>
              </a:ext>
            </a:extLst>
          </p:cNvPr>
          <p:cNvSpPr/>
          <p:nvPr/>
        </p:nvSpPr>
        <p:spPr>
          <a:xfrm>
            <a:off x="4068763" y="4986338"/>
            <a:ext cx="531812" cy="317500"/>
          </a:xfrm>
          <a:prstGeom prst="rect">
            <a:avLst/>
          </a:prstGeom>
          <a:noFill/>
        </p:spPr>
        <p:txBody>
          <a:bodyPr>
            <a:spAutoFit/>
          </a:bodyPr>
          <a:lstStyle/>
          <a:p>
            <a:pPr>
              <a:defRPr/>
            </a:pPr>
            <a:r>
              <a:rPr lang="sv-SE" sz="364" i="1" dirty="0">
                <a:latin typeface="Calibri" panose="020F0502020204030204"/>
              </a:rPr>
              <a:t>Kardiologi (slutning av PFO) eller kärlkirurgi (karotiskirurgi)</a:t>
            </a:r>
          </a:p>
        </p:txBody>
      </p:sp>
      <p:sp>
        <p:nvSpPr>
          <p:cNvPr id="147" name="Flowchart: Decision 146">
            <a:extLst>
              <a:ext uri="{FF2B5EF4-FFF2-40B4-BE49-F238E27FC236}">
                <a16:creationId xmlns:a16="http://schemas.microsoft.com/office/drawing/2014/main" id="{A8CDD7DB-6949-45B8-BBDF-B902A42EE188}"/>
              </a:ext>
            </a:extLst>
          </p:cNvPr>
          <p:cNvSpPr/>
          <p:nvPr/>
        </p:nvSpPr>
        <p:spPr>
          <a:xfrm>
            <a:off x="4300538" y="2924175"/>
            <a:ext cx="658812" cy="24130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38" dirty="0">
                <a:solidFill>
                  <a:schemeClr val="tx1"/>
                </a:solidFill>
              </a:rPr>
              <a:t>Val av                                           vårdnivå för vidare åtgärder</a:t>
            </a:r>
          </a:p>
        </p:txBody>
      </p:sp>
      <p:cxnSp>
        <p:nvCxnSpPr>
          <p:cNvPr id="167" name="Straight Arrow Connector 101">
            <a:extLst>
              <a:ext uri="{FF2B5EF4-FFF2-40B4-BE49-F238E27FC236}">
                <a16:creationId xmlns:a16="http://schemas.microsoft.com/office/drawing/2014/main" id="{8C1660F3-B1D9-413A-BD5F-5C85D6E42364}"/>
              </a:ext>
            </a:extLst>
          </p:cNvPr>
          <p:cNvCxnSpPr>
            <a:cxnSpLocks/>
          </p:cNvCxnSpPr>
          <p:nvPr/>
        </p:nvCxnSpPr>
        <p:spPr>
          <a:xfrm rot="5400000">
            <a:off x="4763294" y="3629819"/>
            <a:ext cx="0" cy="185738"/>
          </a:xfrm>
          <a:prstGeom prst="straightConnector1">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20" name="Flowchart: Decision 119">
            <a:extLst>
              <a:ext uri="{FF2B5EF4-FFF2-40B4-BE49-F238E27FC236}">
                <a16:creationId xmlns:a16="http://schemas.microsoft.com/office/drawing/2014/main" id="{06A0FE71-BCAC-4A6E-852C-2EC03EC7306C}"/>
              </a:ext>
            </a:extLst>
          </p:cNvPr>
          <p:cNvSpPr/>
          <p:nvPr/>
        </p:nvSpPr>
        <p:spPr>
          <a:xfrm>
            <a:off x="4725988" y="3602038"/>
            <a:ext cx="606425" cy="239712"/>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74701">
              <a:defRPr/>
            </a:pPr>
            <a:r>
              <a:rPr lang="sv-SE" sz="311" dirty="0">
                <a:solidFill>
                  <a:schemeClr val="tx1"/>
                </a:solidFill>
              </a:rPr>
              <a:t>Vitala funktioner under kontroll? (AA)</a:t>
            </a:r>
          </a:p>
        </p:txBody>
      </p:sp>
      <p:sp>
        <p:nvSpPr>
          <p:cNvPr id="172" name="TextBox 210">
            <a:extLst>
              <a:ext uri="{FF2B5EF4-FFF2-40B4-BE49-F238E27FC236}">
                <a16:creationId xmlns:a16="http://schemas.microsoft.com/office/drawing/2014/main" id="{31925119-7F54-4117-9831-6ADED5C3CD65}"/>
              </a:ext>
            </a:extLst>
          </p:cNvPr>
          <p:cNvSpPr txBox="1"/>
          <p:nvPr/>
        </p:nvSpPr>
        <p:spPr>
          <a:xfrm>
            <a:off x="4659313" y="3609975"/>
            <a:ext cx="223837" cy="149225"/>
          </a:xfrm>
          <a:prstGeom prst="rect">
            <a:avLst/>
          </a:prstGeom>
          <a:noFill/>
        </p:spPr>
        <p:txBody>
          <a:bodyPr wrap="none">
            <a:spAutoFit/>
          </a:bodyPr>
          <a:lstStyle/>
          <a:p>
            <a:pPr defTabSz="474701">
              <a:defRPr/>
            </a:pPr>
            <a:r>
              <a:rPr lang="sv-SE" sz="364" i="1" dirty="0">
                <a:latin typeface="Calibri" panose="020F0502020204030204"/>
              </a:rPr>
              <a:t>Ja</a:t>
            </a:r>
          </a:p>
        </p:txBody>
      </p:sp>
      <p:sp>
        <p:nvSpPr>
          <p:cNvPr id="177" name="textruta 176">
            <a:extLst>
              <a:ext uri="{FF2B5EF4-FFF2-40B4-BE49-F238E27FC236}">
                <a16:creationId xmlns:a16="http://schemas.microsoft.com/office/drawing/2014/main" id="{1DE9BB58-2205-4433-960E-FD25ED6AF406}"/>
              </a:ext>
            </a:extLst>
          </p:cNvPr>
          <p:cNvSpPr txBox="1"/>
          <p:nvPr/>
        </p:nvSpPr>
        <p:spPr>
          <a:xfrm>
            <a:off x="4751388" y="2990850"/>
            <a:ext cx="241300" cy="144463"/>
          </a:xfrm>
          <a:prstGeom prst="rect">
            <a:avLst/>
          </a:prstGeom>
          <a:noFill/>
        </p:spPr>
        <p:txBody>
          <a:bodyPr wrap="none">
            <a:spAutoFit/>
          </a:bodyPr>
          <a:lstStyle/>
          <a:p>
            <a:pPr>
              <a:defRPr/>
            </a:pPr>
            <a:r>
              <a:rPr lang="sv-SE" sz="338" dirty="0"/>
              <a:t>(</a:t>
            </a:r>
            <a:r>
              <a:rPr lang="sv-SE" sz="338" dirty="0">
                <a:solidFill>
                  <a:srgbClr val="FF0000"/>
                </a:solidFill>
              </a:rPr>
              <a:t>P</a:t>
            </a:r>
            <a:r>
              <a:rPr lang="sv-SE" sz="338" dirty="0"/>
              <a:t>)</a:t>
            </a:r>
          </a:p>
        </p:txBody>
      </p:sp>
      <p:cxnSp>
        <p:nvCxnSpPr>
          <p:cNvPr id="183" name="Connector: Elbow 140">
            <a:extLst>
              <a:ext uri="{FF2B5EF4-FFF2-40B4-BE49-F238E27FC236}">
                <a16:creationId xmlns:a16="http://schemas.microsoft.com/office/drawing/2014/main" id="{C4198B0A-5B9A-4163-AF32-7B47D81DDD4C}"/>
              </a:ext>
            </a:extLst>
          </p:cNvPr>
          <p:cNvCxnSpPr>
            <a:cxnSpLocks/>
          </p:cNvCxnSpPr>
          <p:nvPr/>
        </p:nvCxnSpPr>
        <p:spPr>
          <a:xfrm rot="5400000">
            <a:off x="4709319" y="400844"/>
            <a:ext cx="560387" cy="2225675"/>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Rak koppling 198">
            <a:extLst>
              <a:ext uri="{FF2B5EF4-FFF2-40B4-BE49-F238E27FC236}">
                <a16:creationId xmlns:a16="http://schemas.microsoft.com/office/drawing/2014/main" id="{D5E7AAE3-535F-43B7-B8F8-21F5F4D422ED}"/>
              </a:ext>
            </a:extLst>
          </p:cNvPr>
          <p:cNvCxnSpPr/>
          <p:nvPr/>
        </p:nvCxnSpPr>
        <p:spPr>
          <a:xfrm flipH="1">
            <a:off x="5251450" y="1231900"/>
            <a:ext cx="0" cy="560388"/>
          </a:xfrm>
          <a:prstGeom prst="line">
            <a:avLst/>
          </a:prstGeom>
          <a:ln w="9525">
            <a:solidFill>
              <a:srgbClr val="377D7A"/>
            </a:solidFill>
          </a:ln>
        </p:spPr>
        <p:style>
          <a:lnRef idx="1">
            <a:schemeClr val="accent1"/>
          </a:lnRef>
          <a:fillRef idx="0">
            <a:schemeClr val="accent1"/>
          </a:fillRef>
          <a:effectRef idx="0">
            <a:schemeClr val="accent1"/>
          </a:effectRef>
          <a:fontRef idx="minor">
            <a:schemeClr val="tx1"/>
          </a:fontRef>
        </p:style>
      </p:cxnSp>
      <p:cxnSp>
        <p:nvCxnSpPr>
          <p:cNvPr id="166" name="Connector: Elbow 100">
            <a:extLst>
              <a:ext uri="{FF2B5EF4-FFF2-40B4-BE49-F238E27FC236}">
                <a16:creationId xmlns:a16="http://schemas.microsoft.com/office/drawing/2014/main" id="{5817A063-34EE-463F-8955-D1DA3B9D6B77}"/>
              </a:ext>
            </a:extLst>
          </p:cNvPr>
          <p:cNvCxnSpPr>
            <a:cxnSpLocks/>
          </p:cNvCxnSpPr>
          <p:nvPr/>
        </p:nvCxnSpPr>
        <p:spPr>
          <a:xfrm rot="5400000">
            <a:off x="4979194" y="2461419"/>
            <a:ext cx="103187" cy="803275"/>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41" name="Rectangle 57">
            <a:extLst>
              <a:ext uri="{FF2B5EF4-FFF2-40B4-BE49-F238E27FC236}">
                <a16:creationId xmlns:a16="http://schemas.microsoft.com/office/drawing/2014/main" id="{13D8688E-E86E-4C8F-8D84-23AD68302813}"/>
              </a:ext>
            </a:extLst>
          </p:cNvPr>
          <p:cNvSpPr/>
          <p:nvPr/>
        </p:nvSpPr>
        <p:spPr>
          <a:xfrm>
            <a:off x="3724275" y="2633663"/>
            <a:ext cx="428625" cy="185737"/>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Akut behandling vid TIA (L)</a:t>
            </a:r>
          </a:p>
        </p:txBody>
      </p:sp>
      <p:sp>
        <p:nvSpPr>
          <p:cNvPr id="98" name="Rectangle 57">
            <a:extLst>
              <a:ext uri="{FF2B5EF4-FFF2-40B4-BE49-F238E27FC236}">
                <a16:creationId xmlns:a16="http://schemas.microsoft.com/office/drawing/2014/main" id="{1FD8C8D5-4BA6-41C2-AACD-91FBD21551DF}"/>
              </a:ext>
            </a:extLst>
          </p:cNvPr>
          <p:cNvSpPr/>
          <p:nvPr/>
        </p:nvSpPr>
        <p:spPr>
          <a:xfrm>
            <a:off x="4197350" y="2633663"/>
            <a:ext cx="449263" cy="185737"/>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Akut behandling vid ischemisk stroke (M)</a:t>
            </a:r>
          </a:p>
        </p:txBody>
      </p:sp>
      <p:sp>
        <p:nvSpPr>
          <p:cNvPr id="197" name="Rectangle 57">
            <a:extLst>
              <a:ext uri="{FF2B5EF4-FFF2-40B4-BE49-F238E27FC236}">
                <a16:creationId xmlns:a16="http://schemas.microsoft.com/office/drawing/2014/main" id="{F52CF8EA-4FAF-4E9C-9B3C-DB0540FF7826}"/>
              </a:ext>
            </a:extLst>
          </p:cNvPr>
          <p:cNvSpPr/>
          <p:nvPr/>
        </p:nvSpPr>
        <p:spPr>
          <a:xfrm>
            <a:off x="4702175" y="2633663"/>
            <a:ext cx="449263" cy="1873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chemeClr val="tx1"/>
                </a:solidFill>
              </a:rPr>
              <a:t>Akut behandling vid intracerebral blödning (N)</a:t>
            </a:r>
          </a:p>
        </p:txBody>
      </p:sp>
      <p:sp>
        <p:nvSpPr>
          <p:cNvPr id="162" name="Rectangle 57">
            <a:extLst>
              <a:ext uri="{FF2B5EF4-FFF2-40B4-BE49-F238E27FC236}">
                <a16:creationId xmlns:a16="http://schemas.microsoft.com/office/drawing/2014/main" id="{0E2E59CD-4B37-4277-B8D2-C2590960A620}"/>
              </a:ext>
            </a:extLst>
          </p:cNvPr>
          <p:cNvSpPr/>
          <p:nvPr/>
        </p:nvSpPr>
        <p:spPr>
          <a:xfrm>
            <a:off x="5207000" y="2632075"/>
            <a:ext cx="487363" cy="1873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defTabSz="474701">
              <a:defRPr/>
            </a:pPr>
            <a:r>
              <a:rPr lang="sv-SE" sz="364" dirty="0">
                <a:solidFill>
                  <a:srgbClr val="FF0000"/>
                </a:solidFill>
              </a:rPr>
              <a:t>Akut behandling vid subaraknoidalblödning- blödning (O)</a:t>
            </a:r>
          </a:p>
        </p:txBody>
      </p:sp>
      <p:cxnSp>
        <p:nvCxnSpPr>
          <p:cNvPr id="171" name="Connector: Elbow 100">
            <a:extLst>
              <a:ext uri="{FF2B5EF4-FFF2-40B4-BE49-F238E27FC236}">
                <a16:creationId xmlns:a16="http://schemas.microsoft.com/office/drawing/2014/main" id="{8C25837A-E906-4EA5-ACFA-2933249DF7E5}"/>
              </a:ext>
            </a:extLst>
          </p:cNvPr>
          <p:cNvCxnSpPr>
            <a:cxnSpLocks/>
          </p:cNvCxnSpPr>
          <p:nvPr/>
        </p:nvCxnSpPr>
        <p:spPr>
          <a:xfrm rot="16200000" flipH="1">
            <a:off x="4941888" y="2144713"/>
            <a:ext cx="179387" cy="795337"/>
          </a:xfrm>
          <a:prstGeom prst="bentConnector3">
            <a:avLst>
              <a:gd name="adj1" fmla="val 5000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84" name="Rectangle 57">
            <a:extLst>
              <a:ext uri="{FF2B5EF4-FFF2-40B4-BE49-F238E27FC236}">
                <a16:creationId xmlns:a16="http://schemas.microsoft.com/office/drawing/2014/main" id="{31DB9E81-AE36-4198-A95E-DE04310407E7}"/>
              </a:ext>
            </a:extLst>
          </p:cNvPr>
          <p:cNvSpPr/>
          <p:nvPr/>
        </p:nvSpPr>
        <p:spPr>
          <a:xfrm>
            <a:off x="3255963" y="5311775"/>
            <a:ext cx="715962" cy="13017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rgbClr val="FF0000"/>
                </a:solidFill>
              </a:rPr>
              <a:t>Patientkontrakt</a:t>
            </a:r>
          </a:p>
          <a:p>
            <a:pPr algn="ctr">
              <a:defRPr/>
            </a:pPr>
            <a:r>
              <a:rPr lang="sv-SE" sz="364" dirty="0">
                <a:solidFill>
                  <a:schemeClr val="tx1"/>
                </a:solidFill>
              </a:rPr>
              <a:t>(</a:t>
            </a:r>
            <a:r>
              <a:rPr lang="sv-SE" sz="364" dirty="0">
                <a:solidFill>
                  <a:srgbClr val="FF0000"/>
                </a:solidFill>
              </a:rPr>
              <a:t>Y</a:t>
            </a:r>
            <a:r>
              <a:rPr lang="sv-SE" sz="364" dirty="0">
                <a:solidFill>
                  <a:schemeClr val="tx1"/>
                </a:solidFill>
              </a:rPr>
              <a:t>)</a:t>
            </a:r>
          </a:p>
        </p:txBody>
      </p:sp>
      <p:sp>
        <p:nvSpPr>
          <p:cNvPr id="187" name="Ellips 26">
            <a:extLst>
              <a:ext uri="{FF2B5EF4-FFF2-40B4-BE49-F238E27FC236}">
                <a16:creationId xmlns:a16="http://schemas.microsoft.com/office/drawing/2014/main" id="{ECF823A3-E6FB-4126-9FCA-20E2D4EDF0FA}"/>
              </a:ext>
            </a:extLst>
          </p:cNvPr>
          <p:cNvSpPr>
            <a:spLocks noChangeAspect="1"/>
          </p:cNvSpPr>
          <p:nvPr/>
        </p:nvSpPr>
        <p:spPr>
          <a:xfrm>
            <a:off x="4424363" y="4927600"/>
            <a:ext cx="46037" cy="42863"/>
          </a:xfrm>
          <a:prstGeom prst="ellipse">
            <a:avLst/>
          </a:prstGeom>
          <a:noFill/>
          <a:ln w="9525">
            <a:solidFill>
              <a:srgbClr val="377D7A"/>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196" name="Ellips 26">
            <a:extLst>
              <a:ext uri="{FF2B5EF4-FFF2-40B4-BE49-F238E27FC236}">
                <a16:creationId xmlns:a16="http://schemas.microsoft.com/office/drawing/2014/main" id="{76F33BE5-B2BE-442A-9FC9-6F83E70C4F19}"/>
              </a:ext>
            </a:extLst>
          </p:cNvPr>
          <p:cNvSpPr>
            <a:spLocks noChangeAspect="1"/>
          </p:cNvSpPr>
          <p:nvPr/>
        </p:nvSpPr>
        <p:spPr>
          <a:xfrm>
            <a:off x="4429125" y="4932363"/>
            <a:ext cx="36513" cy="34925"/>
          </a:xfrm>
          <a:prstGeom prst="ellipse">
            <a:avLst/>
          </a:prstGeom>
          <a:solidFill>
            <a:schemeClr val="bg1"/>
          </a:solidFill>
          <a:ln w="9525">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198" name="Rektangel 217">
            <a:extLst>
              <a:ext uri="{FF2B5EF4-FFF2-40B4-BE49-F238E27FC236}">
                <a16:creationId xmlns:a16="http://schemas.microsoft.com/office/drawing/2014/main" id="{D0C29081-7EAF-4263-8B29-28F52F9921D2}"/>
              </a:ext>
            </a:extLst>
          </p:cNvPr>
          <p:cNvSpPr/>
          <p:nvPr/>
        </p:nvSpPr>
        <p:spPr>
          <a:xfrm rot="5400000">
            <a:off x="4429126" y="4941887"/>
            <a:ext cx="36512" cy="5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cxnSp>
        <p:nvCxnSpPr>
          <p:cNvPr id="255" name="Connector: Elbow 182">
            <a:extLst>
              <a:ext uri="{FF2B5EF4-FFF2-40B4-BE49-F238E27FC236}">
                <a16:creationId xmlns:a16="http://schemas.microsoft.com/office/drawing/2014/main" id="{84551BC4-13C6-47DC-89B8-F6F070CE5561}"/>
              </a:ext>
            </a:extLst>
          </p:cNvPr>
          <p:cNvCxnSpPr>
            <a:cxnSpLocks/>
          </p:cNvCxnSpPr>
          <p:nvPr/>
        </p:nvCxnSpPr>
        <p:spPr>
          <a:xfrm flipV="1">
            <a:off x="3794125" y="4870450"/>
            <a:ext cx="654050" cy="131763"/>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215" name="Rectangle 214">
            <a:extLst>
              <a:ext uri="{FF2B5EF4-FFF2-40B4-BE49-F238E27FC236}">
                <a16:creationId xmlns:a16="http://schemas.microsoft.com/office/drawing/2014/main" id="{7C0FF451-E051-4A87-8023-D6DB9B3EA867}"/>
              </a:ext>
            </a:extLst>
          </p:cNvPr>
          <p:cNvSpPr/>
          <p:nvPr/>
        </p:nvSpPr>
        <p:spPr>
          <a:xfrm>
            <a:off x="3209925" y="3302000"/>
            <a:ext cx="803275" cy="2533650"/>
          </a:xfrm>
          <a:prstGeom prst="rect">
            <a:avLst/>
          </a:prstGeom>
          <a:noFill/>
          <a:ln w="28575">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74701">
              <a:defRPr/>
            </a:pPr>
            <a:endParaRPr lang="sv-SE" sz="364" dirty="0">
              <a:solidFill>
                <a:schemeClr val="tx1"/>
              </a:solidFill>
            </a:endParaRPr>
          </a:p>
        </p:txBody>
      </p:sp>
      <p:sp>
        <p:nvSpPr>
          <p:cNvPr id="200" name="Ellips 26">
            <a:extLst>
              <a:ext uri="{FF2B5EF4-FFF2-40B4-BE49-F238E27FC236}">
                <a16:creationId xmlns:a16="http://schemas.microsoft.com/office/drawing/2014/main" id="{60789BBD-C4FF-4CF6-B578-CF54E45F28DE}"/>
              </a:ext>
            </a:extLst>
          </p:cNvPr>
          <p:cNvSpPr>
            <a:spLocks noChangeAspect="1"/>
          </p:cNvSpPr>
          <p:nvPr/>
        </p:nvSpPr>
        <p:spPr>
          <a:xfrm>
            <a:off x="4822825" y="4387850"/>
            <a:ext cx="46038" cy="44450"/>
          </a:xfrm>
          <a:prstGeom prst="ellipse">
            <a:avLst/>
          </a:prstGeom>
          <a:noFill/>
          <a:ln w="9525">
            <a:solidFill>
              <a:srgbClr val="377D7A"/>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04" name="Rektangel 217">
            <a:extLst>
              <a:ext uri="{FF2B5EF4-FFF2-40B4-BE49-F238E27FC236}">
                <a16:creationId xmlns:a16="http://schemas.microsoft.com/office/drawing/2014/main" id="{87775C01-531F-4285-AE09-9763B4DE1577}"/>
              </a:ext>
            </a:extLst>
          </p:cNvPr>
          <p:cNvSpPr/>
          <p:nvPr/>
        </p:nvSpPr>
        <p:spPr>
          <a:xfrm rot="5400000">
            <a:off x="4827588" y="4405313"/>
            <a:ext cx="36512" cy="55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sp>
        <p:nvSpPr>
          <p:cNvPr id="201" name="Ellips 26">
            <a:extLst>
              <a:ext uri="{FF2B5EF4-FFF2-40B4-BE49-F238E27FC236}">
                <a16:creationId xmlns:a16="http://schemas.microsoft.com/office/drawing/2014/main" id="{1B9E1DF2-9BAD-4013-97C7-9A9EA49602A2}"/>
              </a:ext>
            </a:extLst>
          </p:cNvPr>
          <p:cNvSpPr>
            <a:spLocks noChangeAspect="1"/>
          </p:cNvSpPr>
          <p:nvPr/>
        </p:nvSpPr>
        <p:spPr>
          <a:xfrm>
            <a:off x="4827588" y="4392613"/>
            <a:ext cx="36512" cy="34925"/>
          </a:xfrm>
          <a:prstGeom prst="ellipse">
            <a:avLst/>
          </a:prstGeom>
          <a:solidFill>
            <a:schemeClr val="bg1"/>
          </a:solidFill>
          <a:ln w="9525">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a:solidFill>
                <a:schemeClr val="tx1"/>
              </a:solidFill>
            </a:endParaRPr>
          </a:p>
        </p:txBody>
      </p:sp>
      <p:cxnSp>
        <p:nvCxnSpPr>
          <p:cNvPr id="173" name="Connector: Elbow 251">
            <a:extLst>
              <a:ext uri="{FF2B5EF4-FFF2-40B4-BE49-F238E27FC236}">
                <a16:creationId xmlns:a16="http://schemas.microsoft.com/office/drawing/2014/main" id="{D09B5C62-AE09-42C8-B4E0-513DE34AB16D}"/>
              </a:ext>
            </a:extLst>
          </p:cNvPr>
          <p:cNvCxnSpPr>
            <a:cxnSpLocks/>
          </p:cNvCxnSpPr>
          <p:nvPr/>
        </p:nvCxnSpPr>
        <p:spPr>
          <a:xfrm>
            <a:off x="4678363" y="3856038"/>
            <a:ext cx="168275" cy="1803400"/>
          </a:xfrm>
          <a:prstGeom prst="bentConnector3">
            <a:avLst>
              <a:gd name="adj1" fmla="val 99660"/>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88207" name="Rektangel 147">
            <a:extLst>
              <a:ext uri="{FF2B5EF4-FFF2-40B4-BE49-F238E27FC236}">
                <a16:creationId xmlns:a16="http://schemas.microsoft.com/office/drawing/2014/main" id="{F02CC58E-C13C-4E83-967E-9CCCD9C7E6C5}"/>
              </a:ext>
            </a:extLst>
          </p:cNvPr>
          <p:cNvSpPr>
            <a:spLocks noChangeArrowheads="1"/>
          </p:cNvSpPr>
          <p:nvPr/>
        </p:nvSpPr>
        <p:spPr bwMode="auto">
          <a:xfrm>
            <a:off x="519113" y="3841750"/>
            <a:ext cx="199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Strokeenhetsvård</a:t>
            </a:r>
          </a:p>
        </p:txBody>
      </p:sp>
      <p:sp>
        <p:nvSpPr>
          <p:cNvPr id="88208" name="Rektangel 2">
            <a:extLst>
              <a:ext uri="{FF2B5EF4-FFF2-40B4-BE49-F238E27FC236}">
                <a16:creationId xmlns:a16="http://schemas.microsoft.com/office/drawing/2014/main" id="{6ADEE712-3939-435D-A8F8-1C2D651A3DFC}"/>
              </a:ext>
            </a:extLst>
          </p:cNvPr>
          <p:cNvSpPr>
            <a:spLocks noChangeArrowheads="1"/>
          </p:cNvSpPr>
          <p:nvPr/>
        </p:nvSpPr>
        <p:spPr bwMode="auto">
          <a:xfrm>
            <a:off x="1831975" y="5216525"/>
            <a:ext cx="17240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FF0000"/>
                </a:solidFill>
                <a:latin typeface="Arial" panose="020B0604020202020204" pitchFamily="34" charset="0"/>
              </a:rPr>
              <a:t>Patientkontrakt</a:t>
            </a:r>
          </a:p>
          <a:p>
            <a:pPr>
              <a:spcBef>
                <a:spcPct val="0"/>
              </a:spcBef>
              <a:buFontTx/>
              <a:buNone/>
            </a:pPr>
            <a:r>
              <a:rPr lang="sv-SE" altLang="sv-SE" sz="1200">
                <a:latin typeface="Arial" panose="020B0604020202020204" pitchFamily="34" charset="0"/>
              </a:rPr>
              <a:t>Påbörjas tidigt</a:t>
            </a:r>
          </a:p>
          <a:p>
            <a:pPr>
              <a:spcBef>
                <a:spcPct val="0"/>
              </a:spcBef>
              <a:buFontTx/>
              <a:buNone/>
            </a:pPr>
            <a:r>
              <a:rPr lang="sv-SE" altLang="sv-SE" sz="1200">
                <a:latin typeface="Arial" panose="020B0604020202020204" pitchFamily="34" charset="0"/>
              </a:rPr>
              <a:t>Följer patienten</a:t>
            </a:r>
          </a:p>
        </p:txBody>
      </p:sp>
      <p:sp>
        <p:nvSpPr>
          <p:cNvPr id="154" name="Rektangel 153">
            <a:extLst>
              <a:ext uri="{FF2B5EF4-FFF2-40B4-BE49-F238E27FC236}">
                <a16:creationId xmlns:a16="http://schemas.microsoft.com/office/drawing/2014/main" id="{61696B28-C6E8-45F6-BB87-7DF93D1848F5}"/>
              </a:ext>
            </a:extLst>
          </p:cNvPr>
          <p:cNvSpPr/>
          <p:nvPr/>
        </p:nvSpPr>
        <p:spPr>
          <a:xfrm>
            <a:off x="6838950" y="1717675"/>
            <a:ext cx="2303463" cy="2493963"/>
          </a:xfrm>
          <a:prstGeom prst="rect">
            <a:avLst/>
          </a:prstGeom>
        </p:spPr>
        <p:txBody>
          <a:bodyPr>
            <a:spAutoFit/>
          </a:bodyPr>
          <a:lstStyle/>
          <a:p>
            <a:pPr>
              <a:defRPr/>
            </a:pPr>
            <a:r>
              <a:rPr lang="sv-SE" sz="1200" dirty="0">
                <a:solidFill>
                  <a:srgbClr val="FF0000"/>
                </a:solidFill>
              </a:rPr>
              <a:t>Subaraknoidalblödning</a:t>
            </a:r>
          </a:p>
          <a:p>
            <a:pPr marL="214313" indent="-214313">
              <a:buFont typeface="Arial" panose="020B0604020202020204" pitchFamily="34" charset="0"/>
              <a:buChar char="•"/>
              <a:defRPr/>
            </a:pPr>
            <a:r>
              <a:rPr lang="sv-SE" sz="1200" dirty="0"/>
              <a:t>Går ej till strokeenhetsvård</a:t>
            </a:r>
          </a:p>
          <a:p>
            <a:pPr marL="214313" indent="-214313">
              <a:buFont typeface="Arial" panose="020B0604020202020204" pitchFamily="34" charset="0"/>
              <a:buChar char="•"/>
              <a:defRPr/>
            </a:pPr>
            <a:r>
              <a:rPr lang="sv-SE" sz="1200" dirty="0"/>
              <a:t>Förs över till neurokirurgisk avdelning eller till neuro-intensivvård för hög-specialiserad behandling och lämnar därmed vårdförloppet, </a:t>
            </a:r>
          </a:p>
          <a:p>
            <a:pPr marL="214313" indent="-214313">
              <a:buFont typeface="Arial" panose="020B0604020202020204" pitchFamily="34" charset="0"/>
              <a:buChar char="•"/>
              <a:defRPr/>
            </a:pPr>
            <a:r>
              <a:rPr lang="sv-SE" sz="1200" dirty="0"/>
              <a:t>Kan efter behandling vid vb återföras till vårdförloppet för fortsatt vård och rehabilitering vid strokeenhet. </a:t>
            </a:r>
          </a:p>
        </p:txBody>
      </p:sp>
      <p:sp>
        <p:nvSpPr>
          <p:cNvPr id="88210" name="textruta 4">
            <a:extLst>
              <a:ext uri="{FF2B5EF4-FFF2-40B4-BE49-F238E27FC236}">
                <a16:creationId xmlns:a16="http://schemas.microsoft.com/office/drawing/2014/main" id="{02C06170-905E-47EA-AE23-59A9AF2E68CF}"/>
              </a:ext>
            </a:extLst>
          </p:cNvPr>
          <p:cNvSpPr txBox="1">
            <a:spLocks noChangeArrowheads="1"/>
          </p:cNvSpPr>
          <p:nvPr/>
        </p:nvSpPr>
        <p:spPr bwMode="auto">
          <a:xfrm>
            <a:off x="622300" y="2057400"/>
            <a:ext cx="23987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FF0000"/>
                </a:solidFill>
                <a:latin typeface="Arial" panose="020B0604020202020204" pitchFamily="34" charset="0"/>
              </a:rPr>
              <a:t>Subaraknoidalblödning </a:t>
            </a:r>
          </a:p>
          <a:p>
            <a:pPr>
              <a:spcBef>
                <a:spcPct val="0"/>
              </a:spcBef>
              <a:buFontTx/>
              <a:buNone/>
            </a:pPr>
            <a:r>
              <a:rPr lang="sv-SE" altLang="sv-SE" sz="1200">
                <a:latin typeface="Arial" panose="020B0604020202020204" pitchFamily="34" charset="0"/>
              </a:rPr>
              <a:t>Snabbt insättande isolerad intensiv huvudvärk ”åskknallshuvudvärk”)</a:t>
            </a:r>
          </a:p>
          <a:p>
            <a:pPr>
              <a:spcBef>
                <a:spcPct val="0"/>
              </a:spcBef>
              <a:buFontTx/>
              <a:buNone/>
            </a:pPr>
            <a:r>
              <a:rPr lang="sv-SE" altLang="sv-SE" sz="1200">
                <a:latin typeface="Arial" panose="020B0604020202020204" pitchFamily="34" charset="0"/>
              </a:rPr>
              <a:t>Akut utredning på plats med DT och om  &gt;6 h lumbalpunktion</a:t>
            </a:r>
          </a:p>
        </p:txBody>
      </p:sp>
      <p:sp>
        <p:nvSpPr>
          <p:cNvPr id="88211" name="Rektangel 5">
            <a:extLst>
              <a:ext uri="{FF2B5EF4-FFF2-40B4-BE49-F238E27FC236}">
                <a16:creationId xmlns:a16="http://schemas.microsoft.com/office/drawing/2014/main" id="{D214E962-CFDC-408C-A7F9-9FE399231CE0}"/>
              </a:ext>
            </a:extLst>
          </p:cNvPr>
          <p:cNvSpPr>
            <a:spLocks noChangeArrowheads="1"/>
          </p:cNvSpPr>
          <p:nvPr/>
        </p:nvSpPr>
        <p:spPr bwMode="auto">
          <a:xfrm>
            <a:off x="414338" y="1722438"/>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Det akuta förloppet</a:t>
            </a:r>
            <a:endParaRPr lang="sv-SE" altLang="sv-SE" sz="1800">
              <a:latin typeface="Arial" panose="020B0604020202020204" pitchFamily="34" charset="0"/>
            </a:endParaRPr>
          </a:p>
        </p:txBody>
      </p:sp>
      <p:sp>
        <p:nvSpPr>
          <p:cNvPr id="2" name="Rektangel 1">
            <a:extLst>
              <a:ext uri="{FF2B5EF4-FFF2-40B4-BE49-F238E27FC236}">
                <a16:creationId xmlns:a16="http://schemas.microsoft.com/office/drawing/2014/main" id="{A344EFB8-ED61-4367-A025-42B7BE206F00}"/>
              </a:ext>
            </a:extLst>
          </p:cNvPr>
          <p:cNvSpPr/>
          <p:nvPr/>
        </p:nvSpPr>
        <p:spPr>
          <a:xfrm>
            <a:off x="101600" y="942975"/>
            <a:ext cx="2819400" cy="1385888"/>
          </a:xfrm>
          <a:prstGeom prst="rect">
            <a:avLst/>
          </a:prstGeom>
          <a:ln w="28575">
            <a:solidFill>
              <a:srgbClr val="377D7A"/>
            </a:solidFill>
          </a:ln>
        </p:spPr>
        <p:txBody>
          <a:bodyPr>
            <a:spAutoFit/>
          </a:bodyPr>
          <a:lstStyle/>
          <a:p>
            <a:pPr>
              <a:defRPr/>
            </a:pPr>
            <a:r>
              <a:rPr lang="sv-SE" sz="2100" b="1" dirty="0">
                <a:solidFill>
                  <a:srgbClr val="2F6679"/>
                </a:solidFill>
                <a:ea typeface="+mj-ea"/>
                <a:cs typeface="+mj-cs"/>
              </a:rPr>
              <a:t>PSV Stroke och TIA – </a:t>
            </a:r>
          </a:p>
          <a:p>
            <a:pPr>
              <a:defRPr/>
            </a:pPr>
            <a:r>
              <a:rPr lang="sv-SE" sz="2100" b="1" dirty="0">
                <a:solidFill>
                  <a:srgbClr val="2F6679"/>
                </a:solidFill>
                <a:ea typeface="+mj-ea"/>
                <a:cs typeface="+mj-cs"/>
              </a:rPr>
              <a:t>tidiga insatser och vård</a:t>
            </a:r>
          </a:p>
        </p:txBody>
      </p:sp>
      <p:sp>
        <p:nvSpPr>
          <p:cNvPr id="88213" name="textruta 3">
            <a:extLst>
              <a:ext uri="{FF2B5EF4-FFF2-40B4-BE49-F238E27FC236}">
                <a16:creationId xmlns:a16="http://schemas.microsoft.com/office/drawing/2014/main" id="{FC364736-A85F-4289-A0C2-4021008AF65B}"/>
              </a:ext>
            </a:extLst>
          </p:cNvPr>
          <p:cNvSpPr txBox="1">
            <a:spLocks noChangeArrowheads="1"/>
          </p:cNvSpPr>
          <p:nvPr/>
        </p:nvSpPr>
        <p:spPr bwMode="auto">
          <a:xfrm>
            <a:off x="484188" y="2052638"/>
            <a:ext cx="320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FF0000"/>
                </a:solidFill>
                <a:latin typeface="Arial" panose="020B0604020202020204" pitchFamily="34" charset="0"/>
              </a:rPr>
              <a:t>+</a:t>
            </a:r>
          </a:p>
        </p:txBody>
      </p:sp>
      <p:sp>
        <p:nvSpPr>
          <p:cNvPr id="88214" name="textruta 160">
            <a:extLst>
              <a:ext uri="{FF2B5EF4-FFF2-40B4-BE49-F238E27FC236}">
                <a16:creationId xmlns:a16="http://schemas.microsoft.com/office/drawing/2014/main" id="{41699750-D864-4DDD-896D-BDEC896E51C1}"/>
              </a:ext>
            </a:extLst>
          </p:cNvPr>
          <p:cNvSpPr txBox="1">
            <a:spLocks noChangeArrowheads="1"/>
          </p:cNvSpPr>
          <p:nvPr/>
        </p:nvSpPr>
        <p:spPr bwMode="auto">
          <a:xfrm>
            <a:off x="1701800" y="5207000"/>
            <a:ext cx="319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FF0000"/>
                </a:solidFill>
                <a:latin typeface="Arial" panose="020B0604020202020204" pitchFamily="34" charset="0"/>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ktangel 6">
            <a:extLst>
              <a:ext uri="{FF2B5EF4-FFF2-40B4-BE49-F238E27FC236}">
                <a16:creationId xmlns:a16="http://schemas.microsoft.com/office/drawing/2014/main" id="{56EB2CA4-A305-4F8A-B16C-6EE862368D43}"/>
              </a:ext>
            </a:extLst>
          </p:cNvPr>
          <p:cNvSpPr>
            <a:spLocks noChangeArrowheads="1"/>
          </p:cNvSpPr>
          <p:nvPr/>
        </p:nvSpPr>
        <p:spPr bwMode="auto">
          <a:xfrm>
            <a:off x="519113" y="1033463"/>
            <a:ext cx="77724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3000" b="1">
                <a:solidFill>
                  <a:srgbClr val="2F6679"/>
                </a:solidFill>
                <a:latin typeface="Arial" panose="020B0604020202020204" pitchFamily="34" charset="0"/>
              </a:rPr>
              <a:t>Ytterligare ett vårdförloppet som beskriver den senare fasen vid stroke har tagits fram:</a:t>
            </a:r>
            <a:br>
              <a:rPr lang="sv-SE" altLang="sv-SE" sz="3000" b="1">
                <a:solidFill>
                  <a:srgbClr val="2F6679"/>
                </a:solidFill>
                <a:latin typeface="Arial" panose="020B0604020202020204" pitchFamily="34" charset="0"/>
              </a:rPr>
            </a:br>
            <a:r>
              <a:rPr lang="sv-SE" altLang="sv-SE" sz="3000" b="1">
                <a:solidFill>
                  <a:srgbClr val="FF0000"/>
                </a:solidFill>
                <a:latin typeface="Arial" panose="020B0604020202020204" pitchFamily="34" charset="0"/>
              </a:rPr>
              <a:t>PSV Stroke och TIA - fortsatt vård och rehabilitering</a:t>
            </a:r>
          </a:p>
        </p:txBody>
      </p:sp>
      <p:sp>
        <p:nvSpPr>
          <p:cNvPr id="9" name="Rektangel 12">
            <a:extLst>
              <a:ext uri="{FF2B5EF4-FFF2-40B4-BE49-F238E27FC236}">
                <a16:creationId xmlns:a16="http://schemas.microsoft.com/office/drawing/2014/main" id="{4FA82DDD-3ECE-41D6-885A-C1F2266FCB4A}"/>
              </a:ext>
            </a:extLst>
          </p:cNvPr>
          <p:cNvSpPr/>
          <p:nvPr/>
        </p:nvSpPr>
        <p:spPr>
          <a:xfrm>
            <a:off x="519113" y="2995613"/>
            <a:ext cx="6884987" cy="2770187"/>
          </a:xfrm>
          <a:prstGeom prst="rect">
            <a:avLst/>
          </a:prstGeom>
        </p:spPr>
        <p:txBody>
          <a:bodyPr>
            <a:spAutoFit/>
          </a:bodyPr>
          <a:lstStyle/>
          <a:p>
            <a:pPr>
              <a:defRPr/>
            </a:pPr>
            <a:r>
              <a:rPr lang="sv-SE" sz="2100" dirty="0">
                <a:solidFill>
                  <a:srgbClr val="000000"/>
                </a:solidFill>
              </a:rPr>
              <a:t>Innefattar 3 delprocesser har tagits fram av 3 arbetsgrupper</a:t>
            </a:r>
          </a:p>
          <a:p>
            <a:pPr marL="342900" indent="-342900">
              <a:buFont typeface="Arial" panose="020B0604020202020204" pitchFamily="34" charset="0"/>
              <a:buChar char="•"/>
              <a:defRPr/>
            </a:pPr>
            <a:r>
              <a:rPr lang="sv-SE" sz="2100" dirty="0">
                <a:solidFill>
                  <a:srgbClr val="000000"/>
                </a:solidFill>
              </a:rPr>
              <a:t>Utskrivningsprocessen</a:t>
            </a:r>
          </a:p>
          <a:p>
            <a:pPr marL="342900" indent="-342900">
              <a:buFont typeface="Arial" panose="020B0604020202020204" pitchFamily="34" charset="0"/>
              <a:buChar char="•"/>
              <a:defRPr/>
            </a:pPr>
            <a:r>
              <a:rPr lang="sv-SE" sz="2100" dirty="0">
                <a:solidFill>
                  <a:srgbClr val="000000"/>
                </a:solidFill>
              </a:rPr>
              <a:t>Fortsatt rehabilitering</a:t>
            </a:r>
          </a:p>
          <a:p>
            <a:pPr marL="342900" indent="-342900">
              <a:buFont typeface="Arial" panose="020B0604020202020204" pitchFamily="34" charset="0"/>
              <a:buChar char="•"/>
              <a:defRPr/>
            </a:pPr>
            <a:r>
              <a:rPr lang="sv-SE" sz="2100" dirty="0">
                <a:solidFill>
                  <a:srgbClr val="000000"/>
                </a:solidFill>
              </a:rPr>
              <a:t>Strukturerad uppföljning</a:t>
            </a:r>
          </a:p>
          <a:p>
            <a:pPr>
              <a:defRPr/>
            </a:pPr>
            <a:endParaRPr lang="sv-SE" sz="600" dirty="0">
              <a:solidFill>
                <a:srgbClr val="000000"/>
              </a:solidFill>
            </a:endParaRPr>
          </a:p>
          <a:p>
            <a:pPr>
              <a:defRPr/>
            </a:pPr>
            <a:r>
              <a:rPr lang="sv-SE" sz="2100" dirty="0">
                <a:solidFill>
                  <a:srgbClr val="000000"/>
                </a:solidFill>
              </a:rPr>
              <a:t>Ska ut på nationell remiss 15/11</a:t>
            </a:r>
          </a:p>
          <a:p>
            <a:pPr>
              <a:defRPr/>
            </a:pPr>
            <a:r>
              <a:rPr lang="sv-SE" sz="2100" dirty="0">
                <a:solidFill>
                  <a:srgbClr val="000000"/>
                </a:solidFill>
              </a:rPr>
              <a:t>SKR tar beslut om godkännande mars 2022</a:t>
            </a:r>
          </a:p>
          <a:p>
            <a:pPr>
              <a:defRPr/>
            </a:pPr>
            <a:r>
              <a:rPr lang="sv-SE" sz="2100" dirty="0">
                <a:solidFill>
                  <a:srgbClr val="000000"/>
                </a:solidFill>
              </a:rPr>
              <a:t>Implementering 2022-2023?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7E443D-14E3-43D8-8747-8F8A8365CAAB}"/>
              </a:ext>
            </a:extLst>
          </p:cNvPr>
          <p:cNvSpPr/>
          <p:nvPr/>
        </p:nvSpPr>
        <p:spPr>
          <a:xfrm>
            <a:off x="4043363" y="3409950"/>
            <a:ext cx="3243262" cy="24511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935" dirty="0"/>
          </a:p>
        </p:txBody>
      </p:sp>
      <p:sp>
        <p:nvSpPr>
          <p:cNvPr id="126" name="Rectangle 125">
            <a:extLst>
              <a:ext uri="{FF2B5EF4-FFF2-40B4-BE49-F238E27FC236}">
                <a16:creationId xmlns:a16="http://schemas.microsoft.com/office/drawing/2014/main" id="{3685042B-04E6-4A77-A704-8E4D82965AE2}"/>
              </a:ext>
            </a:extLst>
          </p:cNvPr>
          <p:cNvSpPr>
            <a:spLocks/>
          </p:cNvSpPr>
          <p:nvPr/>
        </p:nvSpPr>
        <p:spPr>
          <a:xfrm>
            <a:off x="5405438" y="3617913"/>
            <a:ext cx="1817687" cy="1771650"/>
          </a:xfrm>
          <a:prstGeom prst="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74701">
              <a:defRPr/>
            </a:pPr>
            <a:endParaRPr lang="sv-SE" sz="364" dirty="0">
              <a:solidFill>
                <a:schemeClr val="tx1"/>
              </a:solidFill>
            </a:endParaRPr>
          </a:p>
        </p:txBody>
      </p:sp>
      <p:graphicFrame>
        <p:nvGraphicFramePr>
          <p:cNvPr id="91140" name="Object 6" hidden="1">
            <a:extLst>
              <a:ext uri="{FF2B5EF4-FFF2-40B4-BE49-F238E27FC236}">
                <a16:creationId xmlns:a16="http://schemas.microsoft.com/office/drawing/2014/main" id="{F49497AB-F6F5-4211-A202-4771EB16FE5A}"/>
              </a:ext>
            </a:extLst>
          </p:cNvPr>
          <p:cNvGraphicFramePr>
            <a:graphicFrameLocks noChangeAspect="1"/>
          </p:cNvGraphicFramePr>
          <p:nvPr>
            <p:custDataLst>
              <p:tags r:id="rId2"/>
            </p:custDataLst>
          </p:nvPr>
        </p:nvGraphicFramePr>
        <p:xfrm>
          <a:off x="3348038" y="1660525"/>
          <a:ext cx="0" cy="0"/>
        </p:xfrm>
        <a:graphic>
          <a:graphicData uri="http://schemas.openxmlformats.org/presentationml/2006/ole">
            <mc:AlternateContent xmlns:mc="http://schemas.openxmlformats.org/markup-compatibility/2006">
              <mc:Choice xmlns:v="urn:schemas-microsoft-com:vml" Requires="v">
                <p:oleObj spid="_x0000_s91192" name="think-cell Slide" r:id="rId6" imgW="360" imgH="360" progId="TCLayout.ActiveDocument.1">
                  <p:embed/>
                </p:oleObj>
              </mc:Choice>
              <mc:Fallback>
                <p:oleObj name="think-cell Slide" r:id="rId6" imgW="360" imgH="360" progId="TCLayout.ActiveDocument.1">
                  <p:embed/>
                  <p:pic>
                    <p:nvPicPr>
                      <p:cNvPr id="0" name="Object 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16605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hidden="1">
            <a:extLst>
              <a:ext uri="{FF2B5EF4-FFF2-40B4-BE49-F238E27FC236}">
                <a16:creationId xmlns:a16="http://schemas.microsoft.com/office/drawing/2014/main" id="{3488DF2A-EF7F-4926-B6A4-CF9F63787EB4}"/>
              </a:ext>
            </a:extLst>
          </p:cNvPr>
          <p:cNvSpPr/>
          <p:nvPr>
            <p:custDataLst>
              <p:tags r:id="rId3"/>
            </p:custDataLst>
          </p:nvPr>
        </p:nvSpPr>
        <p:spPr>
          <a:xfrm>
            <a:off x="3346450" y="1660525"/>
            <a:ext cx="57150" cy="5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474701">
              <a:defRPr/>
            </a:pPr>
            <a:endParaRPr lang="sv-SE" sz="893" dirty="0">
              <a:solidFill>
                <a:prstClr val="white"/>
              </a:solidFill>
              <a:latin typeface="Calibri Light" panose="020F0302020204030204" pitchFamily="34" charset="0"/>
              <a:sym typeface="Calibri Light" panose="020F0302020204030204" pitchFamily="34" charset="0"/>
            </a:endParaRPr>
          </a:p>
        </p:txBody>
      </p:sp>
      <p:sp>
        <p:nvSpPr>
          <p:cNvPr id="119" name="Rectangle 118">
            <a:extLst>
              <a:ext uri="{FF2B5EF4-FFF2-40B4-BE49-F238E27FC236}">
                <a16:creationId xmlns:a16="http://schemas.microsoft.com/office/drawing/2014/main" id="{30648653-B268-41B0-93CF-9C158F439DDE}"/>
              </a:ext>
            </a:extLst>
          </p:cNvPr>
          <p:cNvSpPr>
            <a:spLocks/>
          </p:cNvSpPr>
          <p:nvPr/>
        </p:nvSpPr>
        <p:spPr>
          <a:xfrm rot="16200000">
            <a:off x="5347494" y="821532"/>
            <a:ext cx="636587" cy="3130550"/>
          </a:xfrm>
          <a:prstGeom prst="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sz="364" i="1" dirty="0"/>
          </a:p>
        </p:txBody>
      </p:sp>
      <p:sp>
        <p:nvSpPr>
          <p:cNvPr id="120" name="Rectangle 119">
            <a:extLst>
              <a:ext uri="{FF2B5EF4-FFF2-40B4-BE49-F238E27FC236}">
                <a16:creationId xmlns:a16="http://schemas.microsoft.com/office/drawing/2014/main" id="{830077F1-11C8-46CC-9890-4A5CA1ECD777}"/>
              </a:ext>
            </a:extLst>
          </p:cNvPr>
          <p:cNvSpPr/>
          <p:nvPr/>
        </p:nvSpPr>
        <p:spPr>
          <a:xfrm>
            <a:off x="4108450" y="2073275"/>
            <a:ext cx="485775" cy="146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defTabSz="474701">
              <a:defRPr/>
            </a:pPr>
            <a:r>
              <a:rPr lang="sv-SE" sz="519" b="1" dirty="0">
                <a:solidFill>
                  <a:srgbClr val="FF0000"/>
                </a:solidFill>
              </a:rPr>
              <a:t>Utskrivning</a:t>
            </a:r>
            <a:r>
              <a:rPr lang="sv-SE" sz="519" b="1" dirty="0">
                <a:solidFill>
                  <a:schemeClr val="tx1"/>
                </a:solidFill>
              </a:rPr>
              <a:t> (u)</a:t>
            </a:r>
          </a:p>
          <a:p>
            <a:pPr defTabSz="474701">
              <a:defRPr/>
            </a:pPr>
            <a:r>
              <a:rPr lang="sv-SE" sz="364" dirty="0">
                <a:solidFill>
                  <a:schemeClr val="tx1"/>
                </a:solidFill>
              </a:rPr>
              <a:t>Från strokeenhet</a:t>
            </a:r>
          </a:p>
        </p:txBody>
      </p:sp>
      <p:sp>
        <p:nvSpPr>
          <p:cNvPr id="121" name="Rectangle 57">
            <a:extLst>
              <a:ext uri="{FF2B5EF4-FFF2-40B4-BE49-F238E27FC236}">
                <a16:creationId xmlns:a16="http://schemas.microsoft.com/office/drawing/2014/main" id="{2C27750F-6F0E-421E-ABE7-C4FBC24E3EE7}"/>
              </a:ext>
            </a:extLst>
          </p:cNvPr>
          <p:cNvSpPr/>
          <p:nvPr/>
        </p:nvSpPr>
        <p:spPr>
          <a:xfrm>
            <a:off x="4154488" y="2271713"/>
            <a:ext cx="747712" cy="298450"/>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latin typeface="Calibri" panose="020F0502020204030204" pitchFamily="34" charset="0"/>
              </a:rPr>
              <a:t>(u-A)</a:t>
            </a:r>
          </a:p>
          <a:p>
            <a:pPr algn="ctr">
              <a:defRPr/>
            </a:pPr>
            <a:r>
              <a:rPr lang="sv-SE" altLang="sv-SE" sz="300">
                <a:latin typeface="Calibri" panose="020F0502020204030204" pitchFamily="34" charset="0"/>
              </a:rPr>
              <a:t>Utredning av vård-  och rehabiliteringsbehov inför utskrivning</a:t>
            </a:r>
          </a:p>
        </p:txBody>
      </p:sp>
      <p:sp>
        <p:nvSpPr>
          <p:cNvPr id="122" name="Rectangle 57">
            <a:extLst>
              <a:ext uri="{FF2B5EF4-FFF2-40B4-BE49-F238E27FC236}">
                <a16:creationId xmlns:a16="http://schemas.microsoft.com/office/drawing/2014/main" id="{1B5C771A-FCA6-44E5-A165-25F1B9817AB0}"/>
              </a:ext>
            </a:extLst>
          </p:cNvPr>
          <p:cNvSpPr/>
          <p:nvPr/>
        </p:nvSpPr>
        <p:spPr>
          <a:xfrm>
            <a:off x="5584825" y="2266950"/>
            <a:ext cx="747713" cy="300038"/>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solidFill>
                  <a:srgbClr val="000000"/>
                </a:solidFill>
                <a:latin typeface="Calibri" panose="020F0502020204030204" pitchFamily="34" charset="0"/>
              </a:rPr>
              <a:t>(u-C) </a:t>
            </a:r>
            <a:endParaRPr lang="sv-SE" altLang="sv-SE" sz="300">
              <a:latin typeface="Calibri" panose="020F0502020204030204" pitchFamily="34" charset="0"/>
            </a:endParaRPr>
          </a:p>
          <a:p>
            <a:pPr algn="ctr">
              <a:defRPr/>
            </a:pPr>
            <a:r>
              <a:rPr lang="sv-SE" altLang="sv-SE" sz="300">
                <a:latin typeface="Calibri" panose="020F0502020204030204" pitchFamily="34" charset="0"/>
              </a:rPr>
              <a:t>Förberedelser inför utskrivning.</a:t>
            </a:r>
          </a:p>
          <a:p>
            <a:pPr algn="ctr">
              <a:defRPr/>
            </a:pPr>
            <a:r>
              <a:rPr lang="sv-SE" altLang="sv-SE" sz="300">
                <a:latin typeface="Calibri" panose="020F0502020204030204" pitchFamily="34" charset="0"/>
              </a:rPr>
              <a:t>Planera insatser, säkerställ fortsatt vårdkontakt och uppdatera patientkontraktet</a:t>
            </a:r>
          </a:p>
        </p:txBody>
      </p:sp>
      <p:sp>
        <p:nvSpPr>
          <p:cNvPr id="123" name="Oval 76">
            <a:extLst>
              <a:ext uri="{FF2B5EF4-FFF2-40B4-BE49-F238E27FC236}">
                <a16:creationId xmlns:a16="http://schemas.microsoft.com/office/drawing/2014/main" id="{5F2F05DC-9E41-405A-A054-A7B700C8C3CF}"/>
              </a:ext>
            </a:extLst>
          </p:cNvPr>
          <p:cNvSpPr>
            <a:spLocks noChangeAspect="1"/>
          </p:cNvSpPr>
          <p:nvPr/>
        </p:nvSpPr>
        <p:spPr>
          <a:xfrm>
            <a:off x="5000625" y="2170113"/>
            <a:ext cx="485775" cy="485775"/>
          </a:xfrm>
          <a:prstGeom prst="ellipse">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latin typeface="Calibri" panose="020F0502020204030204" pitchFamily="34" charset="0"/>
              </a:rPr>
              <a:t>(u-B)</a:t>
            </a:r>
          </a:p>
          <a:p>
            <a:pPr algn="ctr">
              <a:defRPr/>
            </a:pPr>
            <a:r>
              <a:rPr lang="sv-SE" altLang="sv-SE" sz="300">
                <a:latin typeface="Calibri" panose="020F0502020204030204" pitchFamily="34" charset="0"/>
              </a:rPr>
              <a:t>Dialog kring funktions- och aktivitetsförmåga samt fortsatt planering</a:t>
            </a:r>
          </a:p>
        </p:txBody>
      </p:sp>
      <p:sp>
        <p:nvSpPr>
          <p:cNvPr id="151" name="Flowchart: Document 150">
            <a:extLst>
              <a:ext uri="{FF2B5EF4-FFF2-40B4-BE49-F238E27FC236}">
                <a16:creationId xmlns:a16="http://schemas.microsoft.com/office/drawing/2014/main" id="{E923A741-71CF-4E25-856A-801EF69AFAA3}"/>
              </a:ext>
            </a:extLst>
          </p:cNvPr>
          <p:cNvSpPr>
            <a:spLocks/>
          </p:cNvSpPr>
          <p:nvPr/>
        </p:nvSpPr>
        <p:spPr>
          <a:xfrm>
            <a:off x="6430963" y="2266950"/>
            <a:ext cx="747712" cy="317500"/>
          </a:xfrm>
          <a:prstGeom prst="flowChartDocument">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364" dirty="0">
                <a:solidFill>
                  <a:schemeClr val="tx1"/>
                </a:solidFill>
              </a:rPr>
              <a:t>(u-D)</a:t>
            </a:r>
          </a:p>
          <a:p>
            <a:pPr algn="ctr">
              <a:defRPr/>
            </a:pPr>
            <a:r>
              <a:rPr lang="sv-SE" sz="364" dirty="0">
                <a:solidFill>
                  <a:schemeClr val="tx1"/>
                </a:solidFill>
              </a:rPr>
              <a:t>Dokumentera patientkontraktet, KVÅ-koder</a:t>
            </a:r>
            <a:r>
              <a:rPr lang="sv-SE" sz="364" dirty="0">
                <a:solidFill>
                  <a:schemeClr val="tx1"/>
                </a:solidFill>
                <a:ea typeface="Calibri" panose="020F0502020204030204" pitchFamily="34" charset="0"/>
                <a:cs typeface="Times New Roman" panose="02020603050405020304" pitchFamily="18" charset="0"/>
              </a:rPr>
              <a:t>, diagnoser o.s.v.</a:t>
            </a:r>
            <a:endParaRPr lang="sv-SE" sz="364" dirty="0">
              <a:solidFill>
                <a:schemeClr val="tx1"/>
              </a:solidFill>
            </a:endParaRPr>
          </a:p>
        </p:txBody>
      </p:sp>
      <p:sp>
        <p:nvSpPr>
          <p:cNvPr id="117" name="Rectangle 116">
            <a:extLst>
              <a:ext uri="{FF2B5EF4-FFF2-40B4-BE49-F238E27FC236}">
                <a16:creationId xmlns:a16="http://schemas.microsoft.com/office/drawing/2014/main" id="{688E752E-9749-43F2-A0B4-142A0FB98DDE}"/>
              </a:ext>
            </a:extLst>
          </p:cNvPr>
          <p:cNvSpPr>
            <a:spLocks/>
          </p:cNvSpPr>
          <p:nvPr/>
        </p:nvSpPr>
        <p:spPr>
          <a:xfrm>
            <a:off x="4089400" y="3613150"/>
            <a:ext cx="1158875" cy="1771650"/>
          </a:xfrm>
          <a:prstGeom prst="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74701">
              <a:defRPr/>
            </a:pPr>
            <a:endParaRPr lang="sv-SE" sz="364" dirty="0">
              <a:solidFill>
                <a:schemeClr val="tx1"/>
              </a:solidFill>
            </a:endParaRPr>
          </a:p>
        </p:txBody>
      </p:sp>
      <p:sp>
        <p:nvSpPr>
          <p:cNvPr id="125" name="Rectangle 57">
            <a:extLst>
              <a:ext uri="{FF2B5EF4-FFF2-40B4-BE49-F238E27FC236}">
                <a16:creationId xmlns:a16="http://schemas.microsoft.com/office/drawing/2014/main" id="{18D12631-EFD1-400D-97F8-DC2C6BB0E4E6}"/>
              </a:ext>
            </a:extLst>
          </p:cNvPr>
          <p:cNvSpPr/>
          <p:nvPr/>
        </p:nvSpPr>
        <p:spPr>
          <a:xfrm>
            <a:off x="4300538" y="3852863"/>
            <a:ext cx="747712" cy="1873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latin typeface="Calibri" panose="020F0502020204030204" pitchFamily="34" charset="0"/>
              </a:rPr>
              <a:t>(fr-A)</a:t>
            </a:r>
          </a:p>
          <a:p>
            <a:pPr algn="ctr">
              <a:defRPr/>
            </a:pPr>
            <a:r>
              <a:rPr lang="sv-SE" altLang="sv-SE" sz="300">
                <a:latin typeface="Calibri" panose="020F0502020204030204" pitchFamily="34" charset="0"/>
              </a:rPr>
              <a:t>Fördjupad bedömning av rehabiliteringsbehov</a:t>
            </a:r>
          </a:p>
        </p:txBody>
      </p:sp>
      <p:sp>
        <p:nvSpPr>
          <p:cNvPr id="127" name="Rectangle 57">
            <a:extLst>
              <a:ext uri="{FF2B5EF4-FFF2-40B4-BE49-F238E27FC236}">
                <a16:creationId xmlns:a16="http://schemas.microsoft.com/office/drawing/2014/main" id="{6C862A5B-D0CE-433E-AB10-860C118D72AB}"/>
              </a:ext>
            </a:extLst>
          </p:cNvPr>
          <p:cNvSpPr/>
          <p:nvPr/>
        </p:nvSpPr>
        <p:spPr>
          <a:xfrm>
            <a:off x="4313238" y="4841875"/>
            <a:ext cx="747712" cy="227013"/>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chemeClr val="tx1"/>
                </a:solidFill>
              </a:rPr>
              <a:t>(fr-D) </a:t>
            </a:r>
          </a:p>
          <a:p>
            <a:pPr algn="ctr">
              <a:defRPr/>
            </a:pPr>
            <a:r>
              <a:rPr lang="sv-SE" sz="364" dirty="0">
                <a:solidFill>
                  <a:schemeClr val="tx1"/>
                </a:solidFill>
              </a:rPr>
              <a:t>Utvärdera rehabiliteringsperioden </a:t>
            </a:r>
          </a:p>
        </p:txBody>
      </p:sp>
      <p:sp>
        <p:nvSpPr>
          <p:cNvPr id="150" name="Oval 76">
            <a:extLst>
              <a:ext uri="{FF2B5EF4-FFF2-40B4-BE49-F238E27FC236}">
                <a16:creationId xmlns:a16="http://schemas.microsoft.com/office/drawing/2014/main" id="{1BD089DF-6A21-48F8-A662-B3903F25B6A7}"/>
              </a:ext>
            </a:extLst>
          </p:cNvPr>
          <p:cNvSpPr>
            <a:spLocks/>
          </p:cNvSpPr>
          <p:nvPr/>
        </p:nvSpPr>
        <p:spPr>
          <a:xfrm>
            <a:off x="4410075" y="4062413"/>
            <a:ext cx="466725" cy="466725"/>
          </a:xfrm>
          <a:prstGeom prst="ellipse">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sv-SE" altLang="sv-SE" sz="300">
                <a:latin typeface="Calibri" panose="020F0502020204030204" pitchFamily="34" charset="0"/>
              </a:rPr>
              <a:t>(fr-B)</a:t>
            </a:r>
          </a:p>
          <a:p>
            <a:pPr algn="ctr">
              <a:defRPr/>
            </a:pPr>
            <a:r>
              <a:rPr lang="sv-SE" altLang="sv-SE" sz="300">
                <a:latin typeface="Calibri" panose="020F0502020204030204" pitchFamily="34" charset="0"/>
              </a:rPr>
              <a:t>Dialog kring bedömning och fortsatt planering</a:t>
            </a:r>
          </a:p>
        </p:txBody>
      </p:sp>
      <p:sp>
        <p:nvSpPr>
          <p:cNvPr id="152" name="Flowchart: Document 151">
            <a:extLst>
              <a:ext uri="{FF2B5EF4-FFF2-40B4-BE49-F238E27FC236}">
                <a16:creationId xmlns:a16="http://schemas.microsoft.com/office/drawing/2014/main" id="{85548F05-5AE7-4D99-A827-07EF35B1134D}"/>
              </a:ext>
            </a:extLst>
          </p:cNvPr>
          <p:cNvSpPr>
            <a:spLocks/>
          </p:cNvSpPr>
          <p:nvPr/>
        </p:nvSpPr>
        <p:spPr>
          <a:xfrm>
            <a:off x="4313238" y="5114925"/>
            <a:ext cx="747712" cy="219075"/>
          </a:xfrm>
          <a:prstGeom prst="flowChartDocument">
            <a:avLst/>
          </a:prstGeom>
          <a:solidFill>
            <a:schemeClr val="bg1"/>
          </a:solidFill>
          <a:ln w="12700">
            <a:solidFill>
              <a:srgbClr val="6C9F9D"/>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364" dirty="0">
                <a:solidFill>
                  <a:schemeClr val="tx1"/>
                </a:solidFill>
              </a:rPr>
              <a:t>(fr-E)</a:t>
            </a:r>
          </a:p>
          <a:p>
            <a:pPr algn="ctr">
              <a:defRPr/>
            </a:pPr>
            <a:r>
              <a:rPr lang="sv-SE" sz="364" dirty="0">
                <a:solidFill>
                  <a:schemeClr val="tx1"/>
                </a:solidFill>
              </a:rPr>
              <a:t>Dokumentera rehabiliterings-perioden och patientkontraktet</a:t>
            </a:r>
          </a:p>
        </p:txBody>
      </p:sp>
      <p:sp>
        <p:nvSpPr>
          <p:cNvPr id="154" name="Rectangle 153">
            <a:extLst>
              <a:ext uri="{FF2B5EF4-FFF2-40B4-BE49-F238E27FC236}">
                <a16:creationId xmlns:a16="http://schemas.microsoft.com/office/drawing/2014/main" id="{FDC6453E-98FB-4033-86F8-C65486015735}"/>
              </a:ext>
            </a:extLst>
          </p:cNvPr>
          <p:cNvSpPr/>
          <p:nvPr/>
        </p:nvSpPr>
        <p:spPr>
          <a:xfrm>
            <a:off x="5972175" y="3856038"/>
            <a:ext cx="747713" cy="331787"/>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364" dirty="0">
                <a:solidFill>
                  <a:schemeClr val="tx1"/>
                </a:solidFill>
                <a:cs typeface="Calibri" panose="020F0502020204030204" pitchFamily="34" charset="0"/>
              </a:rPr>
              <a:t>(</a:t>
            </a:r>
            <a:r>
              <a:rPr lang="sv-SE" sz="364" dirty="0" err="1">
                <a:solidFill>
                  <a:schemeClr val="tx1"/>
                </a:solidFill>
                <a:cs typeface="Calibri" panose="020F0502020204030204" pitchFamily="34" charset="0"/>
              </a:rPr>
              <a:t>su</a:t>
            </a:r>
            <a:r>
              <a:rPr lang="sv-SE" sz="364" dirty="0">
                <a:solidFill>
                  <a:schemeClr val="tx1"/>
                </a:solidFill>
                <a:cs typeface="Calibri" panose="020F0502020204030204" pitchFamily="34" charset="0"/>
              </a:rPr>
              <a:t>-A)</a:t>
            </a:r>
          </a:p>
          <a:p>
            <a:pPr algn="ctr">
              <a:defRPr/>
            </a:pPr>
            <a:r>
              <a:rPr lang="sv-SE" sz="364" dirty="0">
                <a:solidFill>
                  <a:schemeClr val="tx1"/>
                </a:solidFill>
                <a:cs typeface="Calibri" panose="020F0502020204030204" pitchFamily="34" charset="0"/>
              </a:rPr>
              <a:t>Följ upp medicinska-, omvårdnads- och rehabiliterings-behov samt andra insatser. Använd poststrokechecklistan.</a:t>
            </a:r>
          </a:p>
        </p:txBody>
      </p:sp>
      <p:sp>
        <p:nvSpPr>
          <p:cNvPr id="54" name="Flowchart: Terminator 53">
            <a:extLst>
              <a:ext uri="{FF2B5EF4-FFF2-40B4-BE49-F238E27FC236}">
                <a16:creationId xmlns:a16="http://schemas.microsoft.com/office/drawing/2014/main" id="{B65285AE-67AC-4FF2-AAC5-D22C3D906A76}"/>
              </a:ext>
            </a:extLst>
          </p:cNvPr>
          <p:cNvSpPr/>
          <p:nvPr/>
        </p:nvSpPr>
        <p:spPr>
          <a:xfrm>
            <a:off x="3956050" y="1636713"/>
            <a:ext cx="879475" cy="280987"/>
          </a:xfrm>
          <a:prstGeom prst="flowChartTerminator">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sv-SE"/>
            </a:defPPr>
            <a:lvl1pPr marL="0" algn="l" defTabSz="914248" rtl="0" eaLnBrk="1" latinLnBrk="0" hangingPunct="1">
              <a:defRPr sz="1799" kern="1200">
                <a:solidFill>
                  <a:schemeClr val="lt1"/>
                </a:solidFill>
                <a:latin typeface="+mn-lt"/>
                <a:ea typeface="+mn-ea"/>
                <a:cs typeface="+mn-cs"/>
              </a:defRPr>
            </a:lvl1pPr>
            <a:lvl2pPr marL="457123" algn="l" defTabSz="914248" rtl="0" eaLnBrk="1" latinLnBrk="0" hangingPunct="1">
              <a:defRPr sz="1799" kern="1200">
                <a:solidFill>
                  <a:schemeClr val="lt1"/>
                </a:solidFill>
                <a:latin typeface="+mn-lt"/>
                <a:ea typeface="+mn-ea"/>
                <a:cs typeface="+mn-cs"/>
              </a:defRPr>
            </a:lvl2pPr>
            <a:lvl3pPr marL="914248" algn="l" defTabSz="914248" rtl="0" eaLnBrk="1" latinLnBrk="0" hangingPunct="1">
              <a:defRPr sz="1799" kern="1200">
                <a:solidFill>
                  <a:schemeClr val="lt1"/>
                </a:solidFill>
                <a:latin typeface="+mn-lt"/>
                <a:ea typeface="+mn-ea"/>
                <a:cs typeface="+mn-cs"/>
              </a:defRPr>
            </a:lvl3pPr>
            <a:lvl4pPr marL="1371371" algn="l" defTabSz="914248" rtl="0" eaLnBrk="1" latinLnBrk="0" hangingPunct="1">
              <a:defRPr sz="1799" kern="1200">
                <a:solidFill>
                  <a:schemeClr val="lt1"/>
                </a:solidFill>
                <a:latin typeface="+mn-lt"/>
                <a:ea typeface="+mn-ea"/>
                <a:cs typeface="+mn-cs"/>
              </a:defRPr>
            </a:lvl4pPr>
            <a:lvl5pPr marL="1828495" algn="l" defTabSz="914248" rtl="0" eaLnBrk="1" latinLnBrk="0" hangingPunct="1">
              <a:defRPr sz="1799" kern="1200">
                <a:solidFill>
                  <a:schemeClr val="lt1"/>
                </a:solidFill>
                <a:latin typeface="+mn-lt"/>
                <a:ea typeface="+mn-ea"/>
                <a:cs typeface="+mn-cs"/>
              </a:defRPr>
            </a:lvl5pPr>
            <a:lvl6pPr marL="2285619" algn="l" defTabSz="914248" rtl="0" eaLnBrk="1" latinLnBrk="0" hangingPunct="1">
              <a:defRPr sz="1799" kern="1200">
                <a:solidFill>
                  <a:schemeClr val="lt1"/>
                </a:solidFill>
                <a:latin typeface="+mn-lt"/>
                <a:ea typeface="+mn-ea"/>
                <a:cs typeface="+mn-cs"/>
              </a:defRPr>
            </a:lvl6pPr>
            <a:lvl7pPr marL="2742743" algn="l" defTabSz="914248" rtl="0" eaLnBrk="1" latinLnBrk="0" hangingPunct="1">
              <a:defRPr sz="1799" kern="1200">
                <a:solidFill>
                  <a:schemeClr val="lt1"/>
                </a:solidFill>
                <a:latin typeface="+mn-lt"/>
                <a:ea typeface="+mn-ea"/>
                <a:cs typeface="+mn-cs"/>
              </a:defRPr>
            </a:lvl7pPr>
            <a:lvl8pPr marL="3199866" algn="l" defTabSz="914248" rtl="0" eaLnBrk="1" latinLnBrk="0" hangingPunct="1">
              <a:defRPr sz="1799" kern="1200">
                <a:solidFill>
                  <a:schemeClr val="lt1"/>
                </a:solidFill>
                <a:latin typeface="+mn-lt"/>
                <a:ea typeface="+mn-ea"/>
                <a:cs typeface="+mn-cs"/>
              </a:defRPr>
            </a:lvl8pPr>
            <a:lvl9pPr marL="3656991" algn="l" defTabSz="914248" rtl="0" eaLnBrk="1" latinLnBrk="0" hangingPunct="1">
              <a:defRPr sz="1799" kern="1200">
                <a:solidFill>
                  <a:schemeClr val="lt1"/>
                </a:solidFill>
                <a:latin typeface="+mn-lt"/>
                <a:ea typeface="+mn-ea"/>
                <a:cs typeface="+mn-cs"/>
              </a:defRPr>
            </a:lvl9pPr>
          </a:lstStyle>
          <a:p>
            <a:pPr algn="ctr">
              <a:defRPr/>
            </a:pPr>
            <a:r>
              <a:rPr lang="sv-SE" sz="467" b="1" dirty="0">
                <a:solidFill>
                  <a:srgbClr val="44546A"/>
                </a:solidFill>
              </a:rPr>
              <a:t>Ingång</a:t>
            </a:r>
            <a:r>
              <a:rPr lang="sv-SE" sz="364">
                <a:solidFill>
                  <a:srgbClr val="44546A"/>
                </a:solidFill>
              </a:rPr>
              <a:t>: </a:t>
            </a:r>
            <a:endParaRPr lang="sv-SE" sz="364" dirty="0">
              <a:solidFill>
                <a:srgbClr val="44546A"/>
              </a:solidFill>
            </a:endParaRPr>
          </a:p>
          <a:p>
            <a:pPr algn="ctr">
              <a:defRPr/>
            </a:pPr>
            <a:r>
              <a:rPr lang="sv-SE" sz="364" dirty="0">
                <a:solidFill>
                  <a:srgbClr val="44546A"/>
                </a:solidFill>
              </a:rPr>
              <a:t>Patient som genomgått stroke eller TIA och står inför utskrivning från strokeenhet via PSV Tidiga insatser vid stroke och TIA</a:t>
            </a:r>
            <a:endParaRPr lang="sv-SE" sz="416" dirty="0">
              <a:solidFill>
                <a:srgbClr val="44546A"/>
              </a:solidFill>
            </a:endParaRPr>
          </a:p>
        </p:txBody>
      </p:sp>
      <p:sp>
        <p:nvSpPr>
          <p:cNvPr id="158" name="Flowchart: Document 157">
            <a:extLst>
              <a:ext uri="{FF2B5EF4-FFF2-40B4-BE49-F238E27FC236}">
                <a16:creationId xmlns:a16="http://schemas.microsoft.com/office/drawing/2014/main" id="{1E31D52A-D12A-4723-9986-FD1AAE250154}"/>
              </a:ext>
            </a:extLst>
          </p:cNvPr>
          <p:cNvSpPr>
            <a:spLocks/>
          </p:cNvSpPr>
          <p:nvPr/>
        </p:nvSpPr>
        <p:spPr>
          <a:xfrm>
            <a:off x="5564188" y="4887913"/>
            <a:ext cx="569912" cy="396875"/>
          </a:xfrm>
          <a:prstGeom prst="flowChartDocument">
            <a:avLst/>
          </a:prstGeom>
          <a:solidFill>
            <a:schemeClr val="bg1"/>
          </a:solidFill>
          <a:ln w="12700">
            <a:solidFill>
              <a:srgbClr val="377D7A"/>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364" dirty="0">
                <a:solidFill>
                  <a:schemeClr val="tx1"/>
                </a:solidFill>
              </a:rPr>
              <a:t>(</a:t>
            </a:r>
            <a:r>
              <a:rPr lang="sv-SE" sz="364" dirty="0" err="1">
                <a:solidFill>
                  <a:schemeClr val="tx1"/>
                </a:solidFill>
              </a:rPr>
              <a:t>su</a:t>
            </a:r>
            <a:r>
              <a:rPr lang="sv-SE" sz="364" dirty="0">
                <a:solidFill>
                  <a:schemeClr val="tx1"/>
                </a:solidFill>
              </a:rPr>
              <a:t>-D)</a:t>
            </a:r>
          </a:p>
          <a:p>
            <a:pPr algn="ctr">
              <a:defRPr/>
            </a:pPr>
            <a:r>
              <a:rPr lang="sv-SE" sz="364" dirty="0">
                <a:solidFill>
                  <a:schemeClr val="tx1"/>
                </a:solidFill>
              </a:rPr>
              <a:t>Dokumentera poststroke-checklistan, patientkontraktet samt diagnos- och KVÅ koder</a:t>
            </a:r>
          </a:p>
        </p:txBody>
      </p:sp>
      <p:sp>
        <p:nvSpPr>
          <p:cNvPr id="67" name="Rectangle 57">
            <a:extLst>
              <a:ext uri="{FF2B5EF4-FFF2-40B4-BE49-F238E27FC236}">
                <a16:creationId xmlns:a16="http://schemas.microsoft.com/office/drawing/2014/main" id="{5093BF53-D7F0-4B7E-A8BA-A96F62784D83}"/>
              </a:ext>
            </a:extLst>
          </p:cNvPr>
          <p:cNvSpPr/>
          <p:nvPr/>
        </p:nvSpPr>
        <p:spPr>
          <a:xfrm>
            <a:off x="4303713" y="4570413"/>
            <a:ext cx="747712" cy="225425"/>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18692" tIns="0" rIns="18692" bIns="0" anchor="ctr"/>
          <a:lstStyle/>
          <a:p>
            <a:pPr algn="ctr">
              <a:defRPr/>
            </a:pPr>
            <a:r>
              <a:rPr lang="sv-SE" sz="364" dirty="0">
                <a:solidFill>
                  <a:schemeClr val="tx1"/>
                </a:solidFill>
              </a:rPr>
              <a:t>(fr-C) </a:t>
            </a:r>
          </a:p>
          <a:p>
            <a:pPr algn="ctr">
              <a:defRPr/>
            </a:pPr>
            <a:r>
              <a:rPr lang="sv-SE" sz="364" dirty="0">
                <a:solidFill>
                  <a:schemeClr val="tx1"/>
                </a:solidFill>
              </a:rPr>
              <a:t>Genomför rehabiliteringsåtgärder enligt upprättad rehabiliteringsplan</a:t>
            </a:r>
          </a:p>
        </p:txBody>
      </p:sp>
      <p:sp>
        <p:nvSpPr>
          <p:cNvPr id="100" name="Flowchart: Decision 99">
            <a:extLst>
              <a:ext uri="{FF2B5EF4-FFF2-40B4-BE49-F238E27FC236}">
                <a16:creationId xmlns:a16="http://schemas.microsoft.com/office/drawing/2014/main" id="{DC797C6E-4903-41B5-BA00-CE04FB2A4C99}"/>
              </a:ext>
            </a:extLst>
          </p:cNvPr>
          <p:cNvSpPr>
            <a:spLocks/>
          </p:cNvSpPr>
          <p:nvPr/>
        </p:nvSpPr>
        <p:spPr>
          <a:xfrm>
            <a:off x="5453063" y="4298950"/>
            <a:ext cx="747712" cy="336550"/>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dirty="0">
                <a:solidFill>
                  <a:schemeClr val="tx1"/>
                </a:solidFill>
              </a:rPr>
              <a:t>(Beslut B)</a:t>
            </a:r>
          </a:p>
          <a:p>
            <a:pPr algn="ctr">
              <a:defRPr/>
            </a:pPr>
            <a:r>
              <a:rPr lang="sv-SE" sz="364" dirty="0">
                <a:solidFill>
                  <a:schemeClr val="tx1"/>
                </a:solidFill>
              </a:rPr>
              <a:t>Behov av fortsatt rehabilitering?</a:t>
            </a:r>
          </a:p>
        </p:txBody>
      </p:sp>
      <p:cxnSp>
        <p:nvCxnSpPr>
          <p:cNvPr id="34" name="Connector: Elbow 33">
            <a:extLst>
              <a:ext uri="{FF2B5EF4-FFF2-40B4-BE49-F238E27FC236}">
                <a16:creationId xmlns:a16="http://schemas.microsoft.com/office/drawing/2014/main" id="{1E96F206-FF04-4997-9AEB-96402AB0CD76}"/>
              </a:ext>
            </a:extLst>
          </p:cNvPr>
          <p:cNvCxnSpPr>
            <a:stCxn id="154" idx="3"/>
            <a:endCxn id="100" idx="0"/>
          </p:cNvCxnSpPr>
          <p:nvPr/>
        </p:nvCxnSpPr>
        <p:spPr>
          <a:xfrm>
            <a:off x="6719888" y="3981450"/>
            <a:ext cx="95250" cy="309563"/>
          </a:xfrm>
          <a:prstGeom prst="bentConnector2">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521EFAC1-99B0-48DC-8DDE-59DB4D5EECD9}"/>
              </a:ext>
            </a:extLst>
          </p:cNvPr>
          <p:cNvCxnSpPr>
            <a:cxnSpLocks/>
          </p:cNvCxnSpPr>
          <p:nvPr/>
        </p:nvCxnSpPr>
        <p:spPr>
          <a:xfrm>
            <a:off x="6831013" y="4721225"/>
            <a:ext cx="1587" cy="174625"/>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4205BB4E-9946-4A27-9380-2602AD774874}"/>
              </a:ext>
            </a:extLst>
          </p:cNvPr>
          <p:cNvCxnSpPr>
            <a:cxnSpLocks/>
          </p:cNvCxnSpPr>
          <p:nvPr/>
        </p:nvCxnSpPr>
        <p:spPr>
          <a:xfrm flipH="1" flipV="1">
            <a:off x="6130925" y="5035550"/>
            <a:ext cx="381000" cy="0"/>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5ED72542-AA31-4A5D-99BE-5556357ADF1E}"/>
              </a:ext>
            </a:extLst>
          </p:cNvPr>
          <p:cNvCxnSpPr>
            <a:cxnSpLocks/>
            <a:stCxn id="155" idx="0"/>
            <a:endCxn id="158" idx="2"/>
          </p:cNvCxnSpPr>
          <p:nvPr/>
        </p:nvCxnSpPr>
        <p:spPr>
          <a:xfrm flipV="1">
            <a:off x="5829300" y="4624388"/>
            <a:ext cx="0" cy="260350"/>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ctor: Elbow 110">
            <a:extLst>
              <a:ext uri="{FF2B5EF4-FFF2-40B4-BE49-F238E27FC236}">
                <a16:creationId xmlns:a16="http://schemas.microsoft.com/office/drawing/2014/main" id="{8ABEE3C7-7DA2-43B4-B41A-4CA048401C8D}"/>
              </a:ext>
            </a:extLst>
          </p:cNvPr>
          <p:cNvCxnSpPr>
            <a:cxnSpLocks/>
          </p:cNvCxnSpPr>
          <p:nvPr/>
        </p:nvCxnSpPr>
        <p:spPr>
          <a:xfrm rot="5400000" flipH="1" flipV="1">
            <a:off x="5737226" y="4065587"/>
            <a:ext cx="311150" cy="142875"/>
          </a:xfrm>
          <a:prstGeom prst="bentConnector2">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EF9AA295-2A2B-4C27-9CB0-8C56402DBD35}"/>
              </a:ext>
            </a:extLst>
          </p:cNvPr>
          <p:cNvSpPr txBox="1"/>
          <p:nvPr/>
        </p:nvSpPr>
        <p:spPr>
          <a:xfrm>
            <a:off x="6778625" y="4624388"/>
            <a:ext cx="250825" cy="149225"/>
          </a:xfrm>
          <a:prstGeom prst="rect">
            <a:avLst/>
          </a:prstGeom>
          <a:noFill/>
        </p:spPr>
        <p:txBody>
          <a:bodyPr>
            <a:spAutoFit/>
          </a:bodyPr>
          <a:lstStyle/>
          <a:p>
            <a:pPr defTabSz="328635">
              <a:defRPr/>
            </a:pPr>
            <a:r>
              <a:rPr lang="sv-SE" sz="364" i="1" dirty="0">
                <a:latin typeface="Calibri" panose="020F0502020204030204"/>
              </a:rPr>
              <a:t>Nej</a:t>
            </a:r>
          </a:p>
        </p:txBody>
      </p:sp>
      <p:cxnSp>
        <p:nvCxnSpPr>
          <p:cNvPr id="64" name="Straight Arrow Connector 15">
            <a:extLst>
              <a:ext uri="{FF2B5EF4-FFF2-40B4-BE49-F238E27FC236}">
                <a16:creationId xmlns:a16="http://schemas.microsoft.com/office/drawing/2014/main" id="{86904379-E42D-44F8-B5D8-C37C5F886E46}"/>
              </a:ext>
            </a:extLst>
          </p:cNvPr>
          <p:cNvCxnSpPr>
            <a:cxnSpLocks/>
            <a:stCxn id="54" idx="2"/>
          </p:cNvCxnSpPr>
          <p:nvPr/>
        </p:nvCxnSpPr>
        <p:spPr>
          <a:xfrm>
            <a:off x="4395788" y="1917700"/>
            <a:ext cx="1587" cy="144463"/>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62">
            <a:extLst>
              <a:ext uri="{FF2B5EF4-FFF2-40B4-BE49-F238E27FC236}">
                <a16:creationId xmlns:a16="http://schemas.microsoft.com/office/drawing/2014/main" id="{3E89A7A9-3C1D-4046-BA90-E27B9EEE8879}"/>
              </a:ext>
            </a:extLst>
          </p:cNvPr>
          <p:cNvCxnSpPr>
            <a:cxnSpLocks/>
            <a:stCxn id="117" idx="2"/>
            <a:endCxn id="69" idx="0"/>
          </p:cNvCxnSpPr>
          <p:nvPr/>
        </p:nvCxnSpPr>
        <p:spPr>
          <a:xfrm>
            <a:off x="4668838" y="5384800"/>
            <a:ext cx="3175" cy="131763"/>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65">
            <a:extLst>
              <a:ext uri="{FF2B5EF4-FFF2-40B4-BE49-F238E27FC236}">
                <a16:creationId xmlns:a16="http://schemas.microsoft.com/office/drawing/2014/main" id="{4D9E1340-70EC-4969-AA42-0573C50C91EB}"/>
              </a:ext>
            </a:extLst>
          </p:cNvPr>
          <p:cNvCxnSpPr>
            <a:cxnSpLocks/>
            <a:stCxn id="69" idx="1"/>
            <a:endCxn id="119" idx="0"/>
          </p:cNvCxnSpPr>
          <p:nvPr/>
        </p:nvCxnSpPr>
        <p:spPr>
          <a:xfrm rot="10800000">
            <a:off x="4100513" y="2387600"/>
            <a:ext cx="225425" cy="3271838"/>
          </a:xfrm>
          <a:prstGeom prst="bentConnector3">
            <a:avLst>
              <a:gd name="adj1" fmla="val 149286"/>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108">
            <a:extLst>
              <a:ext uri="{FF2B5EF4-FFF2-40B4-BE49-F238E27FC236}">
                <a16:creationId xmlns:a16="http://schemas.microsoft.com/office/drawing/2014/main" id="{44F08335-0092-464D-8BAE-411A4E2C7455}"/>
              </a:ext>
            </a:extLst>
          </p:cNvPr>
          <p:cNvCxnSpPr>
            <a:cxnSpLocks/>
            <a:stCxn id="69" idx="3"/>
          </p:cNvCxnSpPr>
          <p:nvPr/>
        </p:nvCxnSpPr>
        <p:spPr>
          <a:xfrm flipV="1">
            <a:off x="5018088" y="5389563"/>
            <a:ext cx="133350" cy="269875"/>
          </a:xfrm>
          <a:prstGeom prst="bentConnector2">
            <a:avLst/>
          </a:prstGeom>
          <a:ln w="9525">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69" name="Flowchart: Decision 58">
            <a:extLst>
              <a:ext uri="{FF2B5EF4-FFF2-40B4-BE49-F238E27FC236}">
                <a16:creationId xmlns:a16="http://schemas.microsoft.com/office/drawing/2014/main" id="{CC672099-A075-4671-9524-4C140BFA419B}"/>
              </a:ext>
            </a:extLst>
          </p:cNvPr>
          <p:cNvSpPr/>
          <p:nvPr/>
        </p:nvSpPr>
        <p:spPr>
          <a:xfrm>
            <a:off x="4325938" y="5516563"/>
            <a:ext cx="692150" cy="287337"/>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364" dirty="0">
                <a:solidFill>
                  <a:schemeClr val="tx1"/>
                </a:solidFill>
              </a:rPr>
              <a:t>(Beslut C)</a:t>
            </a:r>
          </a:p>
          <a:p>
            <a:pPr algn="ctr">
              <a:defRPr/>
            </a:pPr>
            <a:r>
              <a:rPr lang="sv-SE" sz="364" dirty="0">
                <a:solidFill>
                  <a:schemeClr val="tx1"/>
                </a:solidFill>
              </a:rPr>
              <a:t>Klar för utskrivning?</a:t>
            </a:r>
          </a:p>
        </p:txBody>
      </p:sp>
      <p:sp>
        <p:nvSpPr>
          <p:cNvPr id="79" name="TextBox 60">
            <a:extLst>
              <a:ext uri="{FF2B5EF4-FFF2-40B4-BE49-F238E27FC236}">
                <a16:creationId xmlns:a16="http://schemas.microsoft.com/office/drawing/2014/main" id="{8040C013-6544-4913-9E33-8CA5925FE1E8}"/>
              </a:ext>
            </a:extLst>
          </p:cNvPr>
          <p:cNvSpPr txBox="1"/>
          <p:nvPr/>
        </p:nvSpPr>
        <p:spPr>
          <a:xfrm>
            <a:off x="4108450" y="5564188"/>
            <a:ext cx="195263" cy="204787"/>
          </a:xfrm>
          <a:prstGeom prst="rect">
            <a:avLst/>
          </a:prstGeom>
          <a:noFill/>
        </p:spPr>
        <p:txBody>
          <a:bodyPr>
            <a:spAutoFit/>
          </a:bodyPr>
          <a:lstStyle/>
          <a:p>
            <a:pPr algn="ctr">
              <a:defRPr/>
            </a:pPr>
            <a:r>
              <a:rPr lang="sv-SE" sz="364" i="1" dirty="0">
                <a:latin typeface="Calibri" panose="020F0502020204030204"/>
              </a:rPr>
              <a:t>Ja</a:t>
            </a:r>
          </a:p>
        </p:txBody>
      </p:sp>
      <p:sp>
        <p:nvSpPr>
          <p:cNvPr id="80" name="TextBox 60">
            <a:extLst>
              <a:ext uri="{FF2B5EF4-FFF2-40B4-BE49-F238E27FC236}">
                <a16:creationId xmlns:a16="http://schemas.microsoft.com/office/drawing/2014/main" id="{546EBDDC-5C59-4338-94CA-700687E3DD4A}"/>
              </a:ext>
            </a:extLst>
          </p:cNvPr>
          <p:cNvSpPr txBox="1"/>
          <p:nvPr/>
        </p:nvSpPr>
        <p:spPr>
          <a:xfrm>
            <a:off x="4981575" y="5561013"/>
            <a:ext cx="209550" cy="260350"/>
          </a:xfrm>
          <a:prstGeom prst="rect">
            <a:avLst/>
          </a:prstGeom>
          <a:noFill/>
        </p:spPr>
        <p:txBody>
          <a:bodyPr>
            <a:spAutoFit/>
          </a:bodyPr>
          <a:lstStyle/>
          <a:p>
            <a:pPr algn="ctr">
              <a:defRPr/>
            </a:pPr>
            <a:r>
              <a:rPr lang="sv-SE" sz="364" i="1" dirty="0">
                <a:latin typeface="Calibri" panose="020F0502020204030204"/>
              </a:rPr>
              <a:t>Nej</a:t>
            </a:r>
          </a:p>
        </p:txBody>
      </p:sp>
      <p:sp>
        <p:nvSpPr>
          <p:cNvPr id="81" name="Flowchart: Decision 61">
            <a:extLst>
              <a:ext uri="{FF2B5EF4-FFF2-40B4-BE49-F238E27FC236}">
                <a16:creationId xmlns:a16="http://schemas.microsoft.com/office/drawing/2014/main" id="{FA20178C-6895-4B0C-88F4-AB201017FB03}"/>
              </a:ext>
            </a:extLst>
          </p:cNvPr>
          <p:cNvSpPr>
            <a:spLocks/>
          </p:cNvSpPr>
          <p:nvPr/>
        </p:nvSpPr>
        <p:spPr>
          <a:xfrm>
            <a:off x="5254625" y="2859088"/>
            <a:ext cx="823913" cy="430212"/>
          </a:xfrm>
          <a:prstGeom prst="flowChartDecision">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sv-SE" sz="416" dirty="0">
                <a:solidFill>
                  <a:schemeClr val="tx1"/>
                </a:solidFill>
              </a:rPr>
              <a:t>(</a:t>
            </a:r>
            <a:r>
              <a:rPr lang="sv-SE" sz="364" dirty="0">
                <a:solidFill>
                  <a:schemeClr val="tx1"/>
                </a:solidFill>
              </a:rPr>
              <a:t>Beslut A)</a:t>
            </a:r>
          </a:p>
          <a:p>
            <a:pPr algn="ctr">
              <a:defRPr/>
            </a:pPr>
            <a:r>
              <a:rPr lang="sv-SE" sz="364" dirty="0">
                <a:solidFill>
                  <a:schemeClr val="tx1"/>
                </a:solidFill>
              </a:rPr>
              <a:t>Klar för strukturerad uppföljning och, vid behov, fortsatt rehabilitering?</a:t>
            </a:r>
          </a:p>
        </p:txBody>
      </p:sp>
      <p:sp>
        <p:nvSpPr>
          <p:cNvPr id="82" name="TextBox 73">
            <a:extLst>
              <a:ext uri="{FF2B5EF4-FFF2-40B4-BE49-F238E27FC236}">
                <a16:creationId xmlns:a16="http://schemas.microsoft.com/office/drawing/2014/main" id="{0975DC4B-6FCE-4271-B07F-AAB5F720E829}"/>
              </a:ext>
            </a:extLst>
          </p:cNvPr>
          <p:cNvSpPr txBox="1"/>
          <p:nvPr/>
        </p:nvSpPr>
        <p:spPr>
          <a:xfrm>
            <a:off x="5675313" y="3295650"/>
            <a:ext cx="244475" cy="147638"/>
          </a:xfrm>
          <a:prstGeom prst="rect">
            <a:avLst/>
          </a:prstGeom>
          <a:noFill/>
        </p:spPr>
        <p:txBody>
          <a:bodyPr>
            <a:spAutoFit/>
          </a:bodyPr>
          <a:lstStyle/>
          <a:p>
            <a:pPr defTabSz="328635">
              <a:defRPr/>
            </a:pPr>
            <a:r>
              <a:rPr lang="sv-SE" sz="364" i="1" dirty="0">
                <a:latin typeface="Calibri" panose="020F0502020204030204"/>
              </a:rPr>
              <a:t>Ja</a:t>
            </a:r>
          </a:p>
        </p:txBody>
      </p:sp>
      <p:cxnSp>
        <p:nvCxnSpPr>
          <p:cNvPr id="94" name="Straight Arrow Connector 15">
            <a:extLst>
              <a:ext uri="{FF2B5EF4-FFF2-40B4-BE49-F238E27FC236}">
                <a16:creationId xmlns:a16="http://schemas.microsoft.com/office/drawing/2014/main" id="{06DA60ED-4754-4EDD-B2CD-E7DA3E9E5D7B}"/>
              </a:ext>
            </a:extLst>
          </p:cNvPr>
          <p:cNvCxnSpPr>
            <a:cxnSpLocks/>
            <a:stCxn id="119" idx="1"/>
            <a:endCxn id="81" idx="0"/>
          </p:cNvCxnSpPr>
          <p:nvPr/>
        </p:nvCxnSpPr>
        <p:spPr>
          <a:xfrm>
            <a:off x="5665788" y="2705100"/>
            <a:ext cx="1587" cy="153988"/>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88">
            <a:extLst>
              <a:ext uri="{FF2B5EF4-FFF2-40B4-BE49-F238E27FC236}">
                <a16:creationId xmlns:a16="http://schemas.microsoft.com/office/drawing/2014/main" id="{734788AD-3EE8-4CB5-9A20-310EA8EDDA6A}"/>
              </a:ext>
            </a:extLst>
          </p:cNvPr>
          <p:cNvCxnSpPr>
            <a:cxnSpLocks/>
            <a:stCxn id="81" idx="2"/>
            <a:endCxn id="3" idx="0"/>
          </p:cNvCxnSpPr>
          <p:nvPr/>
        </p:nvCxnSpPr>
        <p:spPr>
          <a:xfrm flipH="1">
            <a:off x="5665788" y="3289300"/>
            <a:ext cx="1587" cy="120650"/>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0">
            <a:extLst>
              <a:ext uri="{FF2B5EF4-FFF2-40B4-BE49-F238E27FC236}">
                <a16:creationId xmlns:a16="http://schemas.microsoft.com/office/drawing/2014/main" id="{83FC877D-95A4-4BB8-B51F-8CC40927CA69}"/>
              </a:ext>
            </a:extLst>
          </p:cNvPr>
          <p:cNvSpPr txBox="1"/>
          <p:nvPr/>
        </p:nvSpPr>
        <p:spPr>
          <a:xfrm>
            <a:off x="4981575" y="2974975"/>
            <a:ext cx="314325" cy="147638"/>
          </a:xfrm>
          <a:prstGeom prst="rect">
            <a:avLst/>
          </a:prstGeom>
          <a:noFill/>
        </p:spPr>
        <p:txBody>
          <a:bodyPr>
            <a:spAutoFit/>
          </a:bodyPr>
          <a:lstStyle/>
          <a:p>
            <a:pPr defTabSz="328635">
              <a:defRPr/>
            </a:pPr>
            <a:r>
              <a:rPr lang="sv-SE" sz="364" i="1" dirty="0">
                <a:latin typeface="Calibri" panose="020F0502020204030204"/>
              </a:rPr>
              <a:t>Nej</a:t>
            </a:r>
          </a:p>
        </p:txBody>
      </p:sp>
      <p:sp>
        <p:nvSpPr>
          <p:cNvPr id="49" name="TextBox 48">
            <a:extLst>
              <a:ext uri="{FF2B5EF4-FFF2-40B4-BE49-F238E27FC236}">
                <a16:creationId xmlns:a16="http://schemas.microsoft.com/office/drawing/2014/main" id="{27C4AC3E-CC1C-4A44-93AF-32636F8C2DBD}"/>
              </a:ext>
            </a:extLst>
          </p:cNvPr>
          <p:cNvSpPr txBox="1"/>
          <p:nvPr/>
        </p:nvSpPr>
        <p:spPr>
          <a:xfrm>
            <a:off x="4089400" y="3444875"/>
            <a:ext cx="1157288" cy="203200"/>
          </a:xfrm>
          <a:prstGeom prst="rect">
            <a:avLst/>
          </a:prstGeom>
          <a:noFill/>
        </p:spPr>
        <p:txBody>
          <a:bodyPr>
            <a:spAutoFit/>
          </a:bodyPr>
          <a:lstStyle/>
          <a:p>
            <a:pPr>
              <a:defRPr/>
            </a:pPr>
            <a:r>
              <a:rPr lang="sv-SE" sz="364" i="1" dirty="0">
                <a:latin typeface="Calibri" panose="020F0502020204030204"/>
              </a:rPr>
              <a:t>Fortsatt rehabilitering initieras vid behov före eller parallellt med strukturerad uppföljning</a:t>
            </a:r>
          </a:p>
        </p:txBody>
      </p:sp>
      <p:sp>
        <p:nvSpPr>
          <p:cNvPr id="155" name="Rectangle 154">
            <a:extLst>
              <a:ext uri="{FF2B5EF4-FFF2-40B4-BE49-F238E27FC236}">
                <a16:creationId xmlns:a16="http://schemas.microsoft.com/office/drawing/2014/main" id="{2F5B3E8A-3382-4175-AF10-6E8AE00C4E20}"/>
              </a:ext>
            </a:extLst>
          </p:cNvPr>
          <p:cNvSpPr/>
          <p:nvPr/>
        </p:nvSpPr>
        <p:spPr>
          <a:xfrm>
            <a:off x="6367463" y="4900613"/>
            <a:ext cx="747712" cy="298450"/>
          </a:xfrm>
          <a:prstGeom prst="rect">
            <a:avLst/>
          </a:prstGeom>
          <a:solidFill>
            <a:schemeClr val="bg1"/>
          </a:solidFill>
          <a:ln w="12700">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364" dirty="0">
                <a:solidFill>
                  <a:schemeClr val="tx1"/>
                </a:solidFill>
                <a:cs typeface="Calibri" panose="020F0502020204030204" pitchFamily="34" charset="0"/>
              </a:rPr>
              <a:t>(</a:t>
            </a:r>
            <a:r>
              <a:rPr lang="sv-SE" sz="364" dirty="0" err="1">
                <a:solidFill>
                  <a:schemeClr val="tx1"/>
                </a:solidFill>
                <a:cs typeface="Calibri" panose="020F0502020204030204" pitchFamily="34" charset="0"/>
              </a:rPr>
              <a:t>su</a:t>
            </a:r>
            <a:r>
              <a:rPr lang="sv-SE" sz="364" dirty="0">
                <a:solidFill>
                  <a:schemeClr val="tx1"/>
                </a:solidFill>
                <a:cs typeface="Calibri" panose="020F0502020204030204" pitchFamily="34" charset="0"/>
              </a:rPr>
              <a:t>-C)</a:t>
            </a:r>
          </a:p>
          <a:p>
            <a:pPr algn="ctr">
              <a:defRPr/>
            </a:pPr>
            <a:r>
              <a:rPr lang="sv-SE" sz="364" dirty="0">
                <a:solidFill>
                  <a:schemeClr val="tx1"/>
                </a:solidFill>
                <a:cs typeface="Calibri" panose="020F0502020204030204" pitchFamily="34" charset="0"/>
              </a:rPr>
              <a:t>Fortsatt medicinsk utredning, behandling, rehabilitering, överenskommelser, </a:t>
            </a:r>
            <a:r>
              <a:rPr lang="sv-SE" sz="364" dirty="0" err="1">
                <a:solidFill>
                  <a:schemeClr val="tx1"/>
                </a:solidFill>
                <a:cs typeface="Calibri" panose="020F0502020204030204" pitchFamily="34" charset="0"/>
              </a:rPr>
              <a:t>rekom-mendationer</a:t>
            </a:r>
            <a:r>
              <a:rPr lang="sv-SE" sz="364" dirty="0">
                <a:solidFill>
                  <a:schemeClr val="tx1"/>
                </a:solidFill>
                <a:cs typeface="Calibri" panose="020F0502020204030204" pitchFamily="34" charset="0"/>
              </a:rPr>
              <a:t> och uppföljning</a:t>
            </a:r>
          </a:p>
        </p:txBody>
      </p:sp>
      <p:sp>
        <p:nvSpPr>
          <p:cNvPr id="164" name="Oval 163">
            <a:extLst>
              <a:ext uri="{FF2B5EF4-FFF2-40B4-BE49-F238E27FC236}">
                <a16:creationId xmlns:a16="http://schemas.microsoft.com/office/drawing/2014/main" id="{0E5EC701-1038-4C1F-9E89-57E0522D65D8}"/>
              </a:ext>
            </a:extLst>
          </p:cNvPr>
          <p:cNvSpPr>
            <a:spLocks noChangeAspect="1"/>
          </p:cNvSpPr>
          <p:nvPr/>
        </p:nvSpPr>
        <p:spPr>
          <a:xfrm>
            <a:off x="6597650" y="4292600"/>
            <a:ext cx="468313" cy="468313"/>
          </a:xfrm>
          <a:prstGeom prst="ellipse">
            <a:avLst/>
          </a:prstGeom>
          <a:solidFill>
            <a:schemeClr val="bg1"/>
          </a:solidFill>
          <a:ln>
            <a:solidFill>
              <a:srgbClr val="377D7A"/>
            </a:solidFill>
          </a:ln>
        </p:spPr>
        <p:style>
          <a:lnRef idx="2">
            <a:schemeClr val="accent1">
              <a:shade val="50000"/>
            </a:schemeClr>
          </a:lnRef>
          <a:fillRef idx="1">
            <a:schemeClr val="accent1"/>
          </a:fillRef>
          <a:effectRef idx="0">
            <a:schemeClr val="accent1"/>
          </a:effectRef>
          <a:fontRef idx="minor">
            <a:schemeClr val="lt1"/>
          </a:fontRef>
        </p:style>
        <p:txBody>
          <a:bodyPr lIns="23739" rIns="23739" anchor="ctr"/>
          <a:lstStyle/>
          <a:p>
            <a:pPr algn="ctr">
              <a:defRPr/>
            </a:pPr>
            <a:r>
              <a:rPr lang="sv-SE" sz="364" dirty="0">
                <a:solidFill>
                  <a:schemeClr val="tx1"/>
                </a:solidFill>
                <a:cs typeface="Calibri" panose="020F0502020204030204" pitchFamily="34" charset="0"/>
              </a:rPr>
              <a:t>(</a:t>
            </a:r>
            <a:r>
              <a:rPr lang="sv-SE" sz="364" dirty="0" err="1">
                <a:solidFill>
                  <a:schemeClr val="tx1"/>
                </a:solidFill>
                <a:cs typeface="Calibri" panose="020F0502020204030204" pitchFamily="34" charset="0"/>
              </a:rPr>
              <a:t>su</a:t>
            </a:r>
            <a:r>
              <a:rPr lang="sv-SE" sz="364" dirty="0">
                <a:solidFill>
                  <a:schemeClr val="tx1"/>
                </a:solidFill>
                <a:cs typeface="Calibri" panose="020F0502020204030204" pitchFamily="34" charset="0"/>
              </a:rPr>
              <a:t>-B)</a:t>
            </a:r>
          </a:p>
          <a:p>
            <a:pPr algn="ctr">
              <a:defRPr/>
            </a:pPr>
            <a:r>
              <a:rPr lang="sv-SE" sz="364" dirty="0">
                <a:solidFill>
                  <a:schemeClr val="tx1"/>
                </a:solidFill>
                <a:cs typeface="Calibri" panose="020F0502020204030204" pitchFamily="34" charset="0"/>
              </a:rPr>
              <a:t>Dialog kring bedömning och fortsatta åtgärder</a:t>
            </a:r>
          </a:p>
        </p:txBody>
      </p:sp>
      <p:cxnSp>
        <p:nvCxnSpPr>
          <p:cNvPr id="50" name="Straight Arrow Connector 91">
            <a:extLst>
              <a:ext uri="{FF2B5EF4-FFF2-40B4-BE49-F238E27FC236}">
                <a16:creationId xmlns:a16="http://schemas.microsoft.com/office/drawing/2014/main" id="{BFC3B801-7BB3-4678-B0D4-DAC9FC974D6E}"/>
              </a:ext>
            </a:extLst>
          </p:cNvPr>
          <p:cNvCxnSpPr>
            <a:cxnSpLocks/>
          </p:cNvCxnSpPr>
          <p:nvPr/>
        </p:nvCxnSpPr>
        <p:spPr>
          <a:xfrm rot="10800000" flipV="1">
            <a:off x="5249863" y="4468813"/>
            <a:ext cx="206375" cy="1587"/>
          </a:xfrm>
          <a:prstGeom prst="straightConnector1">
            <a:avLst/>
          </a:prstGeom>
          <a:ln>
            <a:solidFill>
              <a:srgbClr val="377D7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1" name="TextBox 60">
            <a:extLst>
              <a:ext uri="{FF2B5EF4-FFF2-40B4-BE49-F238E27FC236}">
                <a16:creationId xmlns:a16="http://schemas.microsoft.com/office/drawing/2014/main" id="{4F129808-A985-47AE-A69B-546034647500}"/>
              </a:ext>
            </a:extLst>
          </p:cNvPr>
          <p:cNvSpPr txBox="1"/>
          <p:nvPr/>
        </p:nvSpPr>
        <p:spPr>
          <a:xfrm>
            <a:off x="5243513" y="4373563"/>
            <a:ext cx="198437" cy="204787"/>
          </a:xfrm>
          <a:prstGeom prst="rect">
            <a:avLst/>
          </a:prstGeom>
          <a:noFill/>
        </p:spPr>
        <p:txBody>
          <a:bodyPr>
            <a:spAutoFit/>
          </a:bodyPr>
          <a:lstStyle/>
          <a:p>
            <a:pPr algn="ctr">
              <a:defRPr/>
            </a:pPr>
            <a:r>
              <a:rPr lang="sv-SE" sz="364" i="1" dirty="0">
                <a:latin typeface="Calibri" panose="020F0502020204030204"/>
              </a:rPr>
              <a:t>Ja</a:t>
            </a:r>
          </a:p>
        </p:txBody>
      </p:sp>
      <p:sp>
        <p:nvSpPr>
          <p:cNvPr id="65" name="TextBox 64">
            <a:extLst>
              <a:ext uri="{FF2B5EF4-FFF2-40B4-BE49-F238E27FC236}">
                <a16:creationId xmlns:a16="http://schemas.microsoft.com/office/drawing/2014/main" id="{CF2994B3-5BEF-4BC1-9FC4-26BDD458F806}"/>
              </a:ext>
            </a:extLst>
          </p:cNvPr>
          <p:cNvSpPr txBox="1"/>
          <p:nvPr/>
        </p:nvSpPr>
        <p:spPr>
          <a:xfrm>
            <a:off x="5399088" y="3600450"/>
            <a:ext cx="900112" cy="307975"/>
          </a:xfrm>
          <a:prstGeom prst="rect">
            <a:avLst/>
          </a:prstGeom>
          <a:noFill/>
        </p:spPr>
        <p:txBody>
          <a:bodyPr>
            <a:spAutoFit/>
          </a:bodyPr>
          <a:lstStyle/>
          <a:p>
            <a:pPr>
              <a:defRPr/>
            </a:pPr>
            <a:r>
              <a:rPr lang="sv-SE" sz="519" b="1" dirty="0">
                <a:solidFill>
                  <a:srgbClr val="FF0000"/>
                </a:solidFill>
                <a:latin typeface="Calibri" panose="020F0502020204030204"/>
              </a:rPr>
              <a:t>Strukturerad</a:t>
            </a:r>
            <a:r>
              <a:rPr lang="sv-SE" sz="519" dirty="0">
                <a:solidFill>
                  <a:srgbClr val="FF0000"/>
                </a:solidFill>
              </a:rPr>
              <a:t> </a:t>
            </a:r>
            <a:r>
              <a:rPr lang="sv-SE" sz="519" b="1" dirty="0">
                <a:solidFill>
                  <a:srgbClr val="FF0000"/>
                </a:solidFill>
                <a:latin typeface="Calibri" panose="020F0502020204030204"/>
              </a:rPr>
              <a:t>uppföljning </a:t>
            </a:r>
            <a:r>
              <a:rPr lang="sv-SE" sz="519" b="1" dirty="0">
                <a:latin typeface="Calibri" panose="020F0502020204030204"/>
              </a:rPr>
              <a:t>(su)</a:t>
            </a:r>
          </a:p>
          <a:p>
            <a:pPr>
              <a:defRPr/>
            </a:pPr>
            <a:r>
              <a:rPr lang="sv-SE" sz="364" dirty="0">
                <a:latin typeface="Calibri" panose="020F0502020204030204"/>
              </a:rPr>
              <a:t>Återkommande besök i öppenvård</a:t>
            </a:r>
          </a:p>
        </p:txBody>
      </p:sp>
      <p:sp>
        <p:nvSpPr>
          <p:cNvPr id="66" name="TextBox 65">
            <a:extLst>
              <a:ext uri="{FF2B5EF4-FFF2-40B4-BE49-F238E27FC236}">
                <a16:creationId xmlns:a16="http://schemas.microsoft.com/office/drawing/2014/main" id="{2FCD63A5-984C-4A2F-AC99-CABB8586B957}"/>
              </a:ext>
            </a:extLst>
          </p:cNvPr>
          <p:cNvSpPr txBox="1"/>
          <p:nvPr/>
        </p:nvSpPr>
        <p:spPr>
          <a:xfrm>
            <a:off x="4084638" y="3595688"/>
            <a:ext cx="808037" cy="307975"/>
          </a:xfrm>
          <a:prstGeom prst="rect">
            <a:avLst/>
          </a:prstGeom>
          <a:noFill/>
        </p:spPr>
        <p:txBody>
          <a:bodyPr>
            <a:spAutoFit/>
          </a:bodyPr>
          <a:lstStyle/>
          <a:p>
            <a:pPr>
              <a:defRPr/>
            </a:pPr>
            <a:r>
              <a:rPr lang="sv-SE" sz="519" b="1" dirty="0">
                <a:solidFill>
                  <a:srgbClr val="FF0000"/>
                </a:solidFill>
                <a:latin typeface="Calibri" panose="020F0502020204030204"/>
              </a:rPr>
              <a:t>Fortsatt rehabilitering </a:t>
            </a:r>
            <a:r>
              <a:rPr lang="sv-SE" sz="519" b="1" dirty="0">
                <a:latin typeface="Calibri" panose="020F0502020204030204"/>
              </a:rPr>
              <a:t>(fr)</a:t>
            </a:r>
          </a:p>
          <a:p>
            <a:pPr>
              <a:defRPr/>
            </a:pPr>
            <a:r>
              <a:rPr lang="sv-SE" sz="364" dirty="0">
                <a:latin typeface="Calibri" panose="020F0502020204030204"/>
              </a:rPr>
              <a:t>I öppen- eller slutenvård</a:t>
            </a:r>
          </a:p>
        </p:txBody>
      </p:sp>
      <p:cxnSp>
        <p:nvCxnSpPr>
          <p:cNvPr id="97" name="Straight Arrow Connector 15">
            <a:extLst>
              <a:ext uri="{FF2B5EF4-FFF2-40B4-BE49-F238E27FC236}">
                <a16:creationId xmlns:a16="http://schemas.microsoft.com/office/drawing/2014/main" id="{29674BBD-49FA-4ABF-8693-F0F63129BEC5}"/>
              </a:ext>
            </a:extLst>
          </p:cNvPr>
          <p:cNvCxnSpPr>
            <a:cxnSpLocks/>
            <a:stCxn id="81" idx="1"/>
          </p:cNvCxnSpPr>
          <p:nvPr/>
        </p:nvCxnSpPr>
        <p:spPr>
          <a:xfrm flipH="1">
            <a:off x="3990975" y="3073400"/>
            <a:ext cx="1263650" cy="4763"/>
          </a:xfrm>
          <a:prstGeom prst="straightConnector1">
            <a:avLst/>
          </a:prstGeom>
          <a:ln>
            <a:solidFill>
              <a:srgbClr val="377D7A"/>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2FC8F67B-FF9D-4692-913A-A0476A3A00D1}"/>
              </a:ext>
            </a:extLst>
          </p:cNvPr>
          <p:cNvSpPr txBox="1"/>
          <p:nvPr/>
        </p:nvSpPr>
        <p:spPr>
          <a:xfrm>
            <a:off x="5399088" y="3448050"/>
            <a:ext cx="1816100" cy="149225"/>
          </a:xfrm>
          <a:prstGeom prst="rect">
            <a:avLst/>
          </a:prstGeom>
          <a:noFill/>
        </p:spPr>
        <p:txBody>
          <a:bodyPr>
            <a:spAutoFit/>
          </a:bodyPr>
          <a:lstStyle/>
          <a:p>
            <a:pPr>
              <a:defRPr/>
            </a:pPr>
            <a:r>
              <a:rPr lang="sv-SE" sz="364" i="1" dirty="0">
                <a:latin typeface="Calibri" panose="020F0502020204030204"/>
              </a:rPr>
              <a:t>Alla personer som haft stroke eller TIA bör ha livslång strukturerad uppföljning</a:t>
            </a:r>
          </a:p>
        </p:txBody>
      </p:sp>
      <p:grpSp>
        <p:nvGrpSpPr>
          <p:cNvPr id="91185" name="Grupp 36">
            <a:extLst>
              <a:ext uri="{FF2B5EF4-FFF2-40B4-BE49-F238E27FC236}">
                <a16:creationId xmlns:a16="http://schemas.microsoft.com/office/drawing/2014/main" id="{62618E6D-0303-427C-B8EA-190FCBB93985}"/>
              </a:ext>
            </a:extLst>
          </p:cNvPr>
          <p:cNvGrpSpPr>
            <a:grpSpLocks/>
          </p:cNvGrpSpPr>
          <p:nvPr/>
        </p:nvGrpSpPr>
        <p:grpSpPr bwMode="auto">
          <a:xfrm>
            <a:off x="6292850" y="1682750"/>
            <a:ext cx="920750" cy="242888"/>
            <a:chOff x="4882319" y="359137"/>
            <a:chExt cx="1773024" cy="468000"/>
          </a:xfrm>
        </p:grpSpPr>
        <p:sp>
          <p:nvSpPr>
            <p:cNvPr id="129" name="Rectangle 9">
              <a:extLst>
                <a:ext uri="{FF2B5EF4-FFF2-40B4-BE49-F238E27FC236}">
                  <a16:creationId xmlns:a16="http://schemas.microsoft.com/office/drawing/2014/main" id="{B2F4BC94-4974-4436-A33D-2C99D5798655}"/>
                </a:ext>
              </a:extLst>
            </p:cNvPr>
            <p:cNvSpPr>
              <a:spLocks/>
            </p:cNvSpPr>
            <p:nvPr/>
          </p:nvSpPr>
          <p:spPr>
            <a:xfrm>
              <a:off x="4882319" y="359137"/>
              <a:ext cx="1773024" cy="468000"/>
            </a:xfrm>
            <a:prstGeom prst="rect">
              <a:avLst/>
            </a:prstGeom>
            <a:solidFill>
              <a:schemeClr val="bg1">
                <a:alpha val="82000"/>
              </a:schemeClr>
            </a:solidFill>
            <a:ln w="12700">
              <a:solidFill>
                <a:srgbClr val="377D7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7385" tIns="37385" rIns="37385" bIns="37385"/>
            <a:lstStyle/>
            <a:p>
              <a:pPr>
                <a:defRPr/>
              </a:pPr>
              <a:r>
                <a:rPr lang="sv-SE" sz="364" dirty="0">
                  <a:solidFill>
                    <a:schemeClr val="tx1"/>
                  </a:solidFill>
                </a:rPr>
                <a:t>I de fall nya symtom på stroke/TIA uppkommer övergår patienten till vårdförloppet för akut insjuknande</a:t>
              </a:r>
            </a:p>
            <a:p>
              <a:pPr>
                <a:defRPr/>
              </a:pPr>
              <a:endParaRPr lang="sv-SE" sz="364" dirty="0">
                <a:solidFill>
                  <a:schemeClr val="tx1"/>
                </a:solidFill>
              </a:endParaRPr>
            </a:p>
          </p:txBody>
        </p:sp>
        <p:pic>
          <p:nvPicPr>
            <p:cNvPr id="91191" name="Bild 267" descr="Varning kontur">
              <a:extLst>
                <a:ext uri="{FF2B5EF4-FFF2-40B4-BE49-F238E27FC236}">
                  <a16:creationId xmlns:a16="http://schemas.microsoft.com/office/drawing/2014/main" id="{7B7BD199-97D8-4097-91E7-D0AF22512A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5194" y="475372"/>
              <a:ext cx="235385" cy="23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186" name="Rektangel 52">
            <a:extLst>
              <a:ext uri="{FF2B5EF4-FFF2-40B4-BE49-F238E27FC236}">
                <a16:creationId xmlns:a16="http://schemas.microsoft.com/office/drawing/2014/main" id="{6D251532-6A68-4768-AC83-24F2F88A066A}"/>
              </a:ext>
            </a:extLst>
          </p:cNvPr>
          <p:cNvSpPr>
            <a:spLocks noChangeArrowheads="1"/>
          </p:cNvSpPr>
          <p:nvPr/>
        </p:nvSpPr>
        <p:spPr bwMode="auto">
          <a:xfrm>
            <a:off x="193675" y="1081088"/>
            <a:ext cx="3467100" cy="1062037"/>
          </a:xfrm>
          <a:prstGeom prst="rect">
            <a:avLst/>
          </a:prstGeom>
          <a:noFill/>
          <a:ln w="28575">
            <a:solidFill>
              <a:srgbClr val="377D7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b="1">
                <a:solidFill>
                  <a:srgbClr val="2F6679"/>
                </a:solidFill>
                <a:latin typeface="Arial" panose="020B0604020202020204" pitchFamily="34" charset="0"/>
              </a:rPr>
              <a:t>PSV Stroke och TIA - fortsatt vård och rehabilitering</a:t>
            </a:r>
          </a:p>
        </p:txBody>
      </p:sp>
      <p:sp>
        <p:nvSpPr>
          <p:cNvPr id="91187" name="Rektangel 8">
            <a:extLst>
              <a:ext uri="{FF2B5EF4-FFF2-40B4-BE49-F238E27FC236}">
                <a16:creationId xmlns:a16="http://schemas.microsoft.com/office/drawing/2014/main" id="{2ECCC53B-5B77-42C2-BCD8-41E37C44CF39}"/>
              </a:ext>
            </a:extLst>
          </p:cNvPr>
          <p:cNvSpPr>
            <a:spLocks noChangeArrowheads="1"/>
          </p:cNvSpPr>
          <p:nvPr/>
        </p:nvSpPr>
        <p:spPr bwMode="auto">
          <a:xfrm>
            <a:off x="2405063" y="2032000"/>
            <a:ext cx="15176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Utskrivnings-</a:t>
            </a:r>
          </a:p>
          <a:p>
            <a:pPr>
              <a:spcBef>
                <a:spcPct val="0"/>
              </a:spcBef>
              <a:buFontTx/>
              <a:buNone/>
            </a:pPr>
            <a:r>
              <a:rPr lang="sv-SE" altLang="sv-SE" sz="1800">
                <a:solidFill>
                  <a:srgbClr val="000000"/>
                </a:solidFill>
                <a:latin typeface="Arial" panose="020B0604020202020204" pitchFamily="34" charset="0"/>
              </a:rPr>
              <a:t>processen</a:t>
            </a:r>
          </a:p>
        </p:txBody>
      </p:sp>
      <p:sp>
        <p:nvSpPr>
          <p:cNvPr id="91188" name="TextBox 65">
            <a:extLst>
              <a:ext uri="{FF2B5EF4-FFF2-40B4-BE49-F238E27FC236}">
                <a16:creationId xmlns:a16="http://schemas.microsoft.com/office/drawing/2014/main" id="{69390104-36EC-4EA5-BD37-46CDB6F51FCD}"/>
              </a:ext>
            </a:extLst>
          </p:cNvPr>
          <p:cNvSpPr txBox="1">
            <a:spLocks noChangeArrowheads="1"/>
          </p:cNvSpPr>
          <p:nvPr/>
        </p:nvSpPr>
        <p:spPr bwMode="auto">
          <a:xfrm>
            <a:off x="2420938" y="3643313"/>
            <a:ext cx="1614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Fortsatt rehabilitering</a:t>
            </a:r>
          </a:p>
        </p:txBody>
      </p:sp>
      <p:sp>
        <p:nvSpPr>
          <p:cNvPr id="91189" name="Rektangel 10">
            <a:extLst>
              <a:ext uri="{FF2B5EF4-FFF2-40B4-BE49-F238E27FC236}">
                <a16:creationId xmlns:a16="http://schemas.microsoft.com/office/drawing/2014/main" id="{BE68932E-1CBE-4E54-89EB-E58EFD92A89D}"/>
              </a:ext>
            </a:extLst>
          </p:cNvPr>
          <p:cNvSpPr>
            <a:spLocks noChangeArrowheads="1"/>
          </p:cNvSpPr>
          <p:nvPr/>
        </p:nvSpPr>
        <p:spPr bwMode="auto">
          <a:xfrm>
            <a:off x="7542213" y="3643313"/>
            <a:ext cx="1517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800">
                <a:solidFill>
                  <a:srgbClr val="000000"/>
                </a:solidFill>
                <a:latin typeface="Arial" panose="020B0604020202020204" pitchFamily="34" charset="0"/>
              </a:rPr>
              <a:t>Strukturerad </a:t>
            </a:r>
          </a:p>
          <a:p>
            <a:pPr>
              <a:spcBef>
                <a:spcPct val="0"/>
              </a:spcBef>
              <a:buFontTx/>
              <a:buNone/>
            </a:pPr>
            <a:r>
              <a:rPr lang="sv-SE" altLang="sv-SE" sz="1800">
                <a:solidFill>
                  <a:srgbClr val="000000"/>
                </a:solidFill>
                <a:latin typeface="Arial" panose="020B0604020202020204" pitchFamily="34" charset="0"/>
              </a:rPr>
              <a:t>uppföljning</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AF4F41-E94D-4252-A973-58A5444B1E51}"/>
              </a:ext>
            </a:extLst>
          </p:cNvPr>
          <p:cNvSpPr>
            <a:spLocks noGrp="1"/>
          </p:cNvSpPr>
          <p:nvPr>
            <p:ph type="title"/>
          </p:nvPr>
        </p:nvSpPr>
        <p:spPr>
          <a:xfrm>
            <a:off x="211138" y="1116013"/>
            <a:ext cx="4156075" cy="995362"/>
          </a:xfrm>
        </p:spPr>
        <p:txBody>
          <a:bodyPr>
            <a:normAutofit/>
          </a:bodyPr>
          <a:lstStyle/>
          <a:p>
            <a:pPr>
              <a:defRPr/>
            </a:pPr>
            <a:r>
              <a:rPr lang="sv-SE" sz="3000" b="1" dirty="0">
                <a:solidFill>
                  <a:srgbClr val="2F6679"/>
                </a:solidFill>
                <a:latin typeface="+mn-lt"/>
                <a:ea typeface="+mn-ea"/>
                <a:cs typeface="+mn-cs"/>
              </a:rPr>
              <a:t>Utskrivningsprocessen</a:t>
            </a:r>
          </a:p>
        </p:txBody>
      </p:sp>
      <p:sp>
        <p:nvSpPr>
          <p:cNvPr id="93187" name="TextBox 4">
            <a:extLst>
              <a:ext uri="{FF2B5EF4-FFF2-40B4-BE49-F238E27FC236}">
                <a16:creationId xmlns:a16="http://schemas.microsoft.com/office/drawing/2014/main" id="{B9744740-AB4B-4281-857E-80667942073F}"/>
              </a:ext>
            </a:extLst>
          </p:cNvPr>
          <p:cNvSpPr txBox="1">
            <a:spLocks noChangeArrowheads="1"/>
          </p:cNvSpPr>
          <p:nvPr/>
        </p:nvSpPr>
        <p:spPr bwMode="auto">
          <a:xfrm>
            <a:off x="211138" y="2111375"/>
            <a:ext cx="8831262"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028700" indent="-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sv-SE" altLang="sv-SE" sz="2100">
                <a:latin typeface="Arial" panose="020B0604020202020204" pitchFamily="34" charset="0"/>
              </a:rPr>
              <a:t>Oavsett var patienten befinner sig ska processen säkras</a:t>
            </a:r>
          </a:p>
          <a:p>
            <a:pPr lvl="2">
              <a:spcBef>
                <a:spcPct val="0"/>
              </a:spcBef>
              <a:buFont typeface="Wingdings" panose="05000000000000000000" pitchFamily="2" charset="2"/>
              <a:buChar char=""/>
            </a:pPr>
            <a:r>
              <a:rPr lang="sv-SE" altLang="sv-SE" sz="2100">
                <a:latin typeface="Arial" panose="020B0604020202020204" pitchFamily="34" charset="0"/>
              </a:rPr>
              <a:t>Strokeenhet</a:t>
            </a:r>
          </a:p>
          <a:p>
            <a:pPr lvl="2">
              <a:spcBef>
                <a:spcPct val="0"/>
              </a:spcBef>
              <a:spcAft>
                <a:spcPts val="750"/>
              </a:spcAft>
              <a:buFont typeface="Wingdings" panose="05000000000000000000" pitchFamily="2" charset="2"/>
              <a:buChar char=""/>
            </a:pPr>
            <a:r>
              <a:rPr lang="sv-SE" altLang="sv-SE" sz="2100">
                <a:latin typeface="Arial" panose="020B0604020202020204" pitchFamily="34" charset="0"/>
              </a:rPr>
              <a:t>Rehabiliteringsenhet</a:t>
            </a:r>
          </a:p>
          <a:p>
            <a:pPr>
              <a:spcBef>
                <a:spcPct val="0"/>
              </a:spcBef>
            </a:pPr>
            <a:r>
              <a:rPr lang="sv-SE" altLang="sv-SE" sz="2100">
                <a:latin typeface="Arial" panose="020B0604020202020204" pitchFamily="34" charset="0"/>
              </a:rPr>
              <a:t>Oavsett till vilken vårdinstans som patienten skrivs ut till ska processen säkras</a:t>
            </a:r>
          </a:p>
          <a:p>
            <a:pPr lvl="2">
              <a:spcBef>
                <a:spcPct val="0"/>
              </a:spcBef>
              <a:buFont typeface="Calibri" panose="020F0502020204030204" pitchFamily="34" charset="0"/>
              <a:buChar char="→"/>
            </a:pPr>
            <a:r>
              <a:rPr lang="sv-SE" altLang="sv-SE" sz="2100">
                <a:latin typeface="Arial" panose="020B0604020202020204" pitchFamily="34" charset="0"/>
              </a:rPr>
              <a:t>Slutenvård</a:t>
            </a:r>
          </a:p>
          <a:p>
            <a:pPr lvl="2">
              <a:spcBef>
                <a:spcPct val="0"/>
              </a:spcBef>
              <a:buFont typeface="Calibri" panose="020F0502020204030204" pitchFamily="34" charset="0"/>
              <a:buChar char="→"/>
            </a:pPr>
            <a:r>
              <a:rPr lang="sv-SE" altLang="sv-SE" sz="2100">
                <a:latin typeface="Arial" panose="020B0604020202020204" pitchFamily="34" charset="0"/>
              </a:rPr>
              <a:t>Öppenvård</a:t>
            </a:r>
          </a:p>
          <a:p>
            <a:pPr lvl="2">
              <a:spcBef>
                <a:spcPct val="0"/>
              </a:spcBef>
              <a:spcAft>
                <a:spcPts val="750"/>
              </a:spcAft>
              <a:buFont typeface="Calibri" panose="020F0502020204030204" pitchFamily="34" charset="0"/>
              <a:buChar char="→"/>
            </a:pPr>
            <a:r>
              <a:rPr lang="sv-SE" altLang="sv-SE" sz="2100">
                <a:latin typeface="Arial" panose="020B0604020202020204" pitchFamily="34" charset="0"/>
              </a:rPr>
              <a:t>Kommunal hälso- och sjukvård </a:t>
            </a:r>
          </a:p>
        </p:txBody>
      </p:sp>
      <p:pic>
        <p:nvPicPr>
          <p:cNvPr id="93188" name="Picture 3">
            <a:extLst>
              <a:ext uri="{FF2B5EF4-FFF2-40B4-BE49-F238E27FC236}">
                <a16:creationId xmlns:a16="http://schemas.microsoft.com/office/drawing/2014/main" id="{D0D433B7-1686-4BFA-B98D-6557D8412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614"/>
          <a:stretch>
            <a:fillRect/>
          </a:stretch>
        </p:blipFill>
        <p:spPr bwMode="auto">
          <a:xfrm>
            <a:off x="6196013" y="1014413"/>
            <a:ext cx="27574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AF41AFC-9ED7-48B0-A534-09611BAC6631}"/>
              </a:ext>
            </a:extLst>
          </p:cNvPr>
          <p:cNvSpPr txBox="1">
            <a:spLocks noGrp="1"/>
          </p:cNvSpPr>
          <p:nvPr>
            <p:ph type="title"/>
          </p:nvPr>
        </p:nvSpPr>
        <p:spPr>
          <a:xfrm>
            <a:off x="703263" y="1025525"/>
            <a:ext cx="1946275" cy="461963"/>
          </a:xfrm>
        </p:spPr>
        <p:txBody>
          <a:bodyPr lIns="0" tIns="0" rIns="0" bIns="0" rtlCol="0">
            <a:spAutoFit/>
          </a:bodyPr>
          <a:lstStyle/>
          <a:p>
            <a:pPr marL="9525">
              <a:defRPr/>
            </a:pPr>
            <a:r>
              <a:rPr sz="3000" b="1" dirty="0">
                <a:solidFill>
                  <a:srgbClr val="2F6679"/>
                </a:solidFill>
                <a:latin typeface="+mn-lt"/>
                <a:ea typeface="+mn-ea"/>
                <a:cs typeface="+mn-cs"/>
              </a:rPr>
              <a:t>Utskrivning</a:t>
            </a:r>
          </a:p>
        </p:txBody>
      </p:sp>
      <p:sp>
        <p:nvSpPr>
          <p:cNvPr id="10" name="object 10">
            <a:extLst>
              <a:ext uri="{FF2B5EF4-FFF2-40B4-BE49-F238E27FC236}">
                <a16:creationId xmlns:a16="http://schemas.microsoft.com/office/drawing/2014/main" id="{6C8781A0-2C06-49A2-9FA6-CA3A7D630FE5}"/>
              </a:ext>
            </a:extLst>
          </p:cNvPr>
          <p:cNvSpPr txBox="1"/>
          <p:nvPr/>
        </p:nvSpPr>
        <p:spPr>
          <a:xfrm>
            <a:off x="703263" y="2032000"/>
            <a:ext cx="4930775" cy="3262313"/>
          </a:xfrm>
          <a:prstGeom prst="rect">
            <a:avLst/>
          </a:prstGeom>
        </p:spPr>
        <p:txBody>
          <a:bodyPr lIns="0" tIns="0" rIns="0" bIns="0">
            <a:spAutoFit/>
          </a:bodyPr>
          <a:lstStyle/>
          <a:p>
            <a:pPr marL="160496" indent="-150971">
              <a:buFont typeface="Arial"/>
              <a:buChar char="•"/>
              <a:tabLst>
                <a:tab pos="160496" algn="l"/>
                <a:tab pos="160972" algn="l"/>
              </a:tabLst>
              <a:defRPr/>
            </a:pPr>
            <a:r>
              <a:rPr sz="1050" spc="-4" dirty="0">
                <a:latin typeface="Calibri"/>
                <a:cs typeface="Calibri"/>
              </a:rPr>
              <a:t>Är </a:t>
            </a:r>
            <a:r>
              <a:rPr sz="1050" spc="-8" dirty="0">
                <a:latin typeface="Calibri"/>
                <a:cs typeface="Calibri"/>
              </a:rPr>
              <a:t>stroke/TIA-diagnos</a:t>
            </a:r>
            <a:r>
              <a:rPr sz="1050" spc="-11" dirty="0">
                <a:latin typeface="Calibri"/>
                <a:cs typeface="Calibri"/>
              </a:rPr>
              <a:t> </a:t>
            </a:r>
            <a:r>
              <a:rPr sz="1050" spc="-8" dirty="0">
                <a:latin typeface="Calibri"/>
                <a:cs typeface="Calibri"/>
              </a:rPr>
              <a:t>fastställd?</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Är medicinsk utredning klar och </a:t>
            </a:r>
            <a:r>
              <a:rPr sz="1050" spc="-8" dirty="0">
                <a:latin typeface="Calibri"/>
                <a:cs typeface="Calibri"/>
              </a:rPr>
              <a:t>riskfaktorer</a:t>
            </a:r>
            <a:r>
              <a:rPr sz="1050" spc="30" dirty="0">
                <a:latin typeface="Calibri"/>
                <a:cs typeface="Calibri"/>
              </a:rPr>
              <a:t> </a:t>
            </a:r>
            <a:r>
              <a:rPr sz="1050" spc="-4" dirty="0">
                <a:latin typeface="Calibri"/>
                <a:cs typeface="Calibri"/>
              </a:rPr>
              <a:t>utredda?</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Är lämplig </a:t>
            </a:r>
            <a:r>
              <a:rPr sz="1050" spc="-8" dirty="0">
                <a:latin typeface="Calibri"/>
                <a:cs typeface="Calibri"/>
              </a:rPr>
              <a:t>sekundärprevention</a:t>
            </a:r>
            <a:r>
              <a:rPr sz="1050" spc="38" dirty="0">
                <a:latin typeface="Calibri"/>
                <a:cs typeface="Calibri"/>
              </a:rPr>
              <a:t> </a:t>
            </a:r>
            <a:r>
              <a:rPr sz="1050" spc="-8" dirty="0">
                <a:latin typeface="Calibri"/>
                <a:cs typeface="Calibri"/>
              </a:rPr>
              <a:t>insatt?</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Är </a:t>
            </a:r>
            <a:r>
              <a:rPr sz="1050" spc="-8" dirty="0">
                <a:latin typeface="Calibri"/>
                <a:cs typeface="Calibri"/>
              </a:rPr>
              <a:t>patienten informerad </a:t>
            </a:r>
            <a:r>
              <a:rPr sz="1050" spc="-4" dirty="0">
                <a:latin typeface="Calibri"/>
                <a:cs typeface="Calibri"/>
              </a:rPr>
              <a:t>om hälsosamma</a:t>
            </a:r>
            <a:r>
              <a:rPr sz="1050" spc="23" dirty="0">
                <a:latin typeface="Calibri"/>
                <a:cs typeface="Calibri"/>
              </a:rPr>
              <a:t> </a:t>
            </a:r>
            <a:r>
              <a:rPr sz="1050" spc="-4" dirty="0">
                <a:latin typeface="Calibri"/>
                <a:cs typeface="Calibri"/>
              </a:rPr>
              <a:t>levnadsvanor?</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Är funktions-, </a:t>
            </a:r>
            <a:r>
              <a:rPr sz="1050" spc="-8" dirty="0">
                <a:latin typeface="Calibri"/>
                <a:cs typeface="Calibri"/>
              </a:rPr>
              <a:t>aktivitetsförmåga </a:t>
            </a:r>
            <a:r>
              <a:rPr sz="1050" spc="-4" dirty="0">
                <a:latin typeface="Calibri"/>
                <a:cs typeface="Calibri"/>
              </a:rPr>
              <a:t>och delaktighet</a:t>
            </a:r>
            <a:r>
              <a:rPr sz="1050" spc="30" dirty="0">
                <a:latin typeface="Calibri"/>
                <a:cs typeface="Calibri"/>
              </a:rPr>
              <a:t> </a:t>
            </a:r>
            <a:r>
              <a:rPr sz="1050" spc="-4" dirty="0">
                <a:latin typeface="Calibri"/>
                <a:cs typeface="Calibri"/>
              </a:rPr>
              <a:t>utredd?</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Har </a:t>
            </a:r>
            <a:r>
              <a:rPr sz="1050" spc="-8" dirty="0">
                <a:latin typeface="Calibri"/>
                <a:cs typeface="Calibri"/>
              </a:rPr>
              <a:t>patienten nått uppsatta </a:t>
            </a:r>
            <a:r>
              <a:rPr sz="1050" spc="-4" dirty="0">
                <a:latin typeface="Calibri"/>
                <a:cs typeface="Calibri"/>
              </a:rPr>
              <a:t>mål (avseende funktion-, aktivitet och/eller</a:t>
            </a:r>
            <a:r>
              <a:rPr sz="1050" spc="53" dirty="0">
                <a:latin typeface="Calibri"/>
                <a:cs typeface="Calibri"/>
              </a:rPr>
              <a:t> </a:t>
            </a:r>
            <a:r>
              <a:rPr sz="1050" spc="-4" dirty="0">
                <a:latin typeface="Calibri"/>
                <a:cs typeface="Calibri"/>
              </a:rPr>
              <a:t>delaktighet)?</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Har </a:t>
            </a:r>
            <a:r>
              <a:rPr sz="1050" spc="-8" dirty="0">
                <a:latin typeface="Calibri"/>
                <a:cs typeface="Calibri"/>
              </a:rPr>
              <a:t>information </a:t>
            </a:r>
            <a:r>
              <a:rPr sz="1050" spc="-4" dirty="0">
                <a:latin typeface="Calibri"/>
                <a:cs typeface="Calibri"/>
              </a:rPr>
              <a:t>om </a:t>
            </a:r>
            <a:r>
              <a:rPr sz="1050" spc="-8" dirty="0">
                <a:latin typeface="Calibri"/>
                <a:cs typeface="Calibri"/>
              </a:rPr>
              <a:t>körförbud</a:t>
            </a:r>
            <a:r>
              <a:rPr sz="1050" spc="-19" dirty="0">
                <a:latin typeface="Calibri"/>
                <a:cs typeface="Calibri"/>
              </a:rPr>
              <a:t> </a:t>
            </a:r>
            <a:r>
              <a:rPr sz="1050" spc="-4" dirty="0">
                <a:latin typeface="Calibri"/>
                <a:cs typeface="Calibri"/>
              </a:rPr>
              <a:t>förmedlats?</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Har </a:t>
            </a:r>
            <a:r>
              <a:rPr sz="1050" spc="-8" dirty="0">
                <a:latin typeface="Calibri"/>
                <a:cs typeface="Calibri"/>
              </a:rPr>
              <a:t>information </a:t>
            </a:r>
            <a:r>
              <a:rPr sz="1050" spc="-4" dirty="0">
                <a:latin typeface="Calibri"/>
                <a:cs typeface="Calibri"/>
              </a:rPr>
              <a:t>om vapenanvändning</a:t>
            </a:r>
            <a:r>
              <a:rPr sz="1050" spc="-19" dirty="0">
                <a:latin typeface="Calibri"/>
                <a:cs typeface="Calibri"/>
              </a:rPr>
              <a:t> </a:t>
            </a:r>
            <a:r>
              <a:rPr sz="1050" spc="-4" dirty="0">
                <a:latin typeface="Calibri"/>
                <a:cs typeface="Calibri"/>
              </a:rPr>
              <a:t>förmedlats?</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Sjukskrivning?</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Har </a:t>
            </a:r>
            <a:r>
              <a:rPr sz="1050" spc="-8" dirty="0">
                <a:latin typeface="Calibri"/>
                <a:cs typeface="Calibri"/>
              </a:rPr>
              <a:t>patientkontrakt </a:t>
            </a:r>
            <a:r>
              <a:rPr sz="1050" spc="-11" dirty="0">
                <a:latin typeface="Calibri"/>
                <a:cs typeface="Calibri"/>
              </a:rPr>
              <a:t>upprättats </a:t>
            </a:r>
            <a:r>
              <a:rPr sz="1050" spc="-4" dirty="0">
                <a:latin typeface="Calibri"/>
                <a:cs typeface="Calibri"/>
              </a:rPr>
              <a:t>och </a:t>
            </a:r>
            <a:r>
              <a:rPr sz="1050" spc="-8" dirty="0">
                <a:latin typeface="Calibri"/>
                <a:cs typeface="Calibri"/>
              </a:rPr>
              <a:t>uppdaterats </a:t>
            </a:r>
            <a:r>
              <a:rPr sz="1050" spc="-4" dirty="0">
                <a:latin typeface="Calibri"/>
                <a:cs typeface="Calibri"/>
              </a:rPr>
              <a:t>med patient och eventuellt</a:t>
            </a:r>
            <a:r>
              <a:rPr sz="1050" spc="60" dirty="0">
                <a:latin typeface="Calibri"/>
                <a:cs typeface="Calibri"/>
              </a:rPr>
              <a:t> </a:t>
            </a:r>
            <a:r>
              <a:rPr sz="1050" spc="-8" dirty="0">
                <a:latin typeface="Calibri"/>
                <a:cs typeface="Calibri"/>
              </a:rPr>
              <a:t>närstående?</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Har </a:t>
            </a:r>
            <a:r>
              <a:rPr sz="1050" spc="-8" dirty="0">
                <a:latin typeface="Calibri"/>
                <a:cs typeface="Calibri"/>
              </a:rPr>
              <a:t>patienten </a:t>
            </a:r>
            <a:r>
              <a:rPr sz="1050" spc="-4" dirty="0">
                <a:latin typeface="Calibri"/>
                <a:cs typeface="Calibri"/>
              </a:rPr>
              <a:t>en </a:t>
            </a:r>
            <a:r>
              <a:rPr sz="1050" spc="-8" dirty="0">
                <a:latin typeface="Calibri"/>
                <a:cs typeface="Calibri"/>
              </a:rPr>
              <a:t>uppdaterad</a:t>
            </a:r>
            <a:r>
              <a:rPr sz="1050" spc="34" dirty="0">
                <a:latin typeface="Calibri"/>
                <a:cs typeface="Calibri"/>
              </a:rPr>
              <a:t> </a:t>
            </a:r>
            <a:r>
              <a:rPr sz="1050" spc="-4" dirty="0">
                <a:latin typeface="Calibri"/>
                <a:cs typeface="Calibri"/>
              </a:rPr>
              <a:t>rehabiliteringsplan?</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Har vårdplanering eller SIP erbjudits vid behov </a:t>
            </a:r>
            <a:r>
              <a:rPr sz="1050" spc="-11" dirty="0">
                <a:latin typeface="Calibri"/>
                <a:cs typeface="Calibri"/>
              </a:rPr>
              <a:t>av </a:t>
            </a:r>
            <a:r>
              <a:rPr sz="1050" spc="-4" dirty="0">
                <a:latin typeface="Calibri"/>
                <a:cs typeface="Calibri"/>
              </a:rPr>
              <a:t>och/eller </a:t>
            </a:r>
            <a:r>
              <a:rPr sz="1050" spc="-8" dirty="0">
                <a:latin typeface="Calibri"/>
                <a:cs typeface="Calibri"/>
              </a:rPr>
              <a:t>önskemål från</a:t>
            </a:r>
            <a:r>
              <a:rPr sz="1050" spc="101" dirty="0">
                <a:latin typeface="Calibri"/>
                <a:cs typeface="Calibri"/>
              </a:rPr>
              <a:t> </a:t>
            </a:r>
            <a:r>
              <a:rPr sz="1050" spc="-8" dirty="0">
                <a:latin typeface="Calibri"/>
                <a:cs typeface="Calibri"/>
              </a:rPr>
              <a:t>patienten?</a:t>
            </a:r>
            <a:endParaRPr sz="1050" dirty="0">
              <a:latin typeface="Calibri"/>
              <a:cs typeface="Calibri"/>
            </a:endParaRPr>
          </a:p>
          <a:p>
            <a:pPr marL="160496" indent="-150971">
              <a:spcBef>
                <a:spcPts val="623"/>
              </a:spcBef>
              <a:buFont typeface="Arial"/>
              <a:buChar char="•"/>
              <a:tabLst>
                <a:tab pos="160496" algn="l"/>
                <a:tab pos="160972" algn="l"/>
              </a:tabLst>
              <a:defRPr/>
            </a:pPr>
            <a:r>
              <a:rPr sz="1050" spc="-4" dirty="0">
                <a:latin typeface="Calibri"/>
                <a:cs typeface="Calibri"/>
              </a:rPr>
              <a:t>Bedöms utskrivning </a:t>
            </a:r>
            <a:r>
              <a:rPr sz="1050" spc="-4" dirty="0" err="1">
                <a:latin typeface="Calibri"/>
                <a:cs typeface="Calibri"/>
              </a:rPr>
              <a:t>trygg</a:t>
            </a:r>
            <a:r>
              <a:rPr sz="1050" spc="-4" dirty="0">
                <a:latin typeface="Calibri"/>
                <a:cs typeface="Calibri"/>
              </a:rPr>
              <a:t> </a:t>
            </a:r>
            <a:r>
              <a:rPr lang="sv-SE" sz="1050" spc="-4" dirty="0">
                <a:latin typeface="Calibri"/>
                <a:cs typeface="Calibri"/>
              </a:rPr>
              <a:t>och</a:t>
            </a:r>
            <a:r>
              <a:rPr sz="1050" spc="4" dirty="0">
                <a:latin typeface="Calibri"/>
                <a:cs typeface="Calibri"/>
              </a:rPr>
              <a:t> </a:t>
            </a:r>
            <a:r>
              <a:rPr lang="sv-SE" sz="1050" spc="-8" dirty="0">
                <a:latin typeface="Calibri"/>
                <a:cs typeface="Calibri"/>
              </a:rPr>
              <a:t>säker?</a:t>
            </a:r>
          </a:p>
          <a:p>
            <a:pPr marL="160496" indent="-150971">
              <a:spcBef>
                <a:spcPts val="623"/>
              </a:spcBef>
              <a:buFont typeface="Arial"/>
              <a:buChar char="•"/>
              <a:tabLst>
                <a:tab pos="160496" algn="l"/>
                <a:tab pos="160972" algn="l"/>
              </a:tabLst>
              <a:defRPr/>
            </a:pPr>
            <a:r>
              <a:rPr lang="sv-SE" sz="1050" spc="-4" dirty="0">
                <a:latin typeface="Calibri"/>
                <a:cs typeface="Calibri"/>
              </a:rPr>
              <a:t>Tidig understödd hemgång. ESD </a:t>
            </a:r>
            <a:r>
              <a:rPr lang="en-US" sz="1050" spc="-4" dirty="0">
                <a:latin typeface="Calibri"/>
                <a:cs typeface="Calibri"/>
              </a:rPr>
              <a:t>(Early supported discharge)</a:t>
            </a:r>
            <a:r>
              <a:rPr lang="sv-SE" sz="1050" spc="-4" dirty="0">
                <a:latin typeface="Calibri"/>
                <a:cs typeface="Calibri"/>
              </a:rPr>
              <a:t>?</a:t>
            </a:r>
            <a:endParaRPr sz="1050" spc="-4" dirty="0">
              <a:latin typeface="Calibri"/>
              <a:cs typeface="Calibri"/>
            </a:endParaRPr>
          </a:p>
        </p:txBody>
      </p:sp>
      <p:pic>
        <p:nvPicPr>
          <p:cNvPr id="11" name="Picture 8">
            <a:extLst>
              <a:ext uri="{FF2B5EF4-FFF2-40B4-BE49-F238E27FC236}">
                <a16:creationId xmlns:a16="http://schemas.microsoft.com/office/drawing/2014/main" id="{02035088-3129-4647-B779-4C490F1D430F}"/>
              </a:ext>
            </a:extLst>
          </p:cNvPr>
          <p:cNvPicPr>
            <a:picLocks noChangeAspect="1"/>
          </p:cNvPicPr>
          <p:nvPr/>
        </p:nvPicPr>
        <p:blipFill>
          <a:blip r:embed="rId2"/>
          <a:stretch>
            <a:fillRect/>
          </a:stretch>
        </p:blipFill>
        <p:spPr>
          <a:xfrm rot="1020000">
            <a:off x="5742112" y="1807736"/>
            <a:ext cx="3486266" cy="4887000"/>
          </a:xfrm>
          <a:prstGeom prst="rect">
            <a:avLst/>
          </a:prstGeom>
          <a:effectLst>
            <a:outerShdw blurRad="63500" sx="102000" sy="102000" algn="ctr" rotWithShape="0">
              <a:prstClr val="black">
                <a:alpha val="40000"/>
              </a:prstClr>
            </a:outerShdw>
            <a:softEdge rad="31750"/>
          </a:effectLst>
        </p:spPr>
      </p:pic>
      <p:pic>
        <p:nvPicPr>
          <p:cNvPr id="95237" name="Picture 3">
            <a:extLst>
              <a:ext uri="{FF2B5EF4-FFF2-40B4-BE49-F238E27FC236}">
                <a16:creationId xmlns:a16="http://schemas.microsoft.com/office/drawing/2014/main" id="{CD2285CB-570D-49A6-891E-347ED2073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614"/>
          <a:stretch>
            <a:fillRect/>
          </a:stretch>
        </p:blipFill>
        <p:spPr bwMode="auto">
          <a:xfrm>
            <a:off x="6196013" y="1014413"/>
            <a:ext cx="27574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ktangel 16">
            <a:extLst>
              <a:ext uri="{FF2B5EF4-FFF2-40B4-BE49-F238E27FC236}">
                <a16:creationId xmlns:a16="http://schemas.microsoft.com/office/drawing/2014/main" id="{188D6FA4-3BD3-474A-A54B-F4D665E7F803}"/>
              </a:ext>
            </a:extLst>
          </p:cNvPr>
          <p:cNvSpPr>
            <a:spLocks noChangeArrowheads="1"/>
          </p:cNvSpPr>
          <p:nvPr/>
        </p:nvSpPr>
        <p:spPr bwMode="auto">
          <a:xfrm>
            <a:off x="649288" y="1471613"/>
            <a:ext cx="51323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750"/>
              </a:spcAft>
              <a:buFontTx/>
              <a:buNone/>
            </a:pPr>
            <a:r>
              <a:rPr lang="sv-SE" altLang="sv-SE" sz="1800">
                <a:latin typeface="Arial" panose="020B0604020202020204" pitchFamily="34" charset="0"/>
                <a:cs typeface="Calibri" panose="020F0502020204030204" pitchFamily="34" charset="0"/>
              </a:rPr>
              <a:t>Kontrollera att adekvata utredningar, bedömningar, åtgärder och behandlingar enligt PSV är utförda alternativt pågår eller planeras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object 2">
            <a:extLst>
              <a:ext uri="{FF2B5EF4-FFF2-40B4-BE49-F238E27FC236}">
                <a16:creationId xmlns:a16="http://schemas.microsoft.com/office/drawing/2014/main" id="{5ABD27FE-C5EF-45A7-AC3B-5C8A9014C2DA}"/>
              </a:ext>
            </a:extLst>
          </p:cNvPr>
          <p:cNvSpPr>
            <a:spLocks/>
          </p:cNvSpPr>
          <p:nvPr/>
        </p:nvSpPr>
        <p:spPr bwMode="auto">
          <a:xfrm>
            <a:off x="825500" y="2114550"/>
            <a:ext cx="2370138" cy="865188"/>
          </a:xfrm>
          <a:custGeom>
            <a:avLst/>
            <a:gdLst>
              <a:gd name="T0" fmla="*/ 0 w 3159760"/>
              <a:gd name="T1" fmla="*/ 144133 h 1154430"/>
              <a:gd name="T2" fmla="*/ 3810 w 3159760"/>
              <a:gd name="T3" fmla="*/ 111084 h 1154430"/>
              <a:gd name="T4" fmla="*/ 14662 w 3159760"/>
              <a:gd name="T5" fmla="*/ 80747 h 1154430"/>
              <a:gd name="T6" fmla="*/ 31692 w 3159760"/>
              <a:gd name="T7" fmla="*/ 53984 h 1154430"/>
              <a:gd name="T8" fmla="*/ 54031 w 3159760"/>
              <a:gd name="T9" fmla="*/ 31664 h 1154430"/>
              <a:gd name="T10" fmla="*/ 80817 w 3159760"/>
              <a:gd name="T11" fmla="*/ 14650 h 1154430"/>
              <a:gd name="T12" fmla="*/ 111181 w 3159760"/>
              <a:gd name="T13" fmla="*/ 3806 h 1154430"/>
              <a:gd name="T14" fmla="*/ 144258 w 3159760"/>
              <a:gd name="T15" fmla="*/ 0 h 1154430"/>
              <a:gd name="T16" fmla="*/ 2225879 w 3159760"/>
              <a:gd name="T17" fmla="*/ 0 h 1154430"/>
              <a:gd name="T18" fmla="*/ 2281085 w 3159760"/>
              <a:gd name="T19" fmla="*/ 10971 h 1154430"/>
              <a:gd name="T20" fmla="*/ 2327886 w 3159760"/>
              <a:gd name="T21" fmla="*/ 42215 h 1154430"/>
              <a:gd name="T22" fmla="*/ 2359157 w 3159760"/>
              <a:gd name="T23" fmla="*/ 88975 h 1154430"/>
              <a:gd name="T24" fmla="*/ 2370137 w 3159760"/>
              <a:gd name="T25" fmla="*/ 144133 h 1154430"/>
              <a:gd name="T26" fmla="*/ 2370137 w 3159760"/>
              <a:gd name="T27" fmla="*/ 720647 h 1154430"/>
              <a:gd name="T28" fmla="*/ 2366327 w 3159760"/>
              <a:gd name="T29" fmla="*/ 753695 h 1154430"/>
              <a:gd name="T30" fmla="*/ 2355475 w 3159760"/>
              <a:gd name="T31" fmla="*/ 784033 h 1154430"/>
              <a:gd name="T32" fmla="*/ 2338445 w 3159760"/>
              <a:gd name="T33" fmla="*/ 810795 h 1154430"/>
              <a:gd name="T34" fmla="*/ 2316105 w 3159760"/>
              <a:gd name="T35" fmla="*/ 833115 h 1154430"/>
              <a:gd name="T36" fmla="*/ 2289321 w 3159760"/>
              <a:gd name="T37" fmla="*/ 850130 h 1154430"/>
              <a:gd name="T38" fmla="*/ 2258957 w 3159760"/>
              <a:gd name="T39" fmla="*/ 860973 h 1154430"/>
              <a:gd name="T40" fmla="*/ 2225879 w 3159760"/>
              <a:gd name="T41" fmla="*/ 864780 h 1154430"/>
              <a:gd name="T42" fmla="*/ 144258 w 3159760"/>
              <a:gd name="T43" fmla="*/ 864780 h 1154430"/>
              <a:gd name="T44" fmla="*/ 111181 w 3159760"/>
              <a:gd name="T45" fmla="*/ 860973 h 1154430"/>
              <a:gd name="T46" fmla="*/ 80817 w 3159760"/>
              <a:gd name="T47" fmla="*/ 850130 h 1154430"/>
              <a:gd name="T48" fmla="*/ 54031 w 3159760"/>
              <a:gd name="T49" fmla="*/ 833115 h 1154430"/>
              <a:gd name="T50" fmla="*/ 31692 w 3159760"/>
              <a:gd name="T51" fmla="*/ 810795 h 1154430"/>
              <a:gd name="T52" fmla="*/ 14662 w 3159760"/>
              <a:gd name="T53" fmla="*/ 784033 h 1154430"/>
              <a:gd name="T54" fmla="*/ 3810 w 3159760"/>
              <a:gd name="T55" fmla="*/ 753695 h 1154430"/>
              <a:gd name="T56" fmla="*/ 0 w 3159760"/>
              <a:gd name="T57" fmla="*/ 720647 h 1154430"/>
              <a:gd name="T58" fmla="*/ 0 w 3159760"/>
              <a:gd name="T59" fmla="*/ 144133 h 11544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59760" h="1154430">
                <a:moveTo>
                  <a:pt x="0" y="192318"/>
                </a:moveTo>
                <a:lnTo>
                  <a:pt x="5079" y="148221"/>
                </a:lnTo>
                <a:lnTo>
                  <a:pt x="19547" y="107741"/>
                </a:lnTo>
                <a:lnTo>
                  <a:pt x="42250" y="72032"/>
                </a:lnTo>
                <a:lnTo>
                  <a:pt x="72032" y="42250"/>
                </a:lnTo>
                <a:lnTo>
                  <a:pt x="107741" y="19547"/>
                </a:lnTo>
                <a:lnTo>
                  <a:pt x="148221" y="5079"/>
                </a:lnTo>
                <a:lnTo>
                  <a:pt x="192318" y="0"/>
                </a:lnTo>
                <a:lnTo>
                  <a:pt x="2967441" y="0"/>
                </a:lnTo>
                <a:lnTo>
                  <a:pt x="3041038" y="14639"/>
                </a:lnTo>
                <a:lnTo>
                  <a:pt x="3103431" y="56328"/>
                </a:lnTo>
                <a:lnTo>
                  <a:pt x="3145120" y="118721"/>
                </a:lnTo>
                <a:lnTo>
                  <a:pt x="3159759" y="192318"/>
                </a:lnTo>
                <a:lnTo>
                  <a:pt x="3159759" y="961567"/>
                </a:lnTo>
                <a:lnTo>
                  <a:pt x="3154680" y="1005664"/>
                </a:lnTo>
                <a:lnTo>
                  <a:pt x="3140212" y="1046144"/>
                </a:lnTo>
                <a:lnTo>
                  <a:pt x="3117509" y="1081853"/>
                </a:lnTo>
                <a:lnTo>
                  <a:pt x="3087726" y="1111635"/>
                </a:lnTo>
                <a:lnTo>
                  <a:pt x="3052018" y="1134338"/>
                </a:lnTo>
                <a:lnTo>
                  <a:pt x="3011538" y="1148806"/>
                </a:lnTo>
                <a:lnTo>
                  <a:pt x="2967441" y="1153885"/>
                </a:lnTo>
                <a:lnTo>
                  <a:pt x="192318" y="1153885"/>
                </a:lnTo>
                <a:lnTo>
                  <a:pt x="148221" y="1148806"/>
                </a:lnTo>
                <a:lnTo>
                  <a:pt x="107741" y="1134338"/>
                </a:lnTo>
                <a:lnTo>
                  <a:pt x="72032" y="1111635"/>
                </a:lnTo>
                <a:lnTo>
                  <a:pt x="42250" y="1081853"/>
                </a:lnTo>
                <a:lnTo>
                  <a:pt x="19547" y="1046144"/>
                </a:lnTo>
                <a:lnTo>
                  <a:pt x="5079" y="1005664"/>
                </a:lnTo>
                <a:lnTo>
                  <a:pt x="0" y="961567"/>
                </a:lnTo>
                <a:lnTo>
                  <a:pt x="0" y="192318"/>
                </a:lnTo>
                <a:close/>
              </a:path>
            </a:pathLst>
          </a:custGeom>
          <a:noFill/>
          <a:ln w="9524">
            <a:solidFill>
              <a:srgbClr val="2F559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sv-SE"/>
          </a:p>
        </p:txBody>
      </p:sp>
      <p:sp>
        <p:nvSpPr>
          <p:cNvPr id="96259" name="object 3">
            <a:extLst>
              <a:ext uri="{FF2B5EF4-FFF2-40B4-BE49-F238E27FC236}">
                <a16:creationId xmlns:a16="http://schemas.microsoft.com/office/drawing/2014/main" id="{B4B93342-A1FC-4D36-908C-512AE972EFEB}"/>
              </a:ext>
            </a:extLst>
          </p:cNvPr>
          <p:cNvSpPr txBox="1">
            <a:spLocks noChangeArrowheads="1"/>
          </p:cNvSpPr>
          <p:nvPr/>
        </p:nvSpPr>
        <p:spPr bwMode="auto">
          <a:xfrm>
            <a:off x="1436688" y="2149475"/>
            <a:ext cx="11493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1800">
                <a:latin typeface="Arial" panose="020B0604020202020204" pitchFamily="34" charset="0"/>
              </a:rPr>
              <a:t>Fördjupad  bedömning</a:t>
            </a:r>
          </a:p>
          <a:p>
            <a:pPr algn="ctr">
              <a:spcBef>
                <a:spcPts val="163"/>
              </a:spcBef>
              <a:buFontTx/>
              <a:buNone/>
            </a:pPr>
            <a:r>
              <a:rPr lang="sv-SE" altLang="sv-SE" sz="1300" i="1">
                <a:latin typeface="Arial" panose="020B0604020202020204" pitchFamily="34" charset="0"/>
              </a:rPr>
              <a:t>ICF*</a:t>
            </a:r>
            <a:endParaRPr lang="sv-SE" altLang="sv-SE" sz="1300">
              <a:latin typeface="Arial" panose="020B0604020202020204" pitchFamily="34" charset="0"/>
            </a:endParaRPr>
          </a:p>
        </p:txBody>
      </p:sp>
      <p:sp>
        <p:nvSpPr>
          <p:cNvPr id="4" name="object 4">
            <a:extLst>
              <a:ext uri="{FF2B5EF4-FFF2-40B4-BE49-F238E27FC236}">
                <a16:creationId xmlns:a16="http://schemas.microsoft.com/office/drawing/2014/main" id="{18926721-585B-4FC1-9CD1-3644BF6521EB}"/>
              </a:ext>
            </a:extLst>
          </p:cNvPr>
          <p:cNvSpPr txBox="1">
            <a:spLocks noGrp="1"/>
          </p:cNvSpPr>
          <p:nvPr>
            <p:ph type="title"/>
          </p:nvPr>
        </p:nvSpPr>
        <p:spPr>
          <a:xfrm>
            <a:off x="561975" y="1125538"/>
            <a:ext cx="3722688" cy="460375"/>
          </a:xfrm>
        </p:spPr>
        <p:txBody>
          <a:bodyPr rtlCol="0">
            <a:spAutoFit/>
          </a:bodyPr>
          <a:lstStyle/>
          <a:p>
            <a:pPr marL="9525">
              <a:defRPr/>
            </a:pPr>
            <a:r>
              <a:rPr dirty="0">
                <a:solidFill>
                  <a:srgbClr val="2F6679"/>
                </a:solidFill>
                <a:latin typeface="+mn-lt"/>
                <a:ea typeface="+mn-ea"/>
                <a:cs typeface="+mn-cs"/>
              </a:rPr>
              <a:t>Fortsatt rehabilitering</a:t>
            </a:r>
          </a:p>
        </p:txBody>
      </p:sp>
      <p:sp>
        <p:nvSpPr>
          <p:cNvPr id="6" name="object 6">
            <a:extLst>
              <a:ext uri="{FF2B5EF4-FFF2-40B4-BE49-F238E27FC236}">
                <a16:creationId xmlns:a16="http://schemas.microsoft.com/office/drawing/2014/main" id="{83A08CC5-052A-4C0C-BEC0-FBE12B54997D}"/>
              </a:ext>
            </a:extLst>
          </p:cNvPr>
          <p:cNvSpPr txBox="1"/>
          <p:nvPr/>
        </p:nvSpPr>
        <p:spPr>
          <a:xfrm>
            <a:off x="4725988" y="1939925"/>
            <a:ext cx="4275137" cy="2714625"/>
          </a:xfrm>
          <a:prstGeom prst="rect">
            <a:avLst/>
          </a:prstGeom>
          <a:solidFill>
            <a:srgbClr val="F1F1F1"/>
          </a:solidFill>
          <a:ln w="12699">
            <a:solidFill>
              <a:srgbClr val="A5A5A5"/>
            </a:solidFill>
          </a:ln>
        </p:spPr>
        <p:txBody>
          <a:bodyPr lIns="0" tIns="64770" rIns="0" bIns="0">
            <a:spAutoFit/>
          </a:bodyPr>
          <a:lstStyle/>
          <a:p>
            <a:pPr marL="59531">
              <a:spcBef>
                <a:spcPts val="510"/>
              </a:spcBef>
              <a:tabLst>
                <a:tab pos="201454" algn="l"/>
              </a:tabLst>
              <a:defRPr/>
            </a:pPr>
            <a:r>
              <a:rPr lang="sv-SE" sz="2100" spc="-11" dirty="0">
                <a:cs typeface="Calibri"/>
              </a:rPr>
              <a:t>Områden </a:t>
            </a:r>
            <a:r>
              <a:rPr lang="sv-SE" sz="2100" spc="-4" dirty="0">
                <a:cs typeface="Calibri"/>
              </a:rPr>
              <a:t>i</a:t>
            </a:r>
            <a:r>
              <a:rPr lang="sv-SE" sz="2100" spc="-30" dirty="0">
                <a:cs typeface="Calibri"/>
              </a:rPr>
              <a:t> </a:t>
            </a:r>
            <a:r>
              <a:rPr lang="sv-SE" sz="2100" spc="-11" dirty="0">
                <a:cs typeface="Calibri"/>
              </a:rPr>
              <a:t>vårdförloppet</a:t>
            </a:r>
            <a:r>
              <a:rPr lang="sv-SE" sz="1200" spc="-11" dirty="0">
                <a:cs typeface="Calibri"/>
              </a:rPr>
              <a:t>:</a:t>
            </a:r>
            <a:endParaRPr lang="sv-SE" sz="1200" dirty="0">
              <a:cs typeface="Calibri"/>
            </a:endParaRPr>
          </a:p>
          <a:p>
            <a:pPr marL="200978" indent="-141446">
              <a:spcBef>
                <a:spcPts val="510"/>
              </a:spcBef>
              <a:buFontTx/>
              <a:buChar char="-"/>
              <a:tabLst>
                <a:tab pos="201454" algn="l"/>
              </a:tabLst>
              <a:defRPr/>
            </a:pPr>
            <a:r>
              <a:rPr sz="2100" spc="-15" dirty="0" err="1">
                <a:latin typeface="Calibri"/>
                <a:cs typeface="Calibri"/>
              </a:rPr>
              <a:t>Sväljförmåga</a:t>
            </a:r>
            <a:r>
              <a:rPr sz="2100" spc="-15" dirty="0">
                <a:latin typeface="Calibri"/>
                <a:cs typeface="Calibri"/>
              </a:rPr>
              <a:t>, </a:t>
            </a:r>
            <a:r>
              <a:rPr sz="2100" spc="-4" dirty="0">
                <a:latin typeface="Calibri"/>
                <a:cs typeface="Calibri"/>
              </a:rPr>
              <a:t>nutrition</a:t>
            </a:r>
            <a:endParaRPr sz="2100" dirty="0">
              <a:latin typeface="Calibri"/>
              <a:cs typeface="Calibri"/>
            </a:endParaRPr>
          </a:p>
          <a:p>
            <a:pPr marL="200978" indent="-141446">
              <a:buFontTx/>
              <a:buChar char="-"/>
              <a:tabLst>
                <a:tab pos="201454" algn="l"/>
              </a:tabLst>
              <a:defRPr/>
            </a:pPr>
            <a:r>
              <a:rPr sz="2100" spc="-45" dirty="0">
                <a:latin typeface="Calibri"/>
                <a:cs typeface="Calibri"/>
              </a:rPr>
              <a:t>Tal, </a:t>
            </a:r>
            <a:r>
              <a:rPr sz="2100" spc="-11" dirty="0">
                <a:latin typeface="Calibri"/>
                <a:cs typeface="Calibri"/>
              </a:rPr>
              <a:t>språk,</a:t>
            </a:r>
            <a:r>
              <a:rPr sz="2100" spc="-8" dirty="0">
                <a:latin typeface="Calibri"/>
                <a:cs typeface="Calibri"/>
              </a:rPr>
              <a:t> </a:t>
            </a:r>
            <a:r>
              <a:rPr sz="2100" spc="-11" dirty="0">
                <a:latin typeface="Calibri"/>
                <a:cs typeface="Calibri"/>
              </a:rPr>
              <a:t>kommunikation</a:t>
            </a:r>
            <a:endParaRPr sz="2100" dirty="0">
              <a:latin typeface="Calibri"/>
              <a:cs typeface="Calibri"/>
            </a:endParaRPr>
          </a:p>
          <a:p>
            <a:pPr marL="200978" indent="-141446">
              <a:buFontTx/>
              <a:buChar char="-"/>
              <a:tabLst>
                <a:tab pos="201454" algn="l"/>
              </a:tabLst>
              <a:defRPr/>
            </a:pPr>
            <a:r>
              <a:rPr sz="2100" spc="-8" dirty="0">
                <a:latin typeface="Calibri"/>
                <a:cs typeface="Calibri"/>
              </a:rPr>
              <a:t>Kognition, perception,</a:t>
            </a:r>
            <a:r>
              <a:rPr sz="2100" spc="-19" dirty="0">
                <a:latin typeface="Calibri"/>
                <a:cs typeface="Calibri"/>
              </a:rPr>
              <a:t> </a:t>
            </a:r>
            <a:r>
              <a:rPr sz="2100" spc="-11" dirty="0">
                <a:latin typeface="Calibri"/>
                <a:cs typeface="Calibri"/>
              </a:rPr>
              <a:t>fatigue</a:t>
            </a:r>
            <a:endParaRPr sz="2100" dirty="0">
              <a:latin typeface="Calibri"/>
              <a:cs typeface="Calibri"/>
            </a:endParaRPr>
          </a:p>
          <a:p>
            <a:pPr marL="200978" indent="-141446">
              <a:buFontTx/>
              <a:buChar char="-"/>
              <a:tabLst>
                <a:tab pos="201454" algn="l"/>
              </a:tabLst>
              <a:defRPr/>
            </a:pPr>
            <a:r>
              <a:rPr sz="2100" spc="-4" dirty="0">
                <a:latin typeface="Calibri"/>
                <a:cs typeface="Calibri"/>
              </a:rPr>
              <a:t>Emotion, </a:t>
            </a:r>
            <a:r>
              <a:rPr sz="2100" spc="-15" dirty="0">
                <a:latin typeface="Calibri"/>
                <a:cs typeface="Calibri"/>
              </a:rPr>
              <a:t>psykosocial</a:t>
            </a:r>
            <a:r>
              <a:rPr sz="2100" spc="-26" dirty="0">
                <a:latin typeface="Calibri"/>
                <a:cs typeface="Calibri"/>
              </a:rPr>
              <a:t> </a:t>
            </a:r>
            <a:r>
              <a:rPr sz="2100" spc="-4" dirty="0">
                <a:latin typeface="Calibri"/>
                <a:cs typeface="Calibri"/>
              </a:rPr>
              <a:t>situation</a:t>
            </a:r>
            <a:endParaRPr sz="2100" dirty="0">
              <a:latin typeface="Calibri"/>
              <a:cs typeface="Calibri"/>
            </a:endParaRPr>
          </a:p>
          <a:p>
            <a:pPr marL="200978" indent="-141446">
              <a:buFontTx/>
              <a:buChar char="-"/>
              <a:tabLst>
                <a:tab pos="201454" algn="l"/>
              </a:tabLst>
              <a:defRPr/>
            </a:pPr>
            <a:r>
              <a:rPr sz="2100" spc="-15" dirty="0">
                <a:latin typeface="Calibri"/>
                <a:cs typeface="Calibri"/>
              </a:rPr>
              <a:t>Rörelseförmåga </a:t>
            </a:r>
            <a:r>
              <a:rPr sz="2100" spc="-4" dirty="0">
                <a:latin typeface="Calibri"/>
                <a:cs typeface="Calibri"/>
              </a:rPr>
              <a:t>och</a:t>
            </a:r>
            <a:r>
              <a:rPr sz="2100" spc="-11" dirty="0">
                <a:latin typeface="Calibri"/>
                <a:cs typeface="Calibri"/>
              </a:rPr>
              <a:t> förflyttningar</a:t>
            </a:r>
            <a:endParaRPr sz="2100" dirty="0">
              <a:latin typeface="Calibri"/>
              <a:cs typeface="Calibri"/>
            </a:endParaRPr>
          </a:p>
          <a:p>
            <a:pPr marL="200978" indent="-141446">
              <a:buFontTx/>
              <a:buChar char="-"/>
              <a:tabLst>
                <a:tab pos="201454" algn="l"/>
              </a:tabLst>
              <a:defRPr/>
            </a:pPr>
            <a:r>
              <a:rPr sz="2100" spc="-23" dirty="0">
                <a:latin typeface="Calibri"/>
                <a:cs typeface="Calibri"/>
              </a:rPr>
              <a:t>Aktiviteter, </a:t>
            </a:r>
            <a:r>
              <a:rPr sz="2100" spc="-8" dirty="0">
                <a:latin typeface="Calibri"/>
                <a:cs typeface="Calibri"/>
              </a:rPr>
              <a:t>arbete </a:t>
            </a:r>
            <a:r>
              <a:rPr sz="2100" spc="-4" dirty="0">
                <a:latin typeface="Calibri"/>
                <a:cs typeface="Calibri"/>
              </a:rPr>
              <a:t>och</a:t>
            </a:r>
            <a:r>
              <a:rPr sz="2100" spc="-23" dirty="0">
                <a:latin typeface="Calibri"/>
                <a:cs typeface="Calibri"/>
              </a:rPr>
              <a:t> </a:t>
            </a:r>
            <a:r>
              <a:rPr sz="2100" spc="-4" dirty="0">
                <a:latin typeface="Calibri"/>
                <a:cs typeface="Calibri"/>
              </a:rPr>
              <a:t>fritid</a:t>
            </a:r>
            <a:endParaRPr sz="2100" dirty="0">
              <a:latin typeface="Calibri"/>
              <a:cs typeface="Calibri"/>
            </a:endParaRPr>
          </a:p>
          <a:p>
            <a:pPr marL="200978" indent="-141446">
              <a:buFontTx/>
              <a:buChar char="-"/>
              <a:tabLst>
                <a:tab pos="201454" algn="l"/>
              </a:tabLst>
              <a:defRPr/>
            </a:pPr>
            <a:r>
              <a:rPr sz="2100" spc="-8" dirty="0">
                <a:latin typeface="Calibri"/>
                <a:cs typeface="Calibri"/>
              </a:rPr>
              <a:t>Levnadsvanor</a:t>
            </a:r>
            <a:endParaRPr sz="2100" dirty="0">
              <a:latin typeface="Calibri"/>
              <a:cs typeface="Calibri"/>
            </a:endParaRPr>
          </a:p>
        </p:txBody>
      </p:sp>
      <p:sp>
        <p:nvSpPr>
          <p:cNvPr id="96262" name="object 8">
            <a:extLst>
              <a:ext uri="{FF2B5EF4-FFF2-40B4-BE49-F238E27FC236}">
                <a16:creationId xmlns:a16="http://schemas.microsoft.com/office/drawing/2014/main" id="{8FC2A913-4D7B-4599-B8E2-2AB1C0C88A99}"/>
              </a:ext>
            </a:extLst>
          </p:cNvPr>
          <p:cNvSpPr>
            <a:spLocks/>
          </p:cNvSpPr>
          <p:nvPr/>
        </p:nvSpPr>
        <p:spPr bwMode="auto">
          <a:xfrm>
            <a:off x="715963" y="4703763"/>
            <a:ext cx="2973387" cy="976312"/>
          </a:xfrm>
          <a:custGeom>
            <a:avLst/>
            <a:gdLst>
              <a:gd name="T0" fmla="*/ 3575 w 3964304"/>
              <a:gd name="T1" fmla="*/ 454003 h 1302385"/>
              <a:gd name="T2" fmla="*/ 55331 w 3964304"/>
              <a:gd name="T3" fmla="*/ 355730 h 1302385"/>
              <a:gd name="T4" fmla="*/ 163674 w 3964304"/>
              <a:gd name="T5" fmla="*/ 265235 h 1302385"/>
              <a:gd name="T6" fmla="*/ 264196 w 3964304"/>
              <a:gd name="T7" fmla="*/ 210260 h 1302385"/>
              <a:gd name="T8" fmla="*/ 353099 w 3964304"/>
              <a:gd name="T9" fmla="*/ 172280 h 1302385"/>
              <a:gd name="T10" fmla="*/ 452702 w 3964304"/>
              <a:gd name="T11" fmla="*/ 137377 h 1302385"/>
              <a:gd name="T12" fmla="*/ 562206 w 3964304"/>
              <a:gd name="T13" fmla="*/ 105812 h 1302385"/>
              <a:gd name="T14" fmla="*/ 680816 w 3964304"/>
              <a:gd name="T15" fmla="*/ 77848 h 1302385"/>
              <a:gd name="T16" fmla="*/ 807736 w 3964304"/>
              <a:gd name="T17" fmla="*/ 53745 h 1302385"/>
              <a:gd name="T18" fmla="*/ 942170 w 3964304"/>
              <a:gd name="T19" fmla="*/ 33765 h 1302385"/>
              <a:gd name="T20" fmla="*/ 1083323 w 3964304"/>
              <a:gd name="T21" fmla="*/ 18169 h 1302385"/>
              <a:gd name="T22" fmla="*/ 1230399 w 3964304"/>
              <a:gd name="T23" fmla="*/ 7218 h 1302385"/>
              <a:gd name="T24" fmla="*/ 1382600 w 3964304"/>
              <a:gd name="T25" fmla="*/ 1174 h 1302385"/>
              <a:gd name="T26" fmla="*/ 1538710 w 3964304"/>
              <a:gd name="T27" fmla="*/ 295 h 1302385"/>
              <a:gd name="T28" fmla="*/ 1692444 w 3964304"/>
              <a:gd name="T29" fmla="*/ 4645 h 1302385"/>
              <a:gd name="T30" fmla="*/ 1841316 w 3964304"/>
              <a:gd name="T31" fmla="*/ 13990 h 1302385"/>
              <a:gd name="T32" fmla="*/ 1984532 w 3964304"/>
              <a:gd name="T33" fmla="*/ 28066 h 1302385"/>
              <a:gd name="T34" fmla="*/ 2121294 w 3964304"/>
              <a:gd name="T35" fmla="*/ 46614 h 1302385"/>
              <a:gd name="T36" fmla="*/ 2250807 w 3964304"/>
              <a:gd name="T37" fmla="*/ 69372 h 1302385"/>
              <a:gd name="T38" fmla="*/ 2372276 w 3964304"/>
              <a:gd name="T39" fmla="*/ 96078 h 1302385"/>
              <a:gd name="T40" fmla="*/ 2484904 w 3964304"/>
              <a:gd name="T41" fmla="*/ 126471 h 1302385"/>
              <a:gd name="T42" fmla="*/ 2587895 w 3964304"/>
              <a:gd name="T43" fmla="*/ 160290 h 1302385"/>
              <a:gd name="T44" fmla="*/ 2680454 w 3964304"/>
              <a:gd name="T45" fmla="*/ 197274 h 1302385"/>
              <a:gd name="T46" fmla="*/ 2761783 w 3964304"/>
              <a:gd name="T47" fmla="*/ 237161 h 1302385"/>
              <a:gd name="T48" fmla="*/ 2887574 w 3964304"/>
              <a:gd name="T49" fmla="*/ 324597 h 1302385"/>
              <a:gd name="T50" fmla="*/ 2958899 w 3964304"/>
              <a:gd name="T51" fmla="*/ 420510 h 1302385"/>
              <a:gd name="T52" fmla="*/ 2969470 w 3964304"/>
              <a:gd name="T53" fmla="*/ 522253 h 1302385"/>
              <a:gd name="T54" fmla="*/ 2917715 w 3964304"/>
              <a:gd name="T55" fmla="*/ 620527 h 1302385"/>
              <a:gd name="T56" fmla="*/ 2809372 w 3964304"/>
              <a:gd name="T57" fmla="*/ 711021 h 1302385"/>
              <a:gd name="T58" fmla="*/ 2708850 w 3964304"/>
              <a:gd name="T59" fmla="*/ 765996 h 1302385"/>
              <a:gd name="T60" fmla="*/ 2619946 w 3964304"/>
              <a:gd name="T61" fmla="*/ 803976 h 1302385"/>
              <a:gd name="T62" fmla="*/ 2520344 w 3964304"/>
              <a:gd name="T63" fmla="*/ 838879 h 1302385"/>
              <a:gd name="T64" fmla="*/ 2410840 w 3964304"/>
              <a:gd name="T65" fmla="*/ 870444 h 1302385"/>
              <a:gd name="T66" fmla="*/ 2292230 w 3964304"/>
              <a:gd name="T67" fmla="*/ 898409 h 1302385"/>
              <a:gd name="T68" fmla="*/ 2165310 w 3964304"/>
              <a:gd name="T69" fmla="*/ 922512 h 1302385"/>
              <a:gd name="T70" fmla="*/ 2030875 w 3964304"/>
              <a:gd name="T71" fmla="*/ 942492 h 1302385"/>
              <a:gd name="T72" fmla="*/ 1889722 w 3964304"/>
              <a:gd name="T73" fmla="*/ 958088 h 1302385"/>
              <a:gd name="T74" fmla="*/ 1742647 w 3964304"/>
              <a:gd name="T75" fmla="*/ 969038 h 1302385"/>
              <a:gd name="T76" fmla="*/ 1590446 w 3964304"/>
              <a:gd name="T77" fmla="*/ 975083 h 1302385"/>
              <a:gd name="T78" fmla="*/ 1434335 w 3964304"/>
              <a:gd name="T79" fmla="*/ 975962 h 1302385"/>
              <a:gd name="T80" fmla="*/ 1280602 w 3964304"/>
              <a:gd name="T81" fmla="*/ 971611 h 1302385"/>
              <a:gd name="T82" fmla="*/ 1131730 w 3964304"/>
              <a:gd name="T83" fmla="*/ 962267 h 1302385"/>
              <a:gd name="T84" fmla="*/ 988515 w 3964304"/>
              <a:gd name="T85" fmla="*/ 948190 h 1302385"/>
              <a:gd name="T86" fmla="*/ 851752 w 3964304"/>
              <a:gd name="T87" fmla="*/ 929642 h 1302385"/>
              <a:gd name="T88" fmla="*/ 722238 w 3964304"/>
              <a:gd name="T89" fmla="*/ 906885 h 1302385"/>
              <a:gd name="T90" fmla="*/ 600770 w 3964304"/>
              <a:gd name="T91" fmla="*/ 880178 h 1302385"/>
              <a:gd name="T92" fmla="*/ 488142 w 3964304"/>
              <a:gd name="T93" fmla="*/ 849785 h 1302385"/>
              <a:gd name="T94" fmla="*/ 385151 w 3964304"/>
              <a:gd name="T95" fmla="*/ 815966 h 1302385"/>
              <a:gd name="T96" fmla="*/ 292593 w 3964304"/>
              <a:gd name="T97" fmla="*/ 778982 h 1302385"/>
              <a:gd name="T98" fmla="*/ 211262 w 3964304"/>
              <a:gd name="T99" fmla="*/ 739096 h 1302385"/>
              <a:gd name="T100" fmla="*/ 85472 w 3964304"/>
              <a:gd name="T101" fmla="*/ 651659 h 1302385"/>
              <a:gd name="T102" fmla="*/ 14147 w 3964304"/>
              <a:gd name="T103" fmla="*/ 555746 h 1302385"/>
              <a:gd name="T104" fmla="*/ 0 w 3964304"/>
              <a:gd name="T105" fmla="*/ 488128 h 13023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964304" h="1302385">
                <a:moveTo>
                  <a:pt x="0" y="651155"/>
                </a:moveTo>
                <a:lnTo>
                  <a:pt x="1198" y="628295"/>
                </a:lnTo>
                <a:lnTo>
                  <a:pt x="4767" y="605633"/>
                </a:lnTo>
                <a:lnTo>
                  <a:pt x="18861" y="560954"/>
                </a:lnTo>
                <a:lnTo>
                  <a:pt x="41967" y="517221"/>
                </a:lnTo>
                <a:lnTo>
                  <a:pt x="73771" y="474538"/>
                </a:lnTo>
                <a:lnTo>
                  <a:pt x="113957" y="433008"/>
                </a:lnTo>
                <a:lnTo>
                  <a:pt x="162211" y="392734"/>
                </a:lnTo>
                <a:lnTo>
                  <a:pt x="218220" y="353820"/>
                </a:lnTo>
                <a:lnTo>
                  <a:pt x="281668" y="316369"/>
                </a:lnTo>
                <a:lnTo>
                  <a:pt x="316084" y="298224"/>
                </a:lnTo>
                <a:lnTo>
                  <a:pt x="352242" y="280484"/>
                </a:lnTo>
                <a:lnTo>
                  <a:pt x="390103" y="263161"/>
                </a:lnTo>
                <a:lnTo>
                  <a:pt x="429626" y="246268"/>
                </a:lnTo>
                <a:lnTo>
                  <a:pt x="470774" y="229819"/>
                </a:lnTo>
                <a:lnTo>
                  <a:pt x="513507" y="213825"/>
                </a:lnTo>
                <a:lnTo>
                  <a:pt x="557785" y="198301"/>
                </a:lnTo>
                <a:lnTo>
                  <a:pt x="603570" y="183259"/>
                </a:lnTo>
                <a:lnTo>
                  <a:pt x="650821" y="168711"/>
                </a:lnTo>
                <a:lnTo>
                  <a:pt x="699500" y="154671"/>
                </a:lnTo>
                <a:lnTo>
                  <a:pt x="749568" y="141152"/>
                </a:lnTo>
                <a:lnTo>
                  <a:pt x="800984" y="128167"/>
                </a:lnTo>
                <a:lnTo>
                  <a:pt x="853710" y="115728"/>
                </a:lnTo>
                <a:lnTo>
                  <a:pt x="907706" y="103848"/>
                </a:lnTo>
                <a:lnTo>
                  <a:pt x="962933" y="92541"/>
                </a:lnTo>
                <a:lnTo>
                  <a:pt x="1019352" y="81819"/>
                </a:lnTo>
                <a:lnTo>
                  <a:pt x="1076924" y="71695"/>
                </a:lnTo>
                <a:lnTo>
                  <a:pt x="1135608" y="62183"/>
                </a:lnTo>
                <a:lnTo>
                  <a:pt x="1195367" y="53294"/>
                </a:lnTo>
                <a:lnTo>
                  <a:pt x="1256160" y="45042"/>
                </a:lnTo>
                <a:lnTo>
                  <a:pt x="1317949" y="37440"/>
                </a:lnTo>
                <a:lnTo>
                  <a:pt x="1380693" y="30500"/>
                </a:lnTo>
                <a:lnTo>
                  <a:pt x="1444354" y="24237"/>
                </a:lnTo>
                <a:lnTo>
                  <a:pt x="1508892" y="18662"/>
                </a:lnTo>
                <a:lnTo>
                  <a:pt x="1574268" y="13788"/>
                </a:lnTo>
                <a:lnTo>
                  <a:pt x="1640444" y="9629"/>
                </a:lnTo>
                <a:lnTo>
                  <a:pt x="1707378" y="6197"/>
                </a:lnTo>
                <a:lnTo>
                  <a:pt x="1775033" y="3505"/>
                </a:lnTo>
                <a:lnTo>
                  <a:pt x="1843368" y="1566"/>
                </a:lnTo>
                <a:lnTo>
                  <a:pt x="1912345" y="393"/>
                </a:lnTo>
                <a:lnTo>
                  <a:pt x="1981924" y="0"/>
                </a:lnTo>
                <a:lnTo>
                  <a:pt x="2051504" y="393"/>
                </a:lnTo>
                <a:lnTo>
                  <a:pt x="2120481" y="1566"/>
                </a:lnTo>
                <a:lnTo>
                  <a:pt x="2188816" y="3505"/>
                </a:lnTo>
                <a:lnTo>
                  <a:pt x="2256471" y="6197"/>
                </a:lnTo>
                <a:lnTo>
                  <a:pt x="2323405" y="9629"/>
                </a:lnTo>
                <a:lnTo>
                  <a:pt x="2389581" y="13788"/>
                </a:lnTo>
                <a:lnTo>
                  <a:pt x="2454957" y="18662"/>
                </a:lnTo>
                <a:lnTo>
                  <a:pt x="2519495" y="24237"/>
                </a:lnTo>
                <a:lnTo>
                  <a:pt x="2583156" y="30500"/>
                </a:lnTo>
                <a:lnTo>
                  <a:pt x="2645901" y="37440"/>
                </a:lnTo>
                <a:lnTo>
                  <a:pt x="2707689" y="45042"/>
                </a:lnTo>
                <a:lnTo>
                  <a:pt x="2768482" y="53294"/>
                </a:lnTo>
                <a:lnTo>
                  <a:pt x="2828241" y="62183"/>
                </a:lnTo>
                <a:lnTo>
                  <a:pt x="2886925" y="71695"/>
                </a:lnTo>
                <a:lnTo>
                  <a:pt x="2944497" y="81819"/>
                </a:lnTo>
                <a:lnTo>
                  <a:pt x="3000916" y="92541"/>
                </a:lnTo>
                <a:lnTo>
                  <a:pt x="3056143" y="103848"/>
                </a:lnTo>
                <a:lnTo>
                  <a:pt x="3110140" y="115728"/>
                </a:lnTo>
                <a:lnTo>
                  <a:pt x="3162865" y="128167"/>
                </a:lnTo>
                <a:lnTo>
                  <a:pt x="3214282" y="141152"/>
                </a:lnTo>
                <a:lnTo>
                  <a:pt x="3264349" y="154671"/>
                </a:lnTo>
                <a:lnTo>
                  <a:pt x="3313028" y="168711"/>
                </a:lnTo>
                <a:lnTo>
                  <a:pt x="3360279" y="183259"/>
                </a:lnTo>
                <a:lnTo>
                  <a:pt x="3406064" y="198301"/>
                </a:lnTo>
                <a:lnTo>
                  <a:pt x="3450342" y="213825"/>
                </a:lnTo>
                <a:lnTo>
                  <a:pt x="3493075" y="229819"/>
                </a:lnTo>
                <a:lnTo>
                  <a:pt x="3534223" y="246268"/>
                </a:lnTo>
                <a:lnTo>
                  <a:pt x="3573747" y="263161"/>
                </a:lnTo>
                <a:lnTo>
                  <a:pt x="3611607" y="280484"/>
                </a:lnTo>
                <a:lnTo>
                  <a:pt x="3647765" y="298224"/>
                </a:lnTo>
                <a:lnTo>
                  <a:pt x="3682181" y="316369"/>
                </a:lnTo>
                <a:lnTo>
                  <a:pt x="3745629" y="353820"/>
                </a:lnTo>
                <a:lnTo>
                  <a:pt x="3801638" y="392734"/>
                </a:lnTo>
                <a:lnTo>
                  <a:pt x="3849893" y="433008"/>
                </a:lnTo>
                <a:lnTo>
                  <a:pt x="3890079" y="474538"/>
                </a:lnTo>
                <a:lnTo>
                  <a:pt x="3921882" y="517221"/>
                </a:lnTo>
                <a:lnTo>
                  <a:pt x="3944988" y="560954"/>
                </a:lnTo>
                <a:lnTo>
                  <a:pt x="3959082" y="605633"/>
                </a:lnTo>
                <a:lnTo>
                  <a:pt x="3963850" y="651155"/>
                </a:lnTo>
                <a:lnTo>
                  <a:pt x="3959082" y="696678"/>
                </a:lnTo>
                <a:lnTo>
                  <a:pt x="3944988" y="741357"/>
                </a:lnTo>
                <a:lnTo>
                  <a:pt x="3921882" y="785090"/>
                </a:lnTo>
                <a:lnTo>
                  <a:pt x="3890079" y="827773"/>
                </a:lnTo>
                <a:lnTo>
                  <a:pt x="3849893" y="869303"/>
                </a:lnTo>
                <a:lnTo>
                  <a:pt x="3801638" y="909577"/>
                </a:lnTo>
                <a:lnTo>
                  <a:pt x="3745629" y="948491"/>
                </a:lnTo>
                <a:lnTo>
                  <a:pt x="3682181" y="985942"/>
                </a:lnTo>
                <a:lnTo>
                  <a:pt x="3647765" y="1004087"/>
                </a:lnTo>
                <a:lnTo>
                  <a:pt x="3611607" y="1021827"/>
                </a:lnTo>
                <a:lnTo>
                  <a:pt x="3573747" y="1039150"/>
                </a:lnTo>
                <a:lnTo>
                  <a:pt x="3534223" y="1056043"/>
                </a:lnTo>
                <a:lnTo>
                  <a:pt x="3493075" y="1072492"/>
                </a:lnTo>
                <a:lnTo>
                  <a:pt x="3450342" y="1088486"/>
                </a:lnTo>
                <a:lnTo>
                  <a:pt x="3406064" y="1104010"/>
                </a:lnTo>
                <a:lnTo>
                  <a:pt x="3360279" y="1119052"/>
                </a:lnTo>
                <a:lnTo>
                  <a:pt x="3313028" y="1133600"/>
                </a:lnTo>
                <a:lnTo>
                  <a:pt x="3264349" y="1147640"/>
                </a:lnTo>
                <a:lnTo>
                  <a:pt x="3214282" y="1161159"/>
                </a:lnTo>
                <a:lnTo>
                  <a:pt x="3162865" y="1174144"/>
                </a:lnTo>
                <a:lnTo>
                  <a:pt x="3110140" y="1186583"/>
                </a:lnTo>
                <a:lnTo>
                  <a:pt x="3056143" y="1198463"/>
                </a:lnTo>
                <a:lnTo>
                  <a:pt x="3000916" y="1209770"/>
                </a:lnTo>
                <a:lnTo>
                  <a:pt x="2944497" y="1220492"/>
                </a:lnTo>
                <a:lnTo>
                  <a:pt x="2886925" y="1230616"/>
                </a:lnTo>
                <a:lnTo>
                  <a:pt x="2828241" y="1240128"/>
                </a:lnTo>
                <a:lnTo>
                  <a:pt x="2768482" y="1249017"/>
                </a:lnTo>
                <a:lnTo>
                  <a:pt x="2707689" y="1257269"/>
                </a:lnTo>
                <a:lnTo>
                  <a:pt x="2645901" y="1264871"/>
                </a:lnTo>
                <a:lnTo>
                  <a:pt x="2583156" y="1271811"/>
                </a:lnTo>
                <a:lnTo>
                  <a:pt x="2519495" y="1278074"/>
                </a:lnTo>
                <a:lnTo>
                  <a:pt x="2454957" y="1283649"/>
                </a:lnTo>
                <a:lnTo>
                  <a:pt x="2389581" y="1288523"/>
                </a:lnTo>
                <a:lnTo>
                  <a:pt x="2323405" y="1292682"/>
                </a:lnTo>
                <a:lnTo>
                  <a:pt x="2256471" y="1296114"/>
                </a:lnTo>
                <a:lnTo>
                  <a:pt x="2188816" y="1298806"/>
                </a:lnTo>
                <a:lnTo>
                  <a:pt x="2120481" y="1300745"/>
                </a:lnTo>
                <a:lnTo>
                  <a:pt x="2051504" y="1301918"/>
                </a:lnTo>
                <a:lnTo>
                  <a:pt x="1981924" y="1302311"/>
                </a:lnTo>
                <a:lnTo>
                  <a:pt x="1912345" y="1301918"/>
                </a:lnTo>
                <a:lnTo>
                  <a:pt x="1843368" y="1300745"/>
                </a:lnTo>
                <a:lnTo>
                  <a:pt x="1775033" y="1298806"/>
                </a:lnTo>
                <a:lnTo>
                  <a:pt x="1707378" y="1296114"/>
                </a:lnTo>
                <a:lnTo>
                  <a:pt x="1640444" y="1292682"/>
                </a:lnTo>
                <a:lnTo>
                  <a:pt x="1574268" y="1288523"/>
                </a:lnTo>
                <a:lnTo>
                  <a:pt x="1508892" y="1283649"/>
                </a:lnTo>
                <a:lnTo>
                  <a:pt x="1444354" y="1278074"/>
                </a:lnTo>
                <a:lnTo>
                  <a:pt x="1380693" y="1271811"/>
                </a:lnTo>
                <a:lnTo>
                  <a:pt x="1317949" y="1264871"/>
                </a:lnTo>
                <a:lnTo>
                  <a:pt x="1256160" y="1257269"/>
                </a:lnTo>
                <a:lnTo>
                  <a:pt x="1195367" y="1249017"/>
                </a:lnTo>
                <a:lnTo>
                  <a:pt x="1135608" y="1240128"/>
                </a:lnTo>
                <a:lnTo>
                  <a:pt x="1076924" y="1230616"/>
                </a:lnTo>
                <a:lnTo>
                  <a:pt x="1019352" y="1220492"/>
                </a:lnTo>
                <a:lnTo>
                  <a:pt x="962933" y="1209770"/>
                </a:lnTo>
                <a:lnTo>
                  <a:pt x="907706" y="1198463"/>
                </a:lnTo>
                <a:lnTo>
                  <a:pt x="853710" y="1186583"/>
                </a:lnTo>
                <a:lnTo>
                  <a:pt x="800984" y="1174144"/>
                </a:lnTo>
                <a:lnTo>
                  <a:pt x="749568" y="1161159"/>
                </a:lnTo>
                <a:lnTo>
                  <a:pt x="699500" y="1147640"/>
                </a:lnTo>
                <a:lnTo>
                  <a:pt x="650821" y="1133600"/>
                </a:lnTo>
                <a:lnTo>
                  <a:pt x="603570" y="1119052"/>
                </a:lnTo>
                <a:lnTo>
                  <a:pt x="557785" y="1104010"/>
                </a:lnTo>
                <a:lnTo>
                  <a:pt x="513507" y="1088486"/>
                </a:lnTo>
                <a:lnTo>
                  <a:pt x="470774" y="1072492"/>
                </a:lnTo>
                <a:lnTo>
                  <a:pt x="429626" y="1056043"/>
                </a:lnTo>
                <a:lnTo>
                  <a:pt x="390103" y="1039150"/>
                </a:lnTo>
                <a:lnTo>
                  <a:pt x="352242" y="1021827"/>
                </a:lnTo>
                <a:lnTo>
                  <a:pt x="316084" y="1004087"/>
                </a:lnTo>
                <a:lnTo>
                  <a:pt x="281668" y="985942"/>
                </a:lnTo>
                <a:lnTo>
                  <a:pt x="218220" y="948491"/>
                </a:lnTo>
                <a:lnTo>
                  <a:pt x="162211" y="909577"/>
                </a:lnTo>
                <a:lnTo>
                  <a:pt x="113957" y="869303"/>
                </a:lnTo>
                <a:lnTo>
                  <a:pt x="73771" y="827773"/>
                </a:lnTo>
                <a:lnTo>
                  <a:pt x="41967" y="785090"/>
                </a:lnTo>
                <a:lnTo>
                  <a:pt x="18861" y="741357"/>
                </a:lnTo>
                <a:lnTo>
                  <a:pt x="4767" y="696678"/>
                </a:lnTo>
                <a:lnTo>
                  <a:pt x="1198" y="674015"/>
                </a:lnTo>
                <a:lnTo>
                  <a:pt x="0" y="651155"/>
                </a:lnTo>
                <a:close/>
              </a:path>
            </a:pathLst>
          </a:custGeom>
          <a:noFill/>
          <a:ln w="12699">
            <a:solidFill>
              <a:srgbClr val="0070C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sv-SE"/>
          </a:p>
        </p:txBody>
      </p:sp>
      <p:sp>
        <p:nvSpPr>
          <p:cNvPr id="96263" name="object 9">
            <a:extLst>
              <a:ext uri="{FF2B5EF4-FFF2-40B4-BE49-F238E27FC236}">
                <a16:creationId xmlns:a16="http://schemas.microsoft.com/office/drawing/2014/main" id="{CBC3C26B-8C6C-45D8-B54E-4BDC99747E02}"/>
              </a:ext>
            </a:extLst>
          </p:cNvPr>
          <p:cNvSpPr txBox="1">
            <a:spLocks noChangeArrowheads="1"/>
          </p:cNvSpPr>
          <p:nvPr/>
        </p:nvSpPr>
        <p:spPr bwMode="auto">
          <a:xfrm>
            <a:off x="1339850" y="4960938"/>
            <a:ext cx="172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571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sv-SE" altLang="sv-SE" sz="1500" i="1">
                <a:cs typeface="Calibri" panose="020F0502020204030204" pitchFamily="34" charset="0"/>
              </a:rPr>
              <a:t>Använd valida och  tillförlitliga tester!</a:t>
            </a:r>
            <a:endParaRPr lang="sv-SE" altLang="sv-SE" sz="1500">
              <a:cs typeface="Calibri" panose="020F0502020204030204" pitchFamily="34" charset="0"/>
            </a:endParaRPr>
          </a:p>
        </p:txBody>
      </p:sp>
      <p:sp>
        <p:nvSpPr>
          <p:cNvPr id="96264" name="object 10">
            <a:extLst>
              <a:ext uri="{FF2B5EF4-FFF2-40B4-BE49-F238E27FC236}">
                <a16:creationId xmlns:a16="http://schemas.microsoft.com/office/drawing/2014/main" id="{397B293C-2410-4976-9C87-320AFBD28AFD}"/>
              </a:ext>
            </a:extLst>
          </p:cNvPr>
          <p:cNvSpPr txBox="1">
            <a:spLocks noChangeArrowheads="1"/>
          </p:cNvSpPr>
          <p:nvPr/>
        </p:nvSpPr>
        <p:spPr bwMode="auto">
          <a:xfrm>
            <a:off x="622300" y="3081338"/>
            <a:ext cx="3603625" cy="1479550"/>
          </a:xfrm>
          <a:prstGeom prst="rect">
            <a:avLst/>
          </a:prstGeom>
          <a:solidFill>
            <a:srgbClr val="F1F1F1"/>
          </a:solidFill>
          <a:ln w="12699">
            <a:solidFill>
              <a:srgbClr val="0070C0"/>
            </a:solidFill>
            <a:miter lim="800000"/>
            <a:headEnd/>
            <a:tailEnd/>
          </a:ln>
        </p:spPr>
        <p:txBody>
          <a:bodyPr lIns="0" tIns="93345" rIns="0" bIns="0">
            <a:spAutoFit/>
          </a:bodyPr>
          <a:lstStyle>
            <a:lvl1pPr marL="1047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738"/>
              </a:spcBef>
              <a:buFontTx/>
              <a:buNone/>
            </a:pPr>
            <a:r>
              <a:rPr lang="sv-SE" altLang="sv-SE" sz="1800">
                <a:cs typeface="Calibri" panose="020F0502020204030204" pitchFamily="34" charset="0"/>
              </a:rPr>
              <a:t>Kartlägg personens</a:t>
            </a:r>
          </a:p>
          <a:p>
            <a:pPr>
              <a:spcBef>
                <a:spcPct val="0"/>
              </a:spcBef>
              <a:buFontTx/>
              <a:buNone/>
            </a:pPr>
            <a:r>
              <a:rPr lang="sv-SE" altLang="sv-SE" sz="1800">
                <a:cs typeface="Calibri" panose="020F0502020204030204" pitchFamily="34" charset="0"/>
              </a:rPr>
              <a:t>funktionsned-sättningar, problem  med aktivitet- och delaktighet,  behov av stöd/</a:t>
            </a:r>
            <a:r>
              <a:rPr lang="sv-SE" altLang="sv-SE" sz="1800">
                <a:latin typeface="Arial" panose="020B0604020202020204" pitchFamily="34" charset="0"/>
                <a:cs typeface="Calibri" panose="020F0502020204030204" pitchFamily="34" charset="0"/>
              </a:rPr>
              <a:t>anpassningar samt mål och resurser.</a:t>
            </a:r>
          </a:p>
        </p:txBody>
      </p:sp>
      <p:pic>
        <p:nvPicPr>
          <p:cNvPr id="96265" name="Picture 12">
            <a:extLst>
              <a:ext uri="{FF2B5EF4-FFF2-40B4-BE49-F238E27FC236}">
                <a16:creationId xmlns:a16="http://schemas.microsoft.com/office/drawing/2014/main" id="{0BAFA257-CB84-452D-A400-61EF11811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2981"/>
          <a:stretch>
            <a:fillRect/>
          </a:stretch>
        </p:blipFill>
        <p:spPr bwMode="auto">
          <a:xfrm>
            <a:off x="5713413" y="977900"/>
            <a:ext cx="2984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TextBox 14">
            <a:extLst>
              <a:ext uri="{FF2B5EF4-FFF2-40B4-BE49-F238E27FC236}">
                <a16:creationId xmlns:a16="http://schemas.microsoft.com/office/drawing/2014/main" id="{5533AFBF-C95D-4DBB-84F6-F8041024AFE8}"/>
              </a:ext>
            </a:extLst>
          </p:cNvPr>
          <p:cNvSpPr txBox="1">
            <a:spLocks noChangeArrowheads="1"/>
          </p:cNvSpPr>
          <p:nvPr/>
        </p:nvSpPr>
        <p:spPr bwMode="auto">
          <a:xfrm>
            <a:off x="561975" y="5622925"/>
            <a:ext cx="4891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sv-SE" sz="1500">
                <a:latin typeface="Arial" panose="020B0604020202020204" pitchFamily="34" charset="0"/>
              </a:rPr>
              <a:t>*</a:t>
            </a:r>
            <a:r>
              <a:rPr lang="en-US" altLang="sv-SE" sz="1800">
                <a:latin typeface="Arial" panose="020B0604020202020204" pitchFamily="34" charset="0"/>
              </a:rPr>
              <a:t>International Classification of Functioning, Disability and Health</a:t>
            </a:r>
            <a:endParaRPr lang="sv-SE" altLang="sv-SE" sz="1800">
              <a:latin typeface="Arial" panose="020B0604020202020204" pitchFamily="34" charset="0"/>
            </a:endParaRPr>
          </a:p>
        </p:txBody>
      </p:sp>
      <p:sp>
        <p:nvSpPr>
          <p:cNvPr id="7" name="Rektangel 6">
            <a:extLst>
              <a:ext uri="{FF2B5EF4-FFF2-40B4-BE49-F238E27FC236}">
                <a16:creationId xmlns:a16="http://schemas.microsoft.com/office/drawing/2014/main" id="{39B1BD6A-700C-4002-81EB-2D5904A486FA}"/>
              </a:ext>
            </a:extLst>
          </p:cNvPr>
          <p:cNvSpPr/>
          <p:nvPr/>
        </p:nvSpPr>
        <p:spPr>
          <a:xfrm>
            <a:off x="496888" y="1536700"/>
            <a:ext cx="2057400" cy="369888"/>
          </a:xfrm>
          <a:prstGeom prst="rect">
            <a:avLst/>
          </a:prstGeom>
        </p:spPr>
        <p:txBody>
          <a:bodyPr wrap="none">
            <a:spAutoFit/>
          </a:bodyPr>
          <a:lstStyle/>
          <a:p>
            <a:pPr>
              <a:defRPr/>
            </a:pPr>
            <a:r>
              <a:rPr lang="sv-SE" spc="-30" dirty="0">
                <a:solidFill>
                  <a:srgbClr val="002060"/>
                </a:solidFill>
                <a:latin typeface="Calibri"/>
                <a:cs typeface="Calibri"/>
              </a:rPr>
              <a:t>Teamarbete centralt </a:t>
            </a:r>
          </a:p>
        </p:txBody>
      </p:sp>
      <p:sp>
        <p:nvSpPr>
          <p:cNvPr id="11" name="Rektangel 10">
            <a:extLst>
              <a:ext uri="{FF2B5EF4-FFF2-40B4-BE49-F238E27FC236}">
                <a16:creationId xmlns:a16="http://schemas.microsoft.com/office/drawing/2014/main" id="{B29F15C4-A60B-48C0-ACDB-AF8DA6FB4BAD}"/>
              </a:ext>
            </a:extLst>
          </p:cNvPr>
          <p:cNvSpPr/>
          <p:nvPr/>
        </p:nvSpPr>
        <p:spPr>
          <a:xfrm>
            <a:off x="4725988" y="4921250"/>
            <a:ext cx="3757612" cy="461963"/>
          </a:xfrm>
          <a:prstGeom prst="rect">
            <a:avLst/>
          </a:prstGeom>
        </p:spPr>
        <p:txBody>
          <a:bodyPr wrap="none">
            <a:spAutoFit/>
          </a:bodyPr>
          <a:lstStyle/>
          <a:p>
            <a:pPr>
              <a:defRPr/>
            </a:pPr>
            <a:r>
              <a:rPr lang="sv-SE" sz="2400" spc="-11" dirty="0">
                <a:latin typeface="Calibri"/>
                <a:cs typeface="Calibri"/>
              </a:rPr>
              <a:t>Upprätta rehabiliteringsplan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ruta 1">
            <a:extLst>
              <a:ext uri="{FF2B5EF4-FFF2-40B4-BE49-F238E27FC236}">
                <a16:creationId xmlns:a16="http://schemas.microsoft.com/office/drawing/2014/main" id="{7345ED0D-64DE-4C2D-BAE3-E98716B9649A}"/>
              </a:ext>
            </a:extLst>
          </p:cNvPr>
          <p:cNvSpPr txBox="1">
            <a:spLocks noChangeArrowheads="1"/>
          </p:cNvSpPr>
          <p:nvPr/>
        </p:nvSpPr>
        <p:spPr bwMode="auto">
          <a:xfrm>
            <a:off x="409575" y="4468813"/>
            <a:ext cx="69834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1500">
                <a:latin typeface="Arial" panose="020B0604020202020204" pitchFamily="34" charset="0"/>
              </a:rPr>
              <a:t>Under 2020 bedömdes 67 % av patienterna med NIHSS, </a:t>
            </a:r>
          </a:p>
          <a:p>
            <a:pPr>
              <a:spcBef>
                <a:spcPct val="0"/>
              </a:spcBef>
              <a:buFontTx/>
              <a:buNone/>
            </a:pPr>
            <a:r>
              <a:rPr lang="sv-SE" altLang="sv-SE" sz="1500">
                <a:latin typeface="Arial" panose="020B0604020202020204" pitchFamily="34" charset="0"/>
              </a:rPr>
              <a:t>en ökning med 10 % jämfört med föregående år (och ökningen fortsätter under 2021). </a:t>
            </a:r>
          </a:p>
          <a:p>
            <a:pPr>
              <a:spcBef>
                <a:spcPct val="0"/>
              </a:spcBef>
              <a:buFontTx/>
              <a:buNone/>
            </a:pPr>
            <a:endParaRPr lang="sv-SE" altLang="sv-SE" sz="1500">
              <a:latin typeface="Arial" panose="020B0604020202020204" pitchFamily="34" charset="0"/>
            </a:endParaRPr>
          </a:p>
          <a:p>
            <a:pPr>
              <a:spcBef>
                <a:spcPct val="0"/>
              </a:spcBef>
              <a:buFontTx/>
              <a:buNone/>
            </a:pPr>
            <a:r>
              <a:rPr lang="sv-SE" altLang="sv-SE" sz="1500">
                <a:latin typeface="Arial" panose="020B0604020202020204" pitchFamily="34" charset="0"/>
              </a:rPr>
              <a:t>66 % hade lindrig stroke, definierad som NIHSS 0–5 poäng. </a:t>
            </a:r>
          </a:p>
          <a:p>
            <a:pPr>
              <a:spcBef>
                <a:spcPct val="0"/>
              </a:spcBef>
              <a:buFontTx/>
              <a:buNone/>
            </a:pPr>
            <a:r>
              <a:rPr lang="sv-SE" altLang="sv-SE" sz="1500">
                <a:latin typeface="Arial" panose="020B0604020202020204" pitchFamily="34" charset="0"/>
              </a:rPr>
              <a:t>Endast 5 % av patienterna hade en svårighetsgrad på 24 poäng eller över </a:t>
            </a:r>
          </a:p>
        </p:txBody>
      </p:sp>
      <p:pic>
        <p:nvPicPr>
          <p:cNvPr id="19459" name="Bildobjekt 2">
            <a:extLst>
              <a:ext uri="{FF2B5EF4-FFF2-40B4-BE49-F238E27FC236}">
                <a16:creationId xmlns:a16="http://schemas.microsoft.com/office/drawing/2014/main" id="{A461CFB8-6C84-49E7-8958-E9264BE91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911350"/>
            <a:ext cx="50927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ruta 3">
            <a:extLst>
              <a:ext uri="{FF2B5EF4-FFF2-40B4-BE49-F238E27FC236}">
                <a16:creationId xmlns:a16="http://schemas.microsoft.com/office/drawing/2014/main" id="{2279A059-3F4D-4C1D-9ADB-9321A5C1F36D}"/>
              </a:ext>
            </a:extLst>
          </p:cNvPr>
          <p:cNvSpPr txBox="1">
            <a:spLocks noChangeArrowheads="1"/>
          </p:cNvSpPr>
          <p:nvPr/>
        </p:nvSpPr>
        <p:spPr bwMode="auto">
          <a:xfrm>
            <a:off x="557213" y="1265238"/>
            <a:ext cx="41576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3000">
                <a:solidFill>
                  <a:srgbClr val="941100"/>
                </a:solidFill>
                <a:latin typeface="Arial" panose="020B0604020202020204" pitchFamily="34" charset="0"/>
              </a:rPr>
              <a:t>Registrering av NIHSS </a:t>
            </a:r>
          </a:p>
        </p:txBody>
      </p:sp>
      <p:sp>
        <p:nvSpPr>
          <p:cNvPr id="6" name="Rectangle 5">
            <a:extLst>
              <a:ext uri="{FF2B5EF4-FFF2-40B4-BE49-F238E27FC236}">
                <a16:creationId xmlns:a16="http://schemas.microsoft.com/office/drawing/2014/main" id="{BBEAC138-D33B-4877-91C5-C8F5C30E4591}"/>
              </a:ext>
            </a:extLst>
          </p:cNvPr>
          <p:cNvSpPr/>
          <p:nvPr/>
        </p:nvSpPr>
        <p:spPr>
          <a:xfrm rot="701499">
            <a:off x="5445125" y="2339975"/>
            <a:ext cx="3781425" cy="576263"/>
          </a:xfrm>
          <a:prstGeom prst="rect">
            <a:avLst/>
          </a:prstGeom>
          <a:noFill/>
        </p:spPr>
        <p:txBody>
          <a:bodyPr wrap="none" lIns="68580" tIns="34290" rIns="68580" bIns="34290">
            <a:spAutoFit/>
          </a:bodyPr>
          <a:lstStyle/>
          <a:p>
            <a:pPr algn="ctr">
              <a:defRPr/>
            </a:pPr>
            <a:r>
              <a:rPr lang="sv-SE" sz="3300" dirty="0">
                <a:solidFill>
                  <a:srgbClr val="941100"/>
                </a:solidFill>
              </a:rPr>
              <a:t>Tack för fint arbete!</a:t>
            </a:r>
            <a:endParaRPr lang="en-US" sz="3300" dirty="0">
              <a:ln w="0"/>
              <a:solidFill>
                <a:schemeClr val="accent1"/>
              </a:solidFill>
              <a:effectLst>
                <a:outerShdw blurRad="38100" dist="25400" dir="5400000" algn="ctr" rotWithShape="0">
                  <a:srgbClr val="6E747A">
                    <a:alpha val="43000"/>
                  </a:srgbClr>
                </a:outerShdw>
              </a:effectLst>
            </a:endParaRPr>
          </a:p>
        </p:txBody>
      </p:sp>
      <p:sp>
        <p:nvSpPr>
          <p:cNvPr id="7" name="Oval 6">
            <a:extLst>
              <a:ext uri="{FF2B5EF4-FFF2-40B4-BE49-F238E27FC236}">
                <a16:creationId xmlns:a16="http://schemas.microsoft.com/office/drawing/2014/main" id="{D6FCA84D-601E-4B2E-99AC-AAFB918E1D59}"/>
              </a:ext>
            </a:extLst>
          </p:cNvPr>
          <p:cNvSpPr/>
          <p:nvPr/>
        </p:nvSpPr>
        <p:spPr>
          <a:xfrm>
            <a:off x="722313" y="2122488"/>
            <a:ext cx="1192212" cy="21859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427F5F5-CB9A-4D80-AEAF-95E1AD5AC63D}"/>
              </a:ext>
            </a:extLst>
          </p:cNvPr>
          <p:cNvSpPr txBox="1">
            <a:spLocks noGrp="1"/>
          </p:cNvSpPr>
          <p:nvPr>
            <p:ph type="title"/>
          </p:nvPr>
        </p:nvSpPr>
        <p:spPr>
          <a:xfrm>
            <a:off x="727075" y="1265238"/>
            <a:ext cx="7046913" cy="784225"/>
          </a:xfrm>
        </p:spPr>
        <p:txBody>
          <a:bodyPr rtlCol="0">
            <a:spAutoFit/>
          </a:bodyPr>
          <a:lstStyle/>
          <a:p>
            <a:pPr marL="9525">
              <a:defRPr/>
            </a:pPr>
            <a:r>
              <a:rPr lang="sv-SE" dirty="0">
                <a:solidFill>
                  <a:srgbClr val="2F6679"/>
                </a:solidFill>
                <a:latin typeface="+mn-lt"/>
                <a:ea typeface="+mn-ea"/>
                <a:cs typeface="+mn-cs"/>
              </a:rPr>
              <a:t>Rehabilitering</a:t>
            </a:r>
            <a:r>
              <a:rPr lang="sv-SE" sz="2963" b="0" spc="-8" dirty="0">
                <a:solidFill>
                  <a:srgbClr val="002060"/>
                </a:solidFill>
              </a:rPr>
              <a:t> </a:t>
            </a:r>
            <a:br>
              <a:rPr lang="sv-SE" sz="2963" b="0" spc="-8" dirty="0">
                <a:solidFill>
                  <a:srgbClr val="002060"/>
                </a:solidFill>
              </a:rPr>
            </a:br>
            <a:r>
              <a:rPr lang="sv-SE" sz="2100" spc="-8" dirty="0">
                <a:solidFill>
                  <a:schemeClr val="tx1"/>
                </a:solidFill>
                <a:ea typeface="+mn-ea"/>
              </a:rPr>
              <a:t>många olika typer av åtgärder</a:t>
            </a:r>
          </a:p>
        </p:txBody>
      </p:sp>
      <p:sp>
        <p:nvSpPr>
          <p:cNvPr id="4" name="object 4">
            <a:extLst>
              <a:ext uri="{FF2B5EF4-FFF2-40B4-BE49-F238E27FC236}">
                <a16:creationId xmlns:a16="http://schemas.microsoft.com/office/drawing/2014/main" id="{4CE38F34-9B22-4FCF-AFA5-EAE88E6BF4F7}"/>
              </a:ext>
            </a:extLst>
          </p:cNvPr>
          <p:cNvSpPr txBox="1"/>
          <p:nvPr/>
        </p:nvSpPr>
        <p:spPr>
          <a:xfrm>
            <a:off x="4552950" y="2200275"/>
            <a:ext cx="4075113" cy="3059113"/>
          </a:xfrm>
          <a:prstGeom prst="rect">
            <a:avLst/>
          </a:prstGeom>
          <a:solidFill>
            <a:schemeClr val="bg1"/>
          </a:solidFill>
        </p:spPr>
        <p:txBody>
          <a:bodyPr lIns="0" tIns="0" rIns="0" bIns="0">
            <a:spAutoFit/>
          </a:bodyPr>
          <a:lstStyle/>
          <a:p>
            <a:pPr marL="140970" indent="-131445">
              <a:buFont typeface="Arial"/>
              <a:buChar char="•"/>
              <a:tabLst>
                <a:tab pos="141446" algn="l"/>
              </a:tabLst>
              <a:defRPr/>
            </a:pPr>
            <a:r>
              <a:rPr sz="2100" spc="-11" dirty="0">
                <a:latin typeface="Calibri"/>
                <a:cs typeface="Calibri"/>
              </a:rPr>
              <a:t>Eliminera/reducera</a:t>
            </a:r>
            <a:endParaRPr sz="2100" dirty="0">
              <a:latin typeface="Calibri"/>
              <a:cs typeface="Calibri"/>
            </a:endParaRPr>
          </a:p>
          <a:p>
            <a:pPr marL="433864" lvl="1" indent="-121444">
              <a:spcBef>
                <a:spcPts val="161"/>
              </a:spcBef>
              <a:buFontTx/>
              <a:buChar char="-"/>
              <a:tabLst>
                <a:tab pos="434340" algn="l"/>
              </a:tabLst>
              <a:defRPr/>
            </a:pPr>
            <a:r>
              <a:rPr spc="-8" dirty="0">
                <a:latin typeface="Calibri"/>
                <a:cs typeface="Calibri"/>
              </a:rPr>
              <a:t>Smärta, muskeltonus, </a:t>
            </a:r>
            <a:r>
              <a:rPr spc="-4" dirty="0">
                <a:latin typeface="Calibri"/>
                <a:cs typeface="Calibri"/>
              </a:rPr>
              <a:t>blodtryck</a:t>
            </a:r>
            <a:r>
              <a:rPr spc="-38" dirty="0">
                <a:latin typeface="Calibri"/>
                <a:cs typeface="Calibri"/>
              </a:rPr>
              <a:t> </a:t>
            </a:r>
            <a:r>
              <a:rPr spc="-15" dirty="0">
                <a:latin typeface="Calibri"/>
                <a:cs typeface="Calibri"/>
              </a:rPr>
              <a:t>etc</a:t>
            </a:r>
            <a:endParaRPr dirty="0">
              <a:latin typeface="Calibri"/>
              <a:cs typeface="Calibri"/>
            </a:endParaRPr>
          </a:p>
          <a:p>
            <a:pPr marL="140970" indent="-131445">
              <a:spcBef>
                <a:spcPts val="491"/>
              </a:spcBef>
              <a:buFont typeface="Arial"/>
              <a:buChar char="•"/>
              <a:tabLst>
                <a:tab pos="141446" algn="l"/>
              </a:tabLst>
              <a:defRPr/>
            </a:pPr>
            <a:r>
              <a:rPr sz="2100" spc="-38" dirty="0">
                <a:latin typeface="Calibri"/>
                <a:cs typeface="Calibri"/>
              </a:rPr>
              <a:t>Träna</a:t>
            </a:r>
            <a:endParaRPr sz="2100" dirty="0">
              <a:latin typeface="Calibri"/>
              <a:cs typeface="Calibri"/>
            </a:endParaRPr>
          </a:p>
          <a:p>
            <a:pPr marL="433864" lvl="1" indent="-121444">
              <a:spcBef>
                <a:spcPts val="164"/>
              </a:spcBef>
              <a:buFontTx/>
              <a:buChar char="-"/>
              <a:tabLst>
                <a:tab pos="434340" algn="l"/>
              </a:tabLst>
              <a:defRPr/>
            </a:pPr>
            <a:r>
              <a:rPr spc="-4" dirty="0">
                <a:latin typeface="Calibri"/>
                <a:cs typeface="Calibri"/>
              </a:rPr>
              <a:t>Balans, motorik, </a:t>
            </a:r>
            <a:r>
              <a:rPr spc="-11" dirty="0">
                <a:latin typeface="Calibri"/>
                <a:cs typeface="Calibri"/>
              </a:rPr>
              <a:t>styrka, </a:t>
            </a:r>
            <a:r>
              <a:rPr spc="-8" dirty="0">
                <a:latin typeface="Calibri"/>
                <a:cs typeface="Calibri"/>
              </a:rPr>
              <a:t>gång, </a:t>
            </a:r>
            <a:r>
              <a:rPr spc="-4" dirty="0">
                <a:latin typeface="Calibri"/>
                <a:cs typeface="Calibri"/>
              </a:rPr>
              <a:t>ADL</a:t>
            </a:r>
            <a:r>
              <a:rPr spc="8" dirty="0">
                <a:latin typeface="Calibri"/>
                <a:cs typeface="Calibri"/>
              </a:rPr>
              <a:t> </a:t>
            </a:r>
            <a:r>
              <a:rPr spc="-15" dirty="0">
                <a:latin typeface="Calibri"/>
                <a:cs typeface="Calibri"/>
              </a:rPr>
              <a:t>etc</a:t>
            </a:r>
            <a:endParaRPr dirty="0">
              <a:latin typeface="Calibri"/>
              <a:cs typeface="Calibri"/>
            </a:endParaRPr>
          </a:p>
          <a:p>
            <a:pPr marL="140970" indent="-131445">
              <a:spcBef>
                <a:spcPts val="491"/>
              </a:spcBef>
              <a:buFont typeface="Arial"/>
              <a:buChar char="•"/>
              <a:tabLst>
                <a:tab pos="141446" algn="l"/>
              </a:tabLst>
              <a:defRPr/>
            </a:pPr>
            <a:r>
              <a:rPr sz="2100" spc="-11" dirty="0">
                <a:latin typeface="Calibri"/>
                <a:cs typeface="Calibri"/>
              </a:rPr>
              <a:t>Kompensera</a:t>
            </a:r>
            <a:endParaRPr sz="2100" dirty="0">
              <a:latin typeface="Calibri"/>
              <a:cs typeface="Calibri"/>
            </a:endParaRPr>
          </a:p>
          <a:p>
            <a:pPr marL="433864" lvl="1" indent="-121444">
              <a:spcBef>
                <a:spcPts val="161"/>
              </a:spcBef>
              <a:buFontTx/>
              <a:buChar char="-"/>
              <a:tabLst>
                <a:tab pos="434340" algn="l"/>
              </a:tabLst>
              <a:defRPr/>
            </a:pPr>
            <a:r>
              <a:rPr spc="-8" dirty="0">
                <a:latin typeface="Calibri"/>
                <a:cs typeface="Calibri"/>
              </a:rPr>
              <a:t>Rullstol, </a:t>
            </a:r>
            <a:r>
              <a:rPr spc="-4" dirty="0">
                <a:latin typeface="Calibri"/>
                <a:cs typeface="Calibri"/>
              </a:rPr>
              <a:t>hjälpmedel, minnesdagbok</a:t>
            </a:r>
            <a:r>
              <a:rPr spc="15" dirty="0">
                <a:latin typeface="Calibri"/>
                <a:cs typeface="Calibri"/>
              </a:rPr>
              <a:t> </a:t>
            </a:r>
            <a:r>
              <a:rPr spc="-15" dirty="0">
                <a:latin typeface="Calibri"/>
                <a:cs typeface="Calibri"/>
              </a:rPr>
              <a:t>etc</a:t>
            </a:r>
            <a:endParaRPr dirty="0">
              <a:latin typeface="Calibri"/>
              <a:cs typeface="Calibri"/>
            </a:endParaRPr>
          </a:p>
          <a:p>
            <a:pPr marL="140970" indent="-131445">
              <a:spcBef>
                <a:spcPts val="491"/>
              </a:spcBef>
              <a:buFont typeface="Arial"/>
              <a:buChar char="•"/>
              <a:tabLst>
                <a:tab pos="141446" algn="l"/>
              </a:tabLst>
              <a:defRPr/>
            </a:pPr>
            <a:r>
              <a:rPr sz="2100" spc="-8" dirty="0">
                <a:latin typeface="Calibri"/>
                <a:cs typeface="Calibri"/>
              </a:rPr>
              <a:t>Stödja</a:t>
            </a:r>
            <a:endParaRPr sz="2100" dirty="0">
              <a:latin typeface="Calibri"/>
              <a:cs typeface="Calibri"/>
            </a:endParaRPr>
          </a:p>
          <a:p>
            <a:pPr marL="423863" lvl="1" indent="-111443">
              <a:spcBef>
                <a:spcPts val="180"/>
              </a:spcBef>
              <a:buFontTx/>
              <a:buChar char="-"/>
              <a:tabLst>
                <a:tab pos="424339" algn="l"/>
              </a:tabLst>
              <a:defRPr/>
            </a:pPr>
            <a:r>
              <a:rPr sz="1650" spc="-8" dirty="0">
                <a:latin typeface="Calibri"/>
                <a:cs typeface="Calibri"/>
              </a:rPr>
              <a:t>Samtal, </a:t>
            </a:r>
            <a:r>
              <a:rPr sz="1650" spc="-11" dirty="0">
                <a:latin typeface="Calibri"/>
                <a:cs typeface="Calibri"/>
              </a:rPr>
              <a:t>hantera, </a:t>
            </a:r>
            <a:r>
              <a:rPr sz="1650" spc="-4" dirty="0">
                <a:latin typeface="Calibri"/>
                <a:cs typeface="Calibri"/>
              </a:rPr>
              <a:t>utveckla</a:t>
            </a:r>
            <a:r>
              <a:rPr sz="1650" spc="-19" dirty="0">
                <a:latin typeface="Calibri"/>
                <a:cs typeface="Calibri"/>
              </a:rPr>
              <a:t> </a:t>
            </a:r>
            <a:r>
              <a:rPr sz="1650" spc="-11" dirty="0">
                <a:latin typeface="Calibri"/>
                <a:cs typeface="Calibri"/>
              </a:rPr>
              <a:t>strategier</a:t>
            </a:r>
            <a:endParaRPr sz="1650" dirty="0">
              <a:latin typeface="Calibri"/>
              <a:cs typeface="Calibri"/>
            </a:endParaRPr>
          </a:p>
          <a:p>
            <a:pPr marL="140970" indent="-131445">
              <a:spcBef>
                <a:spcPts val="488"/>
              </a:spcBef>
              <a:buFont typeface="Arial"/>
              <a:buChar char="•"/>
              <a:tabLst>
                <a:tab pos="141446" algn="l"/>
              </a:tabLst>
              <a:defRPr/>
            </a:pPr>
            <a:r>
              <a:rPr sz="2100" spc="-15" dirty="0">
                <a:latin typeface="Calibri"/>
                <a:cs typeface="Calibri"/>
              </a:rPr>
              <a:t>Egenvård,</a:t>
            </a:r>
            <a:r>
              <a:rPr sz="2100" spc="-41" dirty="0">
                <a:latin typeface="Calibri"/>
                <a:cs typeface="Calibri"/>
              </a:rPr>
              <a:t> </a:t>
            </a:r>
            <a:r>
              <a:rPr sz="2100" spc="-8" dirty="0">
                <a:latin typeface="Calibri"/>
                <a:cs typeface="Calibri"/>
              </a:rPr>
              <a:t>vardagsrehabilitering</a:t>
            </a:r>
            <a:endParaRPr sz="2100" dirty="0">
              <a:latin typeface="Calibri"/>
              <a:cs typeface="Calibri"/>
            </a:endParaRPr>
          </a:p>
        </p:txBody>
      </p:sp>
      <p:sp>
        <p:nvSpPr>
          <p:cNvPr id="5" name="object 5">
            <a:extLst>
              <a:ext uri="{FF2B5EF4-FFF2-40B4-BE49-F238E27FC236}">
                <a16:creationId xmlns:a16="http://schemas.microsoft.com/office/drawing/2014/main" id="{9AD1FE5B-726E-4BC0-A518-6B50D68816DB}"/>
              </a:ext>
            </a:extLst>
          </p:cNvPr>
          <p:cNvSpPr txBox="1"/>
          <p:nvPr/>
        </p:nvSpPr>
        <p:spPr>
          <a:xfrm>
            <a:off x="727075" y="2225675"/>
            <a:ext cx="3165475" cy="1938338"/>
          </a:xfrm>
          <a:prstGeom prst="rect">
            <a:avLst/>
          </a:prstGeom>
        </p:spPr>
        <p:txBody>
          <a:bodyPr lIns="0" tIns="0" rIns="0" bIns="0">
            <a:spAutoFit/>
          </a:bodyPr>
          <a:lstStyle/>
          <a:p>
            <a:pPr marL="226695" indent="-217170">
              <a:buFont typeface="Arial"/>
              <a:buChar char="•"/>
              <a:tabLst>
                <a:tab pos="226219" algn="l"/>
                <a:tab pos="227171" algn="l"/>
              </a:tabLst>
              <a:defRPr/>
            </a:pPr>
            <a:r>
              <a:rPr sz="2100" spc="-8" dirty="0">
                <a:latin typeface="Calibri"/>
                <a:cs typeface="Calibri"/>
              </a:rPr>
              <a:t>Medicinska</a:t>
            </a:r>
            <a:endParaRPr sz="2100" dirty="0">
              <a:latin typeface="Calibri"/>
              <a:cs typeface="Calibri"/>
            </a:endParaRPr>
          </a:p>
          <a:p>
            <a:pPr marL="226695" indent="-217170">
              <a:buFont typeface="Arial"/>
              <a:buChar char="•"/>
              <a:tabLst>
                <a:tab pos="226219" algn="l"/>
                <a:tab pos="227171" algn="l"/>
              </a:tabLst>
              <a:defRPr/>
            </a:pPr>
            <a:r>
              <a:rPr sz="2100" spc="-11" dirty="0">
                <a:latin typeface="Calibri"/>
                <a:cs typeface="Calibri"/>
              </a:rPr>
              <a:t>Fysiska,</a:t>
            </a:r>
            <a:r>
              <a:rPr sz="2100" spc="-49" dirty="0">
                <a:latin typeface="Calibri"/>
                <a:cs typeface="Calibri"/>
              </a:rPr>
              <a:t> </a:t>
            </a:r>
            <a:r>
              <a:rPr sz="2100" spc="-15" dirty="0">
                <a:latin typeface="Calibri"/>
                <a:cs typeface="Calibri"/>
              </a:rPr>
              <a:t>psykologiska</a:t>
            </a:r>
            <a:endParaRPr sz="2100" dirty="0">
              <a:latin typeface="Calibri"/>
              <a:cs typeface="Calibri"/>
            </a:endParaRPr>
          </a:p>
          <a:p>
            <a:pPr marL="226695" indent="-217170">
              <a:buFont typeface="Arial"/>
              <a:buChar char="•"/>
              <a:tabLst>
                <a:tab pos="226219" algn="l"/>
                <a:tab pos="227171" algn="l"/>
              </a:tabLst>
              <a:defRPr/>
            </a:pPr>
            <a:r>
              <a:rPr sz="2100" spc="-30" dirty="0">
                <a:latin typeface="Calibri"/>
                <a:cs typeface="Calibri"/>
              </a:rPr>
              <a:t>Tekniska</a:t>
            </a:r>
            <a:endParaRPr sz="2100" dirty="0">
              <a:latin typeface="Calibri"/>
              <a:cs typeface="Calibri"/>
            </a:endParaRPr>
          </a:p>
          <a:p>
            <a:pPr marL="226695" indent="-217170">
              <a:buFont typeface="Arial"/>
              <a:buChar char="•"/>
              <a:tabLst>
                <a:tab pos="226219" algn="l"/>
                <a:tab pos="227171" algn="l"/>
              </a:tabLst>
              <a:defRPr/>
            </a:pPr>
            <a:r>
              <a:rPr sz="2100" spc="-4" dirty="0">
                <a:latin typeface="Calibri"/>
                <a:cs typeface="Calibri"/>
              </a:rPr>
              <a:t>Sociala,</a:t>
            </a:r>
            <a:r>
              <a:rPr sz="2100" spc="-38" dirty="0">
                <a:latin typeface="Calibri"/>
                <a:cs typeface="Calibri"/>
              </a:rPr>
              <a:t> </a:t>
            </a:r>
            <a:r>
              <a:rPr sz="2100" spc="-8" dirty="0">
                <a:latin typeface="Calibri"/>
                <a:cs typeface="Calibri"/>
              </a:rPr>
              <a:t>pedagogiska</a:t>
            </a:r>
            <a:endParaRPr sz="2100" dirty="0">
              <a:latin typeface="Calibri"/>
              <a:cs typeface="Calibri"/>
            </a:endParaRPr>
          </a:p>
          <a:p>
            <a:pPr marL="226695" indent="-217170">
              <a:buFont typeface="Arial"/>
              <a:buChar char="•"/>
              <a:tabLst>
                <a:tab pos="226219" algn="l"/>
                <a:tab pos="227171" algn="l"/>
              </a:tabLst>
              <a:defRPr/>
            </a:pPr>
            <a:r>
              <a:rPr sz="2100" spc="-15" dirty="0">
                <a:latin typeface="Calibri"/>
                <a:cs typeface="Calibri"/>
              </a:rPr>
              <a:t>Preventiva</a:t>
            </a:r>
            <a:endParaRPr sz="2100" dirty="0">
              <a:latin typeface="Calibri"/>
              <a:cs typeface="Calibri"/>
            </a:endParaRPr>
          </a:p>
          <a:p>
            <a:pPr marL="226695" indent="-217170">
              <a:buFont typeface="Arial"/>
              <a:buChar char="•"/>
              <a:tabLst>
                <a:tab pos="226219" algn="l"/>
                <a:tab pos="227171" algn="l"/>
              </a:tabLst>
              <a:defRPr/>
            </a:pPr>
            <a:r>
              <a:rPr sz="2100" spc="-8" dirty="0">
                <a:latin typeface="Calibri"/>
                <a:cs typeface="Calibri"/>
              </a:rPr>
              <a:t>Arbetslivsinriktade</a:t>
            </a:r>
            <a:r>
              <a:rPr sz="2100" spc="-19" dirty="0">
                <a:latin typeface="Calibri"/>
                <a:cs typeface="Calibri"/>
              </a:rPr>
              <a:t> </a:t>
            </a:r>
            <a:r>
              <a:rPr sz="2100" spc="-4" dirty="0">
                <a:latin typeface="Calibri"/>
                <a:cs typeface="Calibri"/>
              </a:rPr>
              <a:t>insatser</a:t>
            </a:r>
            <a:endParaRPr sz="2100" dirty="0">
              <a:latin typeface="Calibri"/>
              <a:cs typeface="Calibri"/>
            </a:endParaRPr>
          </a:p>
        </p:txBody>
      </p:sp>
      <p:pic>
        <p:nvPicPr>
          <p:cNvPr id="97285" name="Picture 12">
            <a:extLst>
              <a:ext uri="{FF2B5EF4-FFF2-40B4-BE49-F238E27FC236}">
                <a16:creationId xmlns:a16="http://schemas.microsoft.com/office/drawing/2014/main" id="{CC385426-6FC8-4C94-9B82-CB3DA0B4D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2981"/>
          <a:stretch>
            <a:fillRect/>
          </a:stretch>
        </p:blipFill>
        <p:spPr bwMode="auto">
          <a:xfrm>
            <a:off x="5713413" y="977900"/>
            <a:ext cx="2984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F36F-5169-460C-AFC2-D0ADEE25FB07}"/>
              </a:ext>
            </a:extLst>
          </p:cNvPr>
          <p:cNvSpPr>
            <a:spLocks noGrp="1"/>
          </p:cNvSpPr>
          <p:nvPr>
            <p:ph type="title"/>
          </p:nvPr>
        </p:nvSpPr>
        <p:spPr>
          <a:xfrm>
            <a:off x="233363" y="857250"/>
            <a:ext cx="5457825" cy="688975"/>
          </a:xfrm>
        </p:spPr>
        <p:txBody>
          <a:bodyPr/>
          <a:lstStyle/>
          <a:p>
            <a:pPr>
              <a:defRPr/>
            </a:pPr>
            <a:r>
              <a:rPr lang="sv-SE" sz="3000" b="1" dirty="0">
                <a:solidFill>
                  <a:srgbClr val="2F6679"/>
                </a:solidFill>
                <a:latin typeface="+mn-lt"/>
                <a:ea typeface="+mn-ea"/>
                <a:cs typeface="+mn-cs"/>
              </a:rPr>
              <a:t>Strukturerad uppföljning</a:t>
            </a:r>
            <a:endParaRPr lang="en-GB" dirty="0"/>
          </a:p>
        </p:txBody>
      </p:sp>
      <p:pic>
        <p:nvPicPr>
          <p:cNvPr id="11" name="Picture 10">
            <a:extLst>
              <a:ext uri="{FF2B5EF4-FFF2-40B4-BE49-F238E27FC236}">
                <a16:creationId xmlns:a16="http://schemas.microsoft.com/office/drawing/2014/main" id="{B9E4EE8A-2F56-47FE-B389-F5ED7DA3135A}"/>
              </a:ext>
            </a:extLst>
          </p:cNvPr>
          <p:cNvPicPr>
            <a:picLocks noChangeAspect="1"/>
          </p:cNvPicPr>
          <p:nvPr/>
        </p:nvPicPr>
        <p:blipFill rotWithShape="1">
          <a:blip r:embed="rId3" cstate="print"/>
          <a:srcRect r="1955"/>
          <a:stretch/>
        </p:blipFill>
        <p:spPr>
          <a:xfrm>
            <a:off x="6580188" y="2322513"/>
            <a:ext cx="2509837" cy="3365500"/>
          </a:xfrm>
          <a:prstGeom prst="rect">
            <a:avLst/>
          </a:prstGeom>
          <a:effectLst>
            <a:outerShdw blurRad="50800" dist="38100" dir="2700000" algn="tl" rotWithShape="0">
              <a:prstClr val="black">
                <a:alpha val="40000"/>
              </a:prstClr>
            </a:outerShdw>
          </a:effectLst>
        </p:spPr>
      </p:pic>
      <p:pic>
        <p:nvPicPr>
          <p:cNvPr id="98308" name="Picture 11">
            <a:extLst>
              <a:ext uri="{FF2B5EF4-FFF2-40B4-BE49-F238E27FC236}">
                <a16:creationId xmlns:a16="http://schemas.microsoft.com/office/drawing/2014/main" id="{776CC164-1103-4B3D-889C-1F1EB10B6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2849"/>
          <a:stretch>
            <a:fillRect/>
          </a:stretch>
        </p:blipFill>
        <p:spPr bwMode="auto">
          <a:xfrm>
            <a:off x="6057900" y="1085850"/>
            <a:ext cx="23764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98CA25BD-F05D-46FE-A029-24ACBB02064A}"/>
              </a:ext>
            </a:extLst>
          </p:cNvPr>
          <p:cNvSpPr>
            <a:spLocks noGrp="1"/>
          </p:cNvSpPr>
          <p:nvPr>
            <p:ph idx="1"/>
          </p:nvPr>
        </p:nvSpPr>
        <p:spPr>
          <a:xfrm>
            <a:off x="233833" y="3263641"/>
            <a:ext cx="7412236" cy="2622810"/>
          </a:xfrm>
        </p:spPr>
        <p:txBody>
          <a:bodyPr lIns="68580" tIns="34290" rIns="68580" bIns="34290" anchor="t">
            <a:normAutofit lnSpcReduction="10000"/>
          </a:bodyPr>
          <a:lstStyle/>
          <a:p>
            <a:pPr marL="0" indent="0">
              <a:buFont typeface="Arial" panose="020B0604020202020204" pitchFamily="34" charset="0"/>
              <a:buNone/>
              <a:defRPr/>
            </a:pPr>
            <a:r>
              <a:rPr lang="sv-SE" sz="1800" dirty="0"/>
              <a:t>VAR? </a:t>
            </a:r>
          </a:p>
          <a:p>
            <a:pPr marL="0" indent="0">
              <a:spcBef>
                <a:spcPts val="0"/>
              </a:spcBef>
              <a:buFont typeface="Arial" panose="020B0604020202020204" pitchFamily="34" charset="0"/>
              <a:buNone/>
              <a:defRPr/>
            </a:pPr>
            <a:r>
              <a:rPr lang="sv-SE" sz="1800" dirty="0"/>
              <a:t>Sjukhus, primärvård, kommun. </a:t>
            </a:r>
          </a:p>
          <a:p>
            <a:pPr marL="0" indent="0">
              <a:spcBef>
                <a:spcPts val="0"/>
              </a:spcBef>
              <a:buFont typeface="Arial" panose="020B0604020202020204" pitchFamily="34" charset="0"/>
              <a:buNone/>
              <a:defRPr/>
            </a:pPr>
            <a:endParaRPr lang="sv-SE" sz="675" b="1" dirty="0"/>
          </a:p>
          <a:p>
            <a:pPr marL="0" indent="0">
              <a:spcBef>
                <a:spcPts val="0"/>
              </a:spcBef>
              <a:buFont typeface="Arial" panose="020B0604020202020204" pitchFamily="34" charset="0"/>
              <a:buNone/>
              <a:defRPr/>
            </a:pPr>
            <a:r>
              <a:rPr lang="sv-SE" sz="1800" dirty="0"/>
              <a:t>VEM? </a:t>
            </a:r>
          </a:p>
          <a:p>
            <a:pPr marL="0" indent="0">
              <a:spcBef>
                <a:spcPts val="0"/>
              </a:spcBef>
              <a:buFont typeface="Arial" panose="020B0604020202020204" pitchFamily="34" charset="0"/>
              <a:buNone/>
              <a:defRPr/>
            </a:pPr>
            <a:r>
              <a:rPr lang="sv-SE" sz="1800" dirty="0"/>
              <a:t>Kunskap om stroke. Tillgång multidisciplinärt team. </a:t>
            </a:r>
          </a:p>
          <a:p>
            <a:pPr marL="0" indent="0">
              <a:spcBef>
                <a:spcPts val="0"/>
              </a:spcBef>
              <a:buFont typeface="Arial" panose="020B0604020202020204" pitchFamily="34" charset="0"/>
              <a:buNone/>
              <a:defRPr/>
            </a:pPr>
            <a:endParaRPr lang="sv-SE" sz="675" dirty="0"/>
          </a:p>
          <a:p>
            <a:pPr marL="0" indent="0">
              <a:spcBef>
                <a:spcPts val="0"/>
              </a:spcBef>
              <a:buFont typeface="Arial" panose="020B0604020202020204" pitchFamily="34" charset="0"/>
              <a:buNone/>
              <a:defRPr/>
            </a:pPr>
            <a:r>
              <a:rPr lang="sv-SE" sz="1800" dirty="0"/>
              <a:t>NÄR? </a:t>
            </a:r>
          </a:p>
          <a:p>
            <a:pPr>
              <a:spcBef>
                <a:spcPts val="0"/>
              </a:spcBef>
              <a:buFontTx/>
              <a:buChar char="-"/>
              <a:defRPr/>
            </a:pPr>
            <a:r>
              <a:rPr lang="sv-SE" sz="1950" dirty="0"/>
              <a:t>Läkarbesök TIA diagnos 1–3 mån/ stroke 3–6 mån</a:t>
            </a:r>
          </a:p>
          <a:p>
            <a:pPr>
              <a:spcBef>
                <a:spcPts val="0"/>
              </a:spcBef>
              <a:buFontTx/>
              <a:buChar char="-"/>
              <a:defRPr/>
            </a:pPr>
            <a:r>
              <a:rPr lang="sv-SE" sz="1950" dirty="0"/>
              <a:t>Årlig läkaruppföljning </a:t>
            </a:r>
          </a:p>
          <a:p>
            <a:pPr>
              <a:spcBef>
                <a:spcPts val="0"/>
              </a:spcBef>
              <a:buFontTx/>
              <a:buChar char="-"/>
              <a:defRPr/>
            </a:pPr>
            <a:r>
              <a:rPr lang="sv-SE" sz="1950" dirty="0"/>
              <a:t>Uppföljning av annan profession vb</a:t>
            </a:r>
          </a:p>
          <a:p>
            <a:pPr>
              <a:spcBef>
                <a:spcPts val="0"/>
              </a:spcBef>
              <a:buFontTx/>
              <a:buChar char="-"/>
              <a:defRPr/>
            </a:pPr>
            <a:r>
              <a:rPr lang="sv-SE" sz="1950" dirty="0"/>
              <a:t>Livslångt </a:t>
            </a:r>
          </a:p>
        </p:txBody>
      </p:sp>
      <p:sp>
        <p:nvSpPr>
          <p:cNvPr id="3" name="Rektangel 2">
            <a:extLst>
              <a:ext uri="{FF2B5EF4-FFF2-40B4-BE49-F238E27FC236}">
                <a16:creationId xmlns:a16="http://schemas.microsoft.com/office/drawing/2014/main" id="{5D8334D6-4953-4866-833A-57CE758A8B47}"/>
              </a:ext>
            </a:extLst>
          </p:cNvPr>
          <p:cNvSpPr/>
          <p:nvPr/>
        </p:nvSpPr>
        <p:spPr>
          <a:xfrm>
            <a:off x="6634163" y="1995488"/>
            <a:ext cx="2686050" cy="368300"/>
          </a:xfrm>
          <a:prstGeom prst="rect">
            <a:avLst/>
          </a:prstGeom>
        </p:spPr>
        <p:txBody>
          <a:bodyPr wrap="none">
            <a:spAutoFit/>
          </a:bodyPr>
          <a:lstStyle/>
          <a:p>
            <a:pPr>
              <a:defRPr/>
            </a:pPr>
            <a:r>
              <a:rPr lang="sv-SE" spc="-11" dirty="0">
                <a:cs typeface="Calibri"/>
              </a:rPr>
              <a:t>Kan utgå från </a:t>
            </a:r>
            <a:r>
              <a:rPr lang="sv-SE" spc="-4" dirty="0">
                <a:cs typeface="Calibri"/>
              </a:rPr>
              <a:t>checklista </a:t>
            </a:r>
            <a:endParaRPr lang="sv-SE" dirty="0"/>
          </a:p>
        </p:txBody>
      </p:sp>
      <p:sp>
        <p:nvSpPr>
          <p:cNvPr id="4" name="textruta 3">
            <a:extLst>
              <a:ext uri="{FF2B5EF4-FFF2-40B4-BE49-F238E27FC236}">
                <a16:creationId xmlns:a16="http://schemas.microsoft.com/office/drawing/2014/main" id="{A461E911-9810-4AB8-ADCC-0179606CC362}"/>
              </a:ext>
            </a:extLst>
          </p:cNvPr>
          <p:cNvSpPr txBox="1"/>
          <p:nvPr/>
        </p:nvSpPr>
        <p:spPr>
          <a:xfrm>
            <a:off x="233363" y="1417638"/>
            <a:ext cx="4660900" cy="2128837"/>
          </a:xfrm>
          <a:prstGeom prst="rect">
            <a:avLst/>
          </a:prstGeom>
          <a:noFill/>
        </p:spPr>
        <p:txBody>
          <a:bodyPr wrap="none">
            <a:spAutoFit/>
          </a:bodyPr>
          <a:lstStyle/>
          <a:p>
            <a:pPr>
              <a:defRPr/>
            </a:pPr>
            <a:r>
              <a:rPr lang="sv-SE" dirty="0"/>
              <a:t>Mål </a:t>
            </a:r>
            <a:endParaRPr lang="sv-SE" spc="-15" dirty="0"/>
          </a:p>
          <a:p>
            <a:pPr marL="342900" indent="-342900">
              <a:lnSpc>
                <a:spcPct val="70000"/>
              </a:lnSpc>
              <a:spcBef>
                <a:spcPts val="750"/>
              </a:spcBef>
              <a:buFontTx/>
              <a:buChar char="-"/>
              <a:tabLst>
                <a:tab pos="438150" algn="l"/>
                <a:tab pos="438626" algn="l"/>
              </a:tabLst>
              <a:defRPr/>
            </a:pPr>
            <a:r>
              <a:rPr lang="sv-SE" dirty="0"/>
              <a:t>Förhindra ny stroke</a:t>
            </a:r>
          </a:p>
          <a:p>
            <a:pPr marL="342900" indent="-342900">
              <a:lnSpc>
                <a:spcPct val="70000"/>
              </a:lnSpc>
              <a:spcBef>
                <a:spcPts val="750"/>
              </a:spcBef>
              <a:buFontTx/>
              <a:buChar char="-"/>
              <a:tabLst>
                <a:tab pos="438150" algn="l"/>
                <a:tab pos="438626" algn="l"/>
              </a:tabLst>
              <a:defRPr/>
            </a:pPr>
            <a:r>
              <a:rPr lang="sv-SE" dirty="0"/>
              <a:t>Behandla komplikationer</a:t>
            </a:r>
          </a:p>
          <a:p>
            <a:pPr marL="342900" indent="-342900">
              <a:lnSpc>
                <a:spcPct val="70000"/>
              </a:lnSpc>
              <a:spcBef>
                <a:spcPts val="750"/>
              </a:spcBef>
              <a:buFontTx/>
              <a:buChar char="-"/>
              <a:tabLst>
                <a:tab pos="438150" algn="l"/>
                <a:tab pos="438626" algn="l"/>
              </a:tabLst>
              <a:defRPr/>
            </a:pPr>
            <a:r>
              <a:rPr lang="sv-SE" dirty="0"/>
              <a:t>Identifiera behov</a:t>
            </a:r>
          </a:p>
          <a:p>
            <a:pPr marL="342900" indent="-342900">
              <a:lnSpc>
                <a:spcPct val="70000"/>
              </a:lnSpc>
              <a:spcBef>
                <a:spcPts val="750"/>
              </a:spcBef>
              <a:buFontTx/>
              <a:buChar char="-"/>
              <a:tabLst>
                <a:tab pos="438150" algn="l"/>
                <a:tab pos="438626" algn="l"/>
              </a:tabLst>
              <a:defRPr/>
            </a:pPr>
            <a:r>
              <a:rPr lang="sv-SE" dirty="0"/>
              <a:t>Tillgodose rehabiliteringsbehov</a:t>
            </a:r>
          </a:p>
          <a:p>
            <a:pPr marL="342900" indent="-342900">
              <a:lnSpc>
                <a:spcPct val="70000"/>
              </a:lnSpc>
              <a:spcBef>
                <a:spcPts val="750"/>
              </a:spcBef>
              <a:buFontTx/>
              <a:buChar char="-"/>
              <a:tabLst>
                <a:tab pos="438150" algn="l"/>
                <a:tab pos="438626" algn="l"/>
              </a:tabLst>
              <a:defRPr/>
            </a:pPr>
            <a:r>
              <a:rPr lang="sv-SE" dirty="0"/>
              <a:t>Stödja anpassningen till livet efter stroke</a:t>
            </a:r>
          </a:p>
          <a:p>
            <a:pPr>
              <a:defRPr/>
            </a:pPr>
            <a:endParaRPr lang="sv-S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0CD3A-6328-4E71-B6B9-E5D5933655D8}"/>
              </a:ext>
            </a:extLst>
          </p:cNvPr>
          <p:cNvSpPr>
            <a:spLocks noGrp="1"/>
          </p:cNvSpPr>
          <p:nvPr>
            <p:ph type="title"/>
          </p:nvPr>
        </p:nvSpPr>
        <p:spPr>
          <a:xfrm>
            <a:off x="287338" y="895350"/>
            <a:ext cx="8431212" cy="685800"/>
          </a:xfrm>
        </p:spPr>
        <p:txBody>
          <a:bodyPr/>
          <a:lstStyle/>
          <a:p>
            <a:pPr>
              <a:defRPr/>
            </a:pPr>
            <a:r>
              <a:rPr lang="sv-SE" sz="3000" b="1" dirty="0">
                <a:solidFill>
                  <a:srgbClr val="2F6679"/>
                </a:solidFill>
                <a:latin typeface="+mn-lt"/>
                <a:ea typeface="+mn-ea"/>
                <a:cs typeface="+mn-cs"/>
              </a:rPr>
              <a:t>Uppföljning av PSV</a:t>
            </a:r>
            <a:endParaRPr lang="en-GB" dirty="0"/>
          </a:p>
        </p:txBody>
      </p:sp>
      <p:sp>
        <p:nvSpPr>
          <p:cNvPr id="4" name="Rectangle 3">
            <a:extLst>
              <a:ext uri="{FF2B5EF4-FFF2-40B4-BE49-F238E27FC236}">
                <a16:creationId xmlns:a16="http://schemas.microsoft.com/office/drawing/2014/main" id="{A5826F74-2244-4CA6-B2DC-2629E0BF30D1}"/>
              </a:ext>
            </a:extLst>
          </p:cNvPr>
          <p:cNvSpPr/>
          <p:nvPr/>
        </p:nvSpPr>
        <p:spPr>
          <a:xfrm>
            <a:off x="7658100" y="895350"/>
            <a:ext cx="808038" cy="460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3" name="Content Placeholder 2">
            <a:extLst>
              <a:ext uri="{FF2B5EF4-FFF2-40B4-BE49-F238E27FC236}">
                <a16:creationId xmlns:a16="http://schemas.microsoft.com/office/drawing/2014/main" id="{0A52D84B-697F-4CFF-89E2-575F2C9D1CB4}"/>
              </a:ext>
            </a:extLst>
          </p:cNvPr>
          <p:cNvSpPr>
            <a:spLocks noGrp="1"/>
          </p:cNvSpPr>
          <p:nvPr>
            <p:ph idx="1"/>
          </p:nvPr>
        </p:nvSpPr>
        <p:spPr>
          <a:xfrm>
            <a:off x="287973" y="1536689"/>
            <a:ext cx="8076224" cy="4393556"/>
          </a:xfrm>
        </p:spPr>
        <p:txBody>
          <a:bodyPr lIns="68580" tIns="34290" rIns="68580" bIns="34290" anchor="t">
            <a:normAutofit fontScale="62500" lnSpcReduction="20000"/>
          </a:bodyPr>
          <a:lstStyle/>
          <a:p>
            <a:pPr marL="0" indent="0">
              <a:buFont typeface="Arial" panose="020B0604020202020204" pitchFamily="34" charset="0"/>
              <a:buNone/>
              <a:defRPr/>
            </a:pPr>
            <a:r>
              <a:rPr lang="sv-SE" b="1" dirty="0"/>
              <a:t>Riksstroke har en central roll</a:t>
            </a:r>
          </a:p>
          <a:p>
            <a:pPr marL="0" indent="0">
              <a:buFont typeface="Arial" panose="020B0604020202020204" pitchFamily="34" charset="0"/>
              <a:buNone/>
              <a:defRPr/>
            </a:pPr>
            <a:r>
              <a:rPr lang="sv-SE" dirty="0"/>
              <a:t>PSV Stroke och TIA - tidiga insatser och vård </a:t>
            </a:r>
          </a:p>
          <a:p>
            <a:pPr>
              <a:defRPr/>
            </a:pPr>
            <a:r>
              <a:rPr lang="sv-SE" dirty="0"/>
              <a:t>18 indikatorer från RS används för att följa förloppet varav 3 rörande SAB tillkommit i den nya versionen </a:t>
            </a:r>
          </a:p>
          <a:p>
            <a:pPr lvl="1">
              <a:defRPr/>
            </a:pPr>
            <a:r>
              <a:rPr lang="sv-SE" sz="1650" dirty="0"/>
              <a:t>Död 1 månad efter aneurysmal SAB </a:t>
            </a:r>
          </a:p>
          <a:p>
            <a:pPr lvl="1">
              <a:defRPr/>
            </a:pPr>
            <a:r>
              <a:rPr lang="sv-SE" sz="1650" dirty="0"/>
              <a:t>Neurokirurgisk klinik som första vårdnivå vid SAB</a:t>
            </a:r>
          </a:p>
          <a:p>
            <a:pPr lvl="1">
              <a:defRPr/>
            </a:pPr>
            <a:r>
              <a:rPr lang="sv-SE" sz="1650" dirty="0"/>
              <a:t>Vid SAB, behandling av aneurysm inom 36 timmar från insjuknande</a:t>
            </a:r>
          </a:p>
          <a:p>
            <a:pPr>
              <a:spcBef>
                <a:spcPts val="450"/>
              </a:spcBef>
              <a:spcAft>
                <a:spcPts val="900"/>
              </a:spcAft>
              <a:defRPr/>
            </a:pPr>
            <a:r>
              <a:rPr lang="sv-SE" dirty="0"/>
              <a:t>Mycket goda förutsättningar för uppföljning tack vare RS</a:t>
            </a:r>
            <a:endParaRPr lang="sv-SE" sz="2400" dirty="0"/>
          </a:p>
          <a:p>
            <a:pPr marL="0" indent="0">
              <a:spcBef>
                <a:spcPts val="450"/>
              </a:spcBef>
              <a:buFont typeface="Arial" panose="020B0604020202020204" pitchFamily="34" charset="0"/>
              <a:buNone/>
              <a:defRPr/>
            </a:pPr>
            <a:r>
              <a:rPr lang="sv-SE" dirty="0"/>
              <a:t>PSV Stroke och TIA - fortsatt vård och rehabilitering</a:t>
            </a:r>
          </a:p>
          <a:p>
            <a:pPr>
              <a:spcBef>
                <a:spcPts val="450"/>
              </a:spcBef>
              <a:defRPr/>
            </a:pPr>
            <a:r>
              <a:rPr lang="sv-SE" dirty="0"/>
              <a:t>Indikatorer från RS</a:t>
            </a:r>
          </a:p>
          <a:p>
            <a:pPr lvl="1">
              <a:defRPr/>
            </a:pPr>
            <a:r>
              <a:rPr lang="sv-SE" sz="1650" dirty="0"/>
              <a:t>Död 3 månader efter stroke</a:t>
            </a:r>
          </a:p>
          <a:p>
            <a:pPr lvl="1">
              <a:defRPr/>
            </a:pPr>
            <a:r>
              <a:rPr lang="sv-SE" sz="1650" dirty="0"/>
              <a:t>ADL beroende 3 månader efter stroke</a:t>
            </a:r>
          </a:p>
          <a:p>
            <a:pPr lvl="1">
              <a:defRPr/>
            </a:pPr>
            <a:r>
              <a:rPr lang="sv-SE" sz="1650" dirty="0"/>
              <a:t>Död eller ADL beroende 3 månader efter stroke </a:t>
            </a:r>
          </a:p>
          <a:p>
            <a:pPr lvl="1">
              <a:defRPr/>
            </a:pPr>
            <a:r>
              <a:rPr lang="sv-SE" sz="1650" dirty="0"/>
              <a:t>Nöjda med rehabilitering 3 och 12 månader efter stroke</a:t>
            </a:r>
          </a:p>
          <a:p>
            <a:pPr lvl="1">
              <a:defRPr/>
            </a:pPr>
            <a:r>
              <a:rPr lang="sv-SE" sz="1650" dirty="0"/>
              <a:t>Återinsjuknande vid 1 år </a:t>
            </a:r>
          </a:p>
          <a:p>
            <a:pPr lvl="1">
              <a:defRPr/>
            </a:pPr>
            <a:r>
              <a:rPr lang="sv-SE" sz="1650" dirty="0"/>
              <a:t>Tidig understödd utskrivning från sjukhus till hemmet </a:t>
            </a:r>
          </a:p>
          <a:p>
            <a:pPr lvl="1">
              <a:defRPr/>
            </a:pPr>
            <a:r>
              <a:rPr lang="sv-SE" sz="1650" dirty="0"/>
              <a:t>Strukturerad uppföljning efter stroke</a:t>
            </a:r>
          </a:p>
          <a:p>
            <a:pPr marL="171450" lvl="1">
              <a:spcBef>
                <a:spcPts val="450"/>
              </a:spcBef>
              <a:defRPr/>
            </a:pPr>
            <a:r>
              <a:rPr lang="sv-SE" sz="2100" dirty="0"/>
              <a:t>Behov av fler indikatorer </a:t>
            </a:r>
            <a:r>
              <a:rPr lang="sv-SE" sz="1650" dirty="0"/>
              <a:t>- Regional-kommunal nivå via KVÅ-koder? PrimärvårdsKvalitet?</a:t>
            </a:r>
          </a:p>
          <a:p>
            <a:pPr lvl="1">
              <a:defRPr/>
            </a:pPr>
            <a:endParaRPr lang="sv-SE" sz="1650" dirty="0"/>
          </a:p>
        </p:txBody>
      </p:sp>
      <p:pic>
        <p:nvPicPr>
          <p:cNvPr id="100357" name="Picture 1">
            <a:extLst>
              <a:ext uri="{FF2B5EF4-FFF2-40B4-BE49-F238E27FC236}">
                <a16:creationId xmlns:a16="http://schemas.microsoft.com/office/drawing/2014/main" id="{4BF749D9-4864-469A-B5CD-B4D71E06F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150" y="895350"/>
            <a:ext cx="11049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E0098-0EBF-4BF5-9655-7D2EC5F93894}"/>
              </a:ext>
            </a:extLst>
          </p:cNvPr>
          <p:cNvSpPr txBox="1"/>
          <p:nvPr/>
        </p:nvSpPr>
        <p:spPr>
          <a:xfrm>
            <a:off x="3594100" y="2706688"/>
            <a:ext cx="1541463" cy="714375"/>
          </a:xfrm>
          <a:prstGeom prst="rect">
            <a:avLst/>
          </a:prstGeom>
          <a:noFill/>
        </p:spPr>
        <p:txBody>
          <a:bodyPr wrap="none">
            <a:spAutoFit/>
          </a:bodyPr>
          <a:lstStyle/>
          <a:p>
            <a:pPr>
              <a:defRPr/>
            </a:pPr>
            <a:r>
              <a:rPr lang="sv-SE" sz="4050" b="1" dirty="0">
                <a:solidFill>
                  <a:srgbClr val="2F6679"/>
                </a:solidFill>
              </a:rPr>
              <a:t>Tack!</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ubrik 1">
            <a:extLst>
              <a:ext uri="{FF2B5EF4-FFF2-40B4-BE49-F238E27FC236}">
                <a16:creationId xmlns:a16="http://schemas.microsoft.com/office/drawing/2014/main" id="{2AD5BC9A-8B77-47F3-B369-1990B65B4A89}"/>
              </a:ext>
            </a:extLst>
          </p:cNvPr>
          <p:cNvSpPr>
            <a:spLocks noGrp="1"/>
          </p:cNvSpPr>
          <p:nvPr>
            <p:ph type="title" idx="4294967295"/>
          </p:nvPr>
        </p:nvSpPr>
        <p:spPr/>
        <p:txBody>
          <a:bodyPr/>
          <a:lstStyle/>
          <a:p>
            <a:pPr marL="457200" indent="-228600" algn="l">
              <a:lnSpc>
                <a:spcPct val="107000"/>
              </a:lnSpc>
              <a:spcAft>
                <a:spcPts val="800"/>
              </a:spcAft>
              <a:tabLst>
                <a:tab pos="457200" algn="l"/>
              </a:tabLst>
            </a:pPr>
            <a:r>
              <a:rPr lang="sv-SE" altLang="sv-SE" sz="2800">
                <a:latin typeface="Calibri Light" panose="020F0302020204030204" pitchFamily="34" charset="0"/>
                <a:cs typeface="Times New Roman" panose="02020603050405020304" pitchFamily="18" charset="0"/>
              </a:rPr>
              <a:t>Dagens program</a:t>
            </a:r>
            <a:br>
              <a:rPr lang="sv-SE" altLang="sv-SE" sz="1100">
                <a:ea typeface="Calibri" panose="020F0502020204030204" pitchFamily="34" charset="0"/>
                <a:cs typeface="Times New Roman" panose="02020603050405020304" pitchFamily="18" charset="0"/>
              </a:rPr>
            </a:br>
            <a:endParaRPr lang="sv-SE" altLang="sv-SE"/>
          </a:p>
        </p:txBody>
      </p:sp>
      <p:pic>
        <p:nvPicPr>
          <p:cNvPr id="104451" name="Bildobjekt 3">
            <a:extLst>
              <a:ext uri="{FF2B5EF4-FFF2-40B4-BE49-F238E27FC236}">
                <a16:creationId xmlns:a16="http://schemas.microsoft.com/office/drawing/2014/main" id="{AB3ACEB8-CA1B-45F8-80B4-40FD7EC91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027113"/>
            <a:ext cx="8893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ubrik 1">
            <a:extLst>
              <a:ext uri="{FF2B5EF4-FFF2-40B4-BE49-F238E27FC236}">
                <a16:creationId xmlns:a16="http://schemas.microsoft.com/office/drawing/2014/main" id="{0E38AD73-9A21-4255-B8D9-28C855938964}"/>
              </a:ext>
            </a:extLst>
          </p:cNvPr>
          <p:cNvSpPr>
            <a:spLocks noGrp="1"/>
          </p:cNvSpPr>
          <p:nvPr>
            <p:ph type="title" idx="4294967295"/>
          </p:nvPr>
        </p:nvSpPr>
        <p:spPr/>
        <p:txBody>
          <a:bodyPr/>
          <a:lstStyle/>
          <a:p>
            <a:r>
              <a:rPr lang="sv-SE" altLang="sv-SE"/>
              <a:t>Information från Riksstroke</a:t>
            </a:r>
          </a:p>
        </p:txBody>
      </p:sp>
      <p:sp>
        <p:nvSpPr>
          <p:cNvPr id="3" name="Platshållare för text 2">
            <a:extLst>
              <a:ext uri="{FF2B5EF4-FFF2-40B4-BE49-F238E27FC236}">
                <a16:creationId xmlns:a16="http://schemas.microsoft.com/office/drawing/2014/main" id="{13801210-BDC9-4794-98DE-971DB6F07926}"/>
              </a:ext>
            </a:extLst>
          </p:cNvPr>
          <p:cNvSpPr>
            <a:spLocks noGrp="1"/>
          </p:cNvSpPr>
          <p:nvPr>
            <p:ph type="body" idx="4294967295"/>
          </p:nvPr>
        </p:nvSpPr>
        <p:spPr/>
        <p:txBody>
          <a:bodyPr>
            <a:normAutofit fontScale="92500" lnSpcReduction="20000"/>
          </a:bodyPr>
          <a:lstStyle/>
          <a:p>
            <a:pPr>
              <a:defRPr/>
            </a:pPr>
            <a:r>
              <a:rPr lang="sv-SE" dirty="0"/>
              <a:t>Barnriksstroke</a:t>
            </a:r>
          </a:p>
          <a:p>
            <a:pPr>
              <a:defRPr/>
            </a:pPr>
            <a:r>
              <a:rPr lang="sv-SE" dirty="0">
                <a:solidFill>
                  <a:prstClr val="black"/>
                </a:solidFill>
              </a:rPr>
              <a:t>Förbättringsarbeten</a:t>
            </a:r>
          </a:p>
          <a:p>
            <a:pPr>
              <a:defRPr/>
            </a:pPr>
            <a:r>
              <a:rPr lang="sv-SE" dirty="0"/>
              <a:t>Validering</a:t>
            </a:r>
          </a:p>
          <a:p>
            <a:pPr>
              <a:defRPr/>
            </a:pPr>
            <a:r>
              <a:rPr lang="sv-SE" dirty="0"/>
              <a:t>Webbinarier</a:t>
            </a:r>
          </a:p>
          <a:p>
            <a:pPr>
              <a:defRPr/>
            </a:pPr>
            <a:r>
              <a:rPr lang="sv-SE" dirty="0"/>
              <a:t>Övrigt kansliet</a:t>
            </a:r>
          </a:p>
          <a:p>
            <a:pPr lvl="1">
              <a:defRPr/>
            </a:pPr>
            <a:r>
              <a:rPr lang="sv-SE" dirty="0"/>
              <a:t>Diagnoslathund</a:t>
            </a:r>
          </a:p>
          <a:p>
            <a:pPr lvl="1">
              <a:defRPr/>
            </a:pPr>
            <a:r>
              <a:rPr lang="sv-SE" dirty="0"/>
              <a:t>Ta bort inaktiva användare</a:t>
            </a:r>
          </a:p>
          <a:p>
            <a:pPr lvl="1">
              <a:defRPr/>
            </a:pPr>
            <a:r>
              <a:rPr lang="sv-SE" dirty="0"/>
              <a:t>”Städa bort” patienter och sjukfall som är tomma 2020</a:t>
            </a:r>
          </a:p>
          <a:p>
            <a:pPr lvl="1">
              <a:defRPr/>
            </a:pPr>
            <a:r>
              <a:rPr lang="sv-SE" dirty="0" err="1"/>
              <a:t>Delay</a:t>
            </a:r>
            <a:r>
              <a:rPr lang="sv-SE" dirty="0"/>
              <a:t> rapport</a:t>
            </a:r>
          </a:p>
          <a:p>
            <a:pPr lvl="1">
              <a:defRPr/>
            </a:pPr>
            <a:endParaRPr lang="sv-SE"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E7522380-0906-4788-A54B-11A3A20FE6EF}"/>
              </a:ext>
            </a:extLst>
          </p:cNvPr>
          <p:cNvSpPr>
            <a:spLocks noGrp="1"/>
          </p:cNvSpPr>
          <p:nvPr>
            <p:ph type="subTitle" idx="1"/>
          </p:nvPr>
        </p:nvSpPr>
        <p:spPr/>
        <p:txBody>
          <a:bodyPr/>
          <a:lstStyle/>
          <a:p>
            <a:pPr>
              <a:defRPr/>
            </a:pPr>
            <a:r>
              <a:rPr lang="sv-SE" dirty="0"/>
              <a:t>Anna Ekesbo Freisinger</a:t>
            </a:r>
          </a:p>
          <a:p>
            <a:pPr>
              <a:defRPr/>
            </a:pPr>
            <a:r>
              <a:rPr lang="sv-SE" dirty="0"/>
              <a:t>Ordförande  BRS ledningsgrupp</a:t>
            </a:r>
          </a:p>
          <a:p>
            <a:pPr>
              <a:defRPr/>
            </a:pPr>
            <a:r>
              <a:rPr lang="sv-SE" dirty="0"/>
              <a:t>Ordförande Barnstrokegruppen SNPF</a:t>
            </a:r>
          </a:p>
        </p:txBody>
      </p:sp>
      <p:pic>
        <p:nvPicPr>
          <p:cNvPr id="106499" name="Bild 1">
            <a:extLst>
              <a:ext uri="{FF2B5EF4-FFF2-40B4-BE49-F238E27FC236}">
                <a16:creationId xmlns:a16="http://schemas.microsoft.com/office/drawing/2014/main" id="{1C35A76A-7A20-4D9F-B192-A7A9A380E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125413"/>
            <a:ext cx="482441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37E70E1-D882-4CE6-A3EF-9C538CB33FF8}"/>
              </a:ext>
            </a:extLst>
          </p:cNvPr>
          <p:cNvSpPr>
            <a:spLocks noGrp="1"/>
          </p:cNvSpPr>
          <p:nvPr>
            <p:ph idx="1"/>
          </p:nvPr>
        </p:nvSpPr>
        <p:spPr>
          <a:xfrm>
            <a:off x="628650" y="1357070"/>
            <a:ext cx="7886700" cy="4132902"/>
          </a:xfrm>
        </p:spPr>
        <p:txBody>
          <a:bodyPr/>
          <a:lstStyle/>
          <a:p>
            <a:pPr marL="0" indent="0">
              <a:buFont typeface="Arial" panose="020B0604020202020204" pitchFamily="34" charset="0"/>
              <a:buNone/>
              <a:defRPr/>
            </a:pPr>
            <a:r>
              <a:rPr lang="sv-SE" b="1" dirty="0"/>
              <a:t>Startade 2016</a:t>
            </a:r>
          </a:p>
          <a:p>
            <a:pPr>
              <a:defRPr/>
            </a:pPr>
            <a:r>
              <a:rPr lang="sv-SE" sz="2400" dirty="0"/>
              <a:t>Delregister under Riksstroke</a:t>
            </a:r>
          </a:p>
          <a:p>
            <a:pPr>
              <a:defRPr/>
            </a:pPr>
            <a:r>
              <a:rPr lang="sv-SE" sz="2400" dirty="0"/>
              <a:t>Arbeta för att förbättra vården</a:t>
            </a:r>
          </a:p>
          <a:p>
            <a:pPr>
              <a:defRPr/>
            </a:pPr>
            <a:r>
              <a:rPr lang="sv-SE" sz="2400" dirty="0"/>
              <a:t>Mer jämlik vård i landet</a:t>
            </a:r>
          </a:p>
          <a:p>
            <a:pPr>
              <a:defRPr/>
            </a:pPr>
            <a:r>
              <a:rPr lang="sv-SE" sz="2400" dirty="0"/>
              <a:t>På sikt kunna </a:t>
            </a:r>
            <a:r>
              <a:rPr lang="sv-SE" sz="2400" dirty="0" err="1"/>
              <a:t>beforska</a:t>
            </a:r>
            <a:r>
              <a:rPr lang="sv-SE" sz="2400" dirty="0"/>
              <a:t> registret</a:t>
            </a:r>
          </a:p>
          <a:p>
            <a:pPr marL="0" indent="0">
              <a:buFont typeface="Arial" panose="020B0604020202020204" pitchFamily="34" charset="0"/>
              <a:buNone/>
              <a:defRPr/>
            </a:pPr>
            <a:endParaRPr lang="sv-SE" dirty="0"/>
          </a:p>
          <a:p>
            <a:pPr marL="342900" lvl="1" indent="0">
              <a:buFont typeface="Arial" panose="020B0604020202020204" pitchFamily="34" charset="0"/>
              <a:buNone/>
              <a:defRPr/>
            </a:pPr>
            <a:endParaRPr lang="sv-SE" dirty="0"/>
          </a:p>
          <a:p>
            <a:pPr marL="342900" lvl="1" indent="0">
              <a:buFont typeface="Arial" panose="020B0604020202020204" pitchFamily="34" charset="0"/>
              <a:buNone/>
              <a:defRPr/>
            </a:pPr>
            <a:endParaRPr lang="sv-SE" dirty="0"/>
          </a:p>
          <a:p>
            <a:pPr>
              <a:defRPr/>
            </a:pPr>
            <a:endParaRPr lang="sv-SE"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ubrik 1">
            <a:extLst>
              <a:ext uri="{FF2B5EF4-FFF2-40B4-BE49-F238E27FC236}">
                <a16:creationId xmlns:a16="http://schemas.microsoft.com/office/drawing/2014/main" id="{0539FA7A-DD40-48B6-937A-08F19D19340A}"/>
              </a:ext>
            </a:extLst>
          </p:cNvPr>
          <p:cNvSpPr>
            <a:spLocks noGrp="1"/>
          </p:cNvSpPr>
          <p:nvPr>
            <p:ph type="title"/>
          </p:nvPr>
        </p:nvSpPr>
        <p:spPr>
          <a:xfrm>
            <a:off x="628650" y="1030288"/>
            <a:ext cx="7886700" cy="595312"/>
          </a:xfrm>
          <a:solidFill>
            <a:srgbClr val="0070C0"/>
          </a:solidFill>
        </p:spPr>
        <p:txBody>
          <a:bodyPr/>
          <a:lstStyle/>
          <a:p>
            <a:r>
              <a:rPr lang="sv-SE" altLang="sv-SE" b="1"/>
              <a:t>Stroke i barndomen</a:t>
            </a:r>
          </a:p>
        </p:txBody>
      </p:sp>
      <p:sp>
        <p:nvSpPr>
          <p:cNvPr id="3" name="Platshållare för innehåll 2">
            <a:extLst>
              <a:ext uri="{FF2B5EF4-FFF2-40B4-BE49-F238E27FC236}">
                <a16:creationId xmlns:a16="http://schemas.microsoft.com/office/drawing/2014/main" id="{D210C15A-ADD6-46B3-AA46-BA8D64B3C418}"/>
              </a:ext>
            </a:extLst>
          </p:cNvPr>
          <p:cNvSpPr>
            <a:spLocks noGrp="1"/>
          </p:cNvSpPr>
          <p:nvPr>
            <p:ph idx="1"/>
          </p:nvPr>
        </p:nvSpPr>
        <p:spPr>
          <a:xfrm>
            <a:off x="628650" y="1625820"/>
            <a:ext cx="7886700" cy="4221217"/>
          </a:xfrm>
          <a:ln w="57150">
            <a:solidFill>
              <a:schemeClr val="bg2">
                <a:lumMod val="50000"/>
              </a:schemeClr>
            </a:solidFill>
          </a:ln>
        </p:spPr>
        <p:txBody>
          <a:bodyPr>
            <a:normAutofit fontScale="77500" lnSpcReduction="20000"/>
          </a:bodyPr>
          <a:lstStyle/>
          <a:p>
            <a:pPr>
              <a:lnSpc>
                <a:spcPct val="150000"/>
              </a:lnSpc>
              <a:defRPr/>
            </a:pPr>
            <a:r>
              <a:rPr lang="sv-SE" dirty="0">
                <a:solidFill>
                  <a:srgbClr val="000000"/>
                </a:solidFill>
              </a:rPr>
              <a:t>Ålder 29 dagar till 18 år</a:t>
            </a:r>
          </a:p>
          <a:p>
            <a:pPr>
              <a:lnSpc>
                <a:spcPct val="120000"/>
              </a:lnSpc>
              <a:defRPr/>
            </a:pPr>
            <a:r>
              <a:rPr lang="sv-SE" dirty="0">
                <a:solidFill>
                  <a:srgbClr val="000000"/>
                </a:solidFill>
              </a:rPr>
              <a:t>Uppskattningsvis 50-100 barn per år insjuknar i Sverige. </a:t>
            </a:r>
          </a:p>
          <a:p>
            <a:pPr marL="0" indent="0">
              <a:lnSpc>
                <a:spcPct val="120000"/>
              </a:lnSpc>
              <a:buFont typeface="Arial" panose="020B0604020202020204" pitchFamily="34" charset="0"/>
              <a:buNone/>
              <a:defRPr/>
            </a:pPr>
            <a:r>
              <a:rPr lang="sv-SE" dirty="0">
                <a:solidFill>
                  <a:srgbClr val="000000"/>
                </a:solidFill>
              </a:rPr>
              <a:t>Incidensen i litteraturen 1,3 – 13 fall /100 000 och år.  Incidens från svensk litteratur 1,3-2,3 fall /100 000 och år. </a:t>
            </a:r>
          </a:p>
          <a:p>
            <a:pPr>
              <a:defRPr/>
            </a:pPr>
            <a:r>
              <a:rPr lang="sv-SE" dirty="0"/>
              <a:t>Patienter med </a:t>
            </a:r>
            <a:r>
              <a:rPr lang="sv-SE" dirty="0" err="1"/>
              <a:t>ischemisk</a:t>
            </a:r>
            <a:r>
              <a:rPr lang="sv-SE" dirty="0"/>
              <a:t> stroke, </a:t>
            </a:r>
            <a:r>
              <a:rPr lang="sv-SE" dirty="0" err="1"/>
              <a:t>hemorragisk</a:t>
            </a:r>
            <a:r>
              <a:rPr lang="sv-SE" dirty="0"/>
              <a:t> stroke eller cerebral </a:t>
            </a:r>
            <a:r>
              <a:rPr lang="sv-SE" dirty="0" err="1"/>
              <a:t>sinovenös</a:t>
            </a:r>
            <a:r>
              <a:rPr lang="sv-SE" dirty="0"/>
              <a:t> trombos (CSVT)</a:t>
            </a:r>
          </a:p>
          <a:p>
            <a:pPr>
              <a:defRPr/>
            </a:pPr>
            <a:r>
              <a:rPr lang="sv-SE" dirty="0"/>
              <a:t>Akutformulär insjuknande, utredning och behandling i akutskedet </a:t>
            </a:r>
          </a:p>
          <a:p>
            <a:pPr>
              <a:defRPr/>
            </a:pPr>
            <a:r>
              <a:rPr lang="sv-SE" dirty="0"/>
              <a:t>Patientrapporterade uppföljningsdata 3 respektive 12 månader efter insjuknande rapporteras. </a:t>
            </a:r>
          </a:p>
          <a:p>
            <a:pPr>
              <a:defRPr/>
            </a:pPr>
            <a:endParaRPr lang="sv-SE"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197C4B-98C7-404A-9FFC-D628328FB6F8}"/>
              </a:ext>
            </a:extLst>
          </p:cNvPr>
          <p:cNvSpPr>
            <a:spLocks noGrp="1"/>
          </p:cNvSpPr>
          <p:nvPr>
            <p:ph type="title"/>
          </p:nvPr>
        </p:nvSpPr>
        <p:spPr>
          <a:xfrm>
            <a:off x="628650" y="1708150"/>
            <a:ext cx="7886700" cy="188913"/>
          </a:xfrm>
        </p:spPr>
        <p:txBody>
          <a:bodyPr>
            <a:normAutofit fontScale="90000"/>
          </a:bodyPr>
          <a:lstStyle/>
          <a:p>
            <a:pPr>
              <a:defRPr/>
            </a:pPr>
            <a:r>
              <a:rPr lang="sv-SE" b="1" dirty="0"/>
              <a:t>Etiologi</a:t>
            </a:r>
            <a:br>
              <a:rPr lang="sv-SE" b="1" dirty="0"/>
            </a:br>
            <a:r>
              <a:rPr lang="sv-SE" sz="2025" dirty="0"/>
              <a:t>80-90% har riskfaktorer varav 40-50% är multifaktoriella, 10-20% idiopatiska</a:t>
            </a:r>
            <a:br>
              <a:rPr lang="sv-SE" dirty="0"/>
            </a:br>
            <a:br>
              <a:rPr lang="sv-SE" b="1" dirty="0"/>
            </a:br>
            <a:endParaRPr lang="sv-SE" b="1" dirty="0"/>
          </a:p>
        </p:txBody>
      </p:sp>
      <p:graphicFrame>
        <p:nvGraphicFramePr>
          <p:cNvPr id="4" name="Platshållare för innehåll 3">
            <a:extLst>
              <a:ext uri="{FF2B5EF4-FFF2-40B4-BE49-F238E27FC236}">
                <a16:creationId xmlns:a16="http://schemas.microsoft.com/office/drawing/2014/main" id="{A8DB61DA-DC4E-4C8E-9017-F2452901091F}"/>
              </a:ext>
            </a:extLst>
          </p:cNvPr>
          <p:cNvGraphicFramePr>
            <a:graphicFrameLocks noGrp="1"/>
          </p:cNvGraphicFramePr>
          <p:nvPr>
            <p:ph idx="1"/>
          </p:nvPr>
        </p:nvGraphicFramePr>
        <p:xfrm>
          <a:off x="628650" y="1897774"/>
          <a:ext cx="8097564" cy="371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Bildobjekt 1">
            <a:extLst>
              <a:ext uri="{FF2B5EF4-FFF2-40B4-BE49-F238E27FC236}">
                <a16:creationId xmlns:a16="http://schemas.microsoft.com/office/drawing/2014/main" id="{9426A44B-CD72-4A7C-A4E4-A24C99D9B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88" y="2084388"/>
            <a:ext cx="7288212"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ruta 2">
            <a:extLst>
              <a:ext uri="{FF2B5EF4-FFF2-40B4-BE49-F238E27FC236}">
                <a16:creationId xmlns:a16="http://schemas.microsoft.com/office/drawing/2014/main" id="{D448207F-57F3-4EFA-A9FF-7A9303AC6851}"/>
              </a:ext>
            </a:extLst>
          </p:cNvPr>
          <p:cNvSpPr txBox="1">
            <a:spLocks noChangeArrowheads="1"/>
          </p:cNvSpPr>
          <p:nvPr/>
        </p:nvSpPr>
        <p:spPr bwMode="auto">
          <a:xfrm>
            <a:off x="109538" y="1317625"/>
            <a:ext cx="90344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100">
                <a:solidFill>
                  <a:srgbClr val="941100"/>
                </a:solidFill>
                <a:latin typeface="Arial" panose="020B0604020202020204" pitchFamily="34" charset="0"/>
              </a:rPr>
              <a:t>För första gången kan vi nu se på patienternas symtom, och fördelningen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C40A294-A9F8-4F73-AAA7-FE0C8ECAEEBD}"/>
              </a:ext>
            </a:extLst>
          </p:cNvPr>
          <p:cNvSpPr>
            <a:spLocks noChangeArrowheads="1"/>
          </p:cNvSpPr>
          <p:nvPr/>
        </p:nvSpPr>
        <p:spPr bwMode="auto">
          <a:xfrm>
            <a:off x="620713" y="1228725"/>
            <a:ext cx="7902575" cy="612775"/>
          </a:xfrm>
          <a:prstGeom prst="rect">
            <a:avLst/>
          </a:prstGeom>
        </p:spPr>
        <p:txBody>
          <a:bodyPr lIns="68580" tIns="34290" rIns="68580" bIns="34290" anchor="b">
            <a:normAutofit/>
          </a:bodyPr>
          <a:lstStyle/>
          <a:p>
            <a:pPr algn="ctr">
              <a:lnSpc>
                <a:spcPct val="90000"/>
              </a:lnSpc>
              <a:spcAft>
                <a:spcPts val="450"/>
              </a:spcAft>
              <a:defRPr/>
            </a:pPr>
            <a:r>
              <a:rPr lang="en-US" altLang="sv-SE" sz="2700" b="1" i="1">
                <a:latin typeface="+mj-lt"/>
                <a:ea typeface="+mj-ea"/>
                <a:cs typeface="+mj-cs"/>
              </a:rPr>
              <a:t>Tabell 2.</a:t>
            </a:r>
            <a:r>
              <a:rPr lang="en-US" altLang="sv-SE" sz="2700" i="1">
                <a:latin typeface="+mj-lt"/>
                <a:ea typeface="+mj-ea"/>
                <a:cs typeface="+mj-cs"/>
              </a:rPr>
              <a:t> Tid från insjuknande till ankomst till sjukhus</a:t>
            </a:r>
            <a:endParaRPr lang="en-US" altLang="sv-SE" sz="2700">
              <a:latin typeface="+mj-lt"/>
              <a:ea typeface="+mj-ea"/>
              <a:cs typeface="+mj-cs"/>
            </a:endParaRPr>
          </a:p>
        </p:txBody>
      </p:sp>
      <p:graphicFrame>
        <p:nvGraphicFramePr>
          <p:cNvPr id="7" name="Platshållare för innehåll 6">
            <a:extLst>
              <a:ext uri="{FF2B5EF4-FFF2-40B4-BE49-F238E27FC236}">
                <a16:creationId xmlns:a16="http://schemas.microsoft.com/office/drawing/2014/main" id="{8174810B-28B5-4C1C-9070-B15B1CF12BBB}"/>
              </a:ext>
            </a:extLst>
          </p:cNvPr>
          <p:cNvGraphicFramePr>
            <a:graphicFrameLocks noGrp="1"/>
          </p:cNvGraphicFramePr>
          <p:nvPr>
            <p:ph idx="1"/>
          </p:nvPr>
        </p:nvGraphicFramePr>
        <p:xfrm>
          <a:off x="542925" y="2211388"/>
          <a:ext cx="8058150" cy="3324225"/>
        </p:xfrm>
        <a:graphic>
          <a:graphicData uri="http://schemas.openxmlformats.org/drawingml/2006/table">
            <a:tbl>
              <a:tblPr firstRow="1" firstCol="1" lastRow="1" bandRow="1" bandCol="1">
                <a:tableStyleId>{5C22544A-7EE6-4342-B048-85BDC9FD1C3A}</a:tableStyleId>
              </a:tblPr>
              <a:tblGrid>
                <a:gridCol w="3526412">
                  <a:extLst>
                    <a:ext uri="{9D8B030D-6E8A-4147-A177-3AD203B41FA5}">
                      <a16:colId xmlns:a16="http://schemas.microsoft.com/office/drawing/2014/main" val="20000"/>
                    </a:ext>
                  </a:extLst>
                </a:gridCol>
                <a:gridCol w="1175066">
                  <a:extLst>
                    <a:ext uri="{9D8B030D-6E8A-4147-A177-3AD203B41FA5}">
                      <a16:colId xmlns:a16="http://schemas.microsoft.com/office/drawing/2014/main" val="20001"/>
                    </a:ext>
                  </a:extLst>
                </a:gridCol>
                <a:gridCol w="1175066">
                  <a:extLst>
                    <a:ext uri="{9D8B030D-6E8A-4147-A177-3AD203B41FA5}">
                      <a16:colId xmlns:a16="http://schemas.microsoft.com/office/drawing/2014/main" val="20002"/>
                    </a:ext>
                  </a:extLst>
                </a:gridCol>
                <a:gridCol w="1049824">
                  <a:extLst>
                    <a:ext uri="{9D8B030D-6E8A-4147-A177-3AD203B41FA5}">
                      <a16:colId xmlns:a16="http://schemas.microsoft.com/office/drawing/2014/main" val="20003"/>
                    </a:ext>
                  </a:extLst>
                </a:gridCol>
                <a:gridCol w="1131783">
                  <a:extLst>
                    <a:ext uri="{9D8B030D-6E8A-4147-A177-3AD203B41FA5}">
                      <a16:colId xmlns:a16="http://schemas.microsoft.com/office/drawing/2014/main" val="20004"/>
                    </a:ext>
                  </a:extLst>
                </a:gridCol>
              </a:tblGrid>
              <a:tr h="369358">
                <a:tc>
                  <a:txBody>
                    <a:bodyPr/>
                    <a:lstStyle/>
                    <a:p>
                      <a:pPr>
                        <a:spcAft>
                          <a:spcPts val="0"/>
                        </a:spcAft>
                      </a:pPr>
                      <a:r>
                        <a:rPr lang="sv-SE" sz="1700">
                          <a:effectLst/>
                        </a:rPr>
                        <a:t> </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gridSpan="2">
                  <a:txBody>
                    <a:bodyPr/>
                    <a:lstStyle/>
                    <a:p>
                      <a:pPr algn="ctr">
                        <a:spcAft>
                          <a:spcPts val="0"/>
                        </a:spcAft>
                      </a:pPr>
                      <a:r>
                        <a:rPr lang="sv-SE" sz="1700">
                          <a:effectLst/>
                        </a:rPr>
                        <a:t>2020</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hMerge="1">
                  <a:txBody>
                    <a:bodyPr/>
                    <a:lstStyle/>
                    <a:p>
                      <a:endParaRPr lang="sv-SE"/>
                    </a:p>
                  </a:txBody>
                  <a:tcPr/>
                </a:tc>
                <a:tc gridSpan="2">
                  <a:txBody>
                    <a:bodyPr/>
                    <a:lstStyle/>
                    <a:p>
                      <a:pPr algn="ctr">
                        <a:spcAft>
                          <a:spcPts val="0"/>
                        </a:spcAft>
                      </a:pPr>
                      <a:r>
                        <a:rPr lang="sv-SE" sz="1700">
                          <a:effectLst/>
                        </a:rPr>
                        <a:t>2016-2019</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hMerge="1">
                  <a:txBody>
                    <a:bodyPr/>
                    <a:lstStyle/>
                    <a:p>
                      <a:endParaRPr lang="sv-SE"/>
                    </a:p>
                  </a:txBody>
                  <a:tcPr/>
                </a:tc>
                <a:extLst>
                  <a:ext uri="{0D108BD9-81ED-4DB2-BD59-A6C34878D82A}">
                    <a16:rowId xmlns:a16="http://schemas.microsoft.com/office/drawing/2014/main" val="10000"/>
                  </a:ext>
                </a:extLst>
              </a:tr>
              <a:tr h="369358">
                <a:tc>
                  <a:txBody>
                    <a:bodyPr/>
                    <a:lstStyle/>
                    <a:p>
                      <a:pPr>
                        <a:spcAft>
                          <a:spcPts val="0"/>
                        </a:spcAft>
                      </a:pPr>
                      <a:r>
                        <a:rPr lang="sv-SE" sz="1700">
                          <a:effectLst/>
                        </a:rPr>
                        <a:t> </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Antal</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Andel, %</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Antal</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Andel, %</a:t>
                      </a:r>
                      <a:endParaRPr lang="sv-SE" sz="1700">
                        <a:effectLst/>
                        <a:latin typeface="Cambria" panose="02040503050406030204" pitchFamily="18" charset="0"/>
                        <a:ea typeface="MS ??"/>
                        <a:cs typeface="Times New Roman" panose="02020603050405020304" pitchFamily="18" charset="0"/>
                      </a:endParaRPr>
                    </a:p>
                  </a:txBody>
                  <a:tcPr marL="99457" marR="99457" marT="0" marB="0"/>
                </a:tc>
                <a:extLst>
                  <a:ext uri="{0D108BD9-81ED-4DB2-BD59-A6C34878D82A}">
                    <a16:rowId xmlns:a16="http://schemas.microsoft.com/office/drawing/2014/main" val="10001"/>
                  </a:ext>
                </a:extLst>
              </a:tr>
              <a:tr h="369358">
                <a:tc>
                  <a:txBody>
                    <a:bodyPr/>
                    <a:lstStyle/>
                    <a:p>
                      <a:pPr>
                        <a:spcAft>
                          <a:spcPts val="0"/>
                        </a:spcAft>
                      </a:pPr>
                      <a:r>
                        <a:rPr lang="sv-SE" sz="1700">
                          <a:effectLst/>
                        </a:rPr>
                        <a:t>&lt;3 timmar</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9</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34</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53</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40</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extLst>
                  <a:ext uri="{0D108BD9-81ED-4DB2-BD59-A6C34878D82A}">
                    <a16:rowId xmlns:a16="http://schemas.microsoft.com/office/drawing/2014/main" val="10002"/>
                  </a:ext>
                </a:extLst>
              </a:tr>
              <a:tr h="369358">
                <a:tc>
                  <a:txBody>
                    <a:bodyPr/>
                    <a:lstStyle/>
                    <a:p>
                      <a:pPr>
                        <a:spcAft>
                          <a:spcPts val="0"/>
                        </a:spcAft>
                      </a:pPr>
                      <a:r>
                        <a:rPr lang="sv-SE" sz="1700">
                          <a:effectLst/>
                        </a:rPr>
                        <a:t>3 - 4,5 timmar</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3</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12</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3</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2</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extLst>
                  <a:ext uri="{0D108BD9-81ED-4DB2-BD59-A6C34878D82A}">
                    <a16:rowId xmlns:a16="http://schemas.microsoft.com/office/drawing/2014/main" val="10003"/>
                  </a:ext>
                </a:extLst>
              </a:tr>
              <a:tr h="369358">
                <a:tc>
                  <a:txBody>
                    <a:bodyPr/>
                    <a:lstStyle/>
                    <a:p>
                      <a:pPr>
                        <a:spcAft>
                          <a:spcPts val="0"/>
                        </a:spcAft>
                      </a:pPr>
                      <a:r>
                        <a:rPr lang="sv-SE" sz="1700">
                          <a:effectLst/>
                        </a:rPr>
                        <a:t>4,5 timmar – 1 dygn</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7</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27</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33</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25</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extLst>
                  <a:ext uri="{0D108BD9-81ED-4DB2-BD59-A6C34878D82A}">
                    <a16:rowId xmlns:a16="http://schemas.microsoft.com/office/drawing/2014/main" val="10004"/>
                  </a:ext>
                </a:extLst>
              </a:tr>
              <a:tr h="369358">
                <a:tc>
                  <a:txBody>
                    <a:bodyPr/>
                    <a:lstStyle/>
                    <a:p>
                      <a:pPr>
                        <a:spcAft>
                          <a:spcPts val="0"/>
                        </a:spcAft>
                      </a:pPr>
                      <a:r>
                        <a:rPr lang="sv-SE" sz="1700">
                          <a:effectLst/>
                        </a:rPr>
                        <a:t>1-7 dygn</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4</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15</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25</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19</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extLst>
                  <a:ext uri="{0D108BD9-81ED-4DB2-BD59-A6C34878D82A}">
                    <a16:rowId xmlns:a16="http://schemas.microsoft.com/office/drawing/2014/main" val="10005"/>
                  </a:ext>
                </a:extLst>
              </a:tr>
              <a:tr h="369358">
                <a:tc>
                  <a:txBody>
                    <a:bodyPr/>
                    <a:lstStyle/>
                    <a:p>
                      <a:pPr>
                        <a:spcAft>
                          <a:spcPts val="0"/>
                        </a:spcAft>
                      </a:pPr>
                      <a:r>
                        <a:rPr lang="sv-SE" sz="1700">
                          <a:effectLst/>
                        </a:rPr>
                        <a:t>&gt;7 dygn</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0</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0</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8</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6</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extLst>
                  <a:ext uri="{0D108BD9-81ED-4DB2-BD59-A6C34878D82A}">
                    <a16:rowId xmlns:a16="http://schemas.microsoft.com/office/drawing/2014/main" val="10006"/>
                  </a:ext>
                </a:extLst>
              </a:tr>
              <a:tr h="369358">
                <a:tc>
                  <a:txBody>
                    <a:bodyPr/>
                    <a:lstStyle/>
                    <a:p>
                      <a:pPr>
                        <a:spcAft>
                          <a:spcPts val="0"/>
                        </a:spcAft>
                      </a:pPr>
                      <a:r>
                        <a:rPr lang="sv-SE" sz="1700">
                          <a:effectLst/>
                        </a:rPr>
                        <a:t>Ingen uppgift</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3</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12</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11</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tc>
                  <a:txBody>
                    <a:bodyPr/>
                    <a:lstStyle/>
                    <a:p>
                      <a:pPr algn="ctr">
                        <a:spcAft>
                          <a:spcPts val="0"/>
                        </a:spcAft>
                      </a:pPr>
                      <a:r>
                        <a:rPr lang="sv-SE" sz="1700">
                          <a:effectLst/>
                        </a:rPr>
                        <a:t>8</a:t>
                      </a:r>
                      <a:endParaRPr lang="sv-SE" sz="1700">
                        <a:effectLst/>
                        <a:latin typeface="Cambria" panose="02040503050406030204" pitchFamily="18" charset="0"/>
                        <a:ea typeface="MS ??"/>
                        <a:cs typeface="Times New Roman" panose="02020603050405020304" pitchFamily="18" charset="0"/>
                      </a:endParaRPr>
                    </a:p>
                  </a:txBody>
                  <a:tcPr marL="99457" marR="99457" marT="0" marB="0" anchor="b"/>
                </a:tc>
                <a:extLst>
                  <a:ext uri="{0D108BD9-81ED-4DB2-BD59-A6C34878D82A}">
                    <a16:rowId xmlns:a16="http://schemas.microsoft.com/office/drawing/2014/main" val="10007"/>
                  </a:ext>
                </a:extLst>
              </a:tr>
              <a:tr h="369358">
                <a:tc>
                  <a:txBody>
                    <a:bodyPr/>
                    <a:lstStyle/>
                    <a:p>
                      <a:pPr>
                        <a:spcAft>
                          <a:spcPts val="0"/>
                        </a:spcAft>
                      </a:pPr>
                      <a:r>
                        <a:rPr lang="sv-SE" sz="1700">
                          <a:effectLst/>
                        </a:rPr>
                        <a:t>Total</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26</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100</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a:effectLst/>
                        </a:rPr>
                        <a:t>133</a:t>
                      </a:r>
                      <a:endParaRPr lang="sv-SE" sz="1700">
                        <a:effectLst/>
                        <a:latin typeface="Cambria" panose="02040503050406030204" pitchFamily="18" charset="0"/>
                        <a:ea typeface="MS ??"/>
                        <a:cs typeface="Times New Roman" panose="02020603050405020304" pitchFamily="18" charset="0"/>
                      </a:endParaRPr>
                    </a:p>
                  </a:txBody>
                  <a:tcPr marL="99457" marR="99457" marT="0" marB="0"/>
                </a:tc>
                <a:tc>
                  <a:txBody>
                    <a:bodyPr/>
                    <a:lstStyle/>
                    <a:p>
                      <a:pPr algn="ctr">
                        <a:spcAft>
                          <a:spcPts val="0"/>
                        </a:spcAft>
                      </a:pPr>
                      <a:r>
                        <a:rPr lang="sv-SE" sz="1700" dirty="0">
                          <a:effectLst/>
                        </a:rPr>
                        <a:t>100</a:t>
                      </a:r>
                      <a:endParaRPr lang="sv-SE" sz="1700" dirty="0">
                        <a:effectLst/>
                        <a:latin typeface="Cambria" panose="02040503050406030204" pitchFamily="18" charset="0"/>
                        <a:ea typeface="MS ??"/>
                        <a:cs typeface="Times New Roman" panose="02020603050405020304" pitchFamily="18" charset="0"/>
                      </a:endParaRPr>
                    </a:p>
                  </a:txBody>
                  <a:tcPr marL="99457" marR="99457"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034A2C-453F-4724-B0AB-6C9A4A76A77B}"/>
              </a:ext>
            </a:extLst>
          </p:cNvPr>
          <p:cNvSpPr>
            <a:spLocks noGrp="1"/>
          </p:cNvSpPr>
          <p:nvPr>
            <p:ph type="title"/>
          </p:nvPr>
        </p:nvSpPr>
        <p:spPr>
          <a:xfrm>
            <a:off x="755650" y="987425"/>
            <a:ext cx="7632700" cy="835025"/>
          </a:xfrm>
        </p:spPr>
        <p:txBody>
          <a:bodyPr>
            <a:normAutofit fontScale="90000"/>
          </a:bodyPr>
          <a:lstStyle/>
          <a:p>
            <a:pPr defTabSz="685800">
              <a:defRPr/>
            </a:pPr>
            <a:r>
              <a:rPr lang="sv-SE" altLang="sv-SE" sz="2550" b="1" i="1">
                <a:latin typeface="Cambria" panose="02040503050406030204" pitchFamily="18" charset="0"/>
                <a:ea typeface="MS ??" charset="-128"/>
                <a:cs typeface="Times New Roman" panose="02020603050405020304" pitchFamily="18" charset="0"/>
              </a:rPr>
              <a:t>Tabell 3.</a:t>
            </a:r>
            <a:r>
              <a:rPr lang="sv-SE" altLang="sv-SE" sz="2550" i="1">
                <a:latin typeface="Cambria" panose="02040503050406030204" pitchFamily="18" charset="0"/>
                <a:ea typeface="MS ??" charset="-128"/>
                <a:cs typeface="Times New Roman" panose="02020603050405020304" pitchFamily="18" charset="0"/>
              </a:rPr>
              <a:t> Ledtider mellan symtomdebut, ankomst till sjukhus och första avbildande hjärnundersökning</a:t>
            </a:r>
            <a:endParaRPr lang="sv-SE" altLang="sv-SE" sz="2550">
              <a:latin typeface="Arial" panose="020B0604020202020204" pitchFamily="34" charset="0"/>
            </a:endParaRPr>
          </a:p>
        </p:txBody>
      </p:sp>
      <p:graphicFrame>
        <p:nvGraphicFramePr>
          <p:cNvPr id="8" name="Platshållare för innehåll 3">
            <a:extLst>
              <a:ext uri="{FF2B5EF4-FFF2-40B4-BE49-F238E27FC236}">
                <a16:creationId xmlns:a16="http://schemas.microsoft.com/office/drawing/2014/main" id="{65692B2F-6BB8-4D9D-A2F8-CF0393EC2283}"/>
              </a:ext>
            </a:extLst>
          </p:cNvPr>
          <p:cNvGraphicFramePr>
            <a:graphicFrameLocks/>
          </p:cNvGraphicFramePr>
          <p:nvPr/>
        </p:nvGraphicFramePr>
        <p:xfrm>
          <a:off x="715963" y="1952625"/>
          <a:ext cx="7707312" cy="3633788"/>
        </p:xfrm>
        <a:graphic>
          <a:graphicData uri="http://schemas.openxmlformats.org/drawingml/2006/table">
            <a:tbl>
              <a:tblPr firstRow="1" bandRow="1">
                <a:tableStyleId>{5C22544A-7EE6-4342-B048-85BDC9FD1C3A}</a:tableStyleId>
              </a:tblPr>
              <a:tblGrid>
                <a:gridCol w="2504358">
                  <a:extLst>
                    <a:ext uri="{9D8B030D-6E8A-4147-A177-3AD203B41FA5}">
                      <a16:colId xmlns:a16="http://schemas.microsoft.com/office/drawing/2014/main" val="20000"/>
                    </a:ext>
                  </a:extLst>
                </a:gridCol>
                <a:gridCol w="993619">
                  <a:extLst>
                    <a:ext uri="{9D8B030D-6E8A-4147-A177-3AD203B41FA5}">
                      <a16:colId xmlns:a16="http://schemas.microsoft.com/office/drawing/2014/main" val="20001"/>
                    </a:ext>
                  </a:extLst>
                </a:gridCol>
                <a:gridCol w="1071905">
                  <a:extLst>
                    <a:ext uri="{9D8B030D-6E8A-4147-A177-3AD203B41FA5}">
                      <a16:colId xmlns:a16="http://schemas.microsoft.com/office/drawing/2014/main" val="20002"/>
                    </a:ext>
                  </a:extLst>
                </a:gridCol>
                <a:gridCol w="1071905">
                  <a:extLst>
                    <a:ext uri="{9D8B030D-6E8A-4147-A177-3AD203B41FA5}">
                      <a16:colId xmlns:a16="http://schemas.microsoft.com/office/drawing/2014/main" val="20003"/>
                    </a:ext>
                  </a:extLst>
                </a:gridCol>
                <a:gridCol w="993619">
                  <a:extLst>
                    <a:ext uri="{9D8B030D-6E8A-4147-A177-3AD203B41FA5}">
                      <a16:colId xmlns:a16="http://schemas.microsoft.com/office/drawing/2014/main" val="20004"/>
                    </a:ext>
                  </a:extLst>
                </a:gridCol>
                <a:gridCol w="1071907">
                  <a:extLst>
                    <a:ext uri="{9D8B030D-6E8A-4147-A177-3AD203B41FA5}">
                      <a16:colId xmlns:a16="http://schemas.microsoft.com/office/drawing/2014/main" val="20005"/>
                    </a:ext>
                  </a:extLst>
                </a:gridCol>
              </a:tblGrid>
              <a:tr h="363380">
                <a:tc>
                  <a:txBody>
                    <a:bodyPr/>
                    <a:lstStyle/>
                    <a:p>
                      <a:pPr>
                        <a:spcAft>
                          <a:spcPts val="0"/>
                        </a:spcAft>
                      </a:pPr>
                      <a:r>
                        <a:rPr lang="sv-SE" sz="1600">
                          <a:effectLst/>
                        </a:rPr>
                        <a:t> </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2020</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2019</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2018</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2017</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2016</a:t>
                      </a:r>
                      <a:endParaRPr lang="sv-SE" sz="1600">
                        <a:effectLst/>
                        <a:latin typeface="Cambria" panose="02040503050406030204" pitchFamily="18" charset="0"/>
                        <a:ea typeface="MS ??"/>
                        <a:cs typeface="Times New Roman" panose="02020603050405020304" pitchFamily="18" charset="0"/>
                      </a:endParaRPr>
                    </a:p>
                  </a:txBody>
                  <a:tcPr marL="91406" marR="91406" marT="0" marB="0"/>
                </a:tc>
                <a:extLst>
                  <a:ext uri="{0D108BD9-81ED-4DB2-BD59-A6C34878D82A}">
                    <a16:rowId xmlns:a16="http://schemas.microsoft.com/office/drawing/2014/main" val="10000"/>
                  </a:ext>
                </a:extLst>
              </a:tr>
              <a:tr h="666194">
                <a:tc>
                  <a:txBody>
                    <a:bodyPr/>
                    <a:lstStyle/>
                    <a:p>
                      <a:pPr>
                        <a:spcAft>
                          <a:spcPts val="0"/>
                        </a:spcAft>
                      </a:pPr>
                      <a:r>
                        <a:rPr lang="sv-SE" sz="1600">
                          <a:effectLst/>
                        </a:rPr>
                        <a:t> </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Median</a:t>
                      </a:r>
                    </a:p>
                    <a:p>
                      <a:pPr algn="ctr">
                        <a:spcAft>
                          <a:spcPts val="0"/>
                        </a:spcAft>
                      </a:pPr>
                      <a:r>
                        <a:rPr lang="sv-SE" sz="1600">
                          <a:effectLst/>
                        </a:rPr>
                        <a:t>(antal)</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Median (antal)</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Median (antal)</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Median (antal)</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Median (antal)</a:t>
                      </a:r>
                      <a:endParaRPr lang="sv-SE" sz="1600">
                        <a:effectLst/>
                        <a:latin typeface="Cambria" panose="02040503050406030204" pitchFamily="18" charset="0"/>
                        <a:ea typeface="MS ??"/>
                        <a:cs typeface="Times New Roman" panose="02020603050405020304" pitchFamily="18" charset="0"/>
                      </a:endParaRPr>
                    </a:p>
                  </a:txBody>
                  <a:tcPr marL="91406" marR="91406" marT="0" marB="0"/>
                </a:tc>
                <a:extLst>
                  <a:ext uri="{0D108BD9-81ED-4DB2-BD59-A6C34878D82A}">
                    <a16:rowId xmlns:a16="http://schemas.microsoft.com/office/drawing/2014/main" val="10001"/>
                  </a:ext>
                </a:extLst>
              </a:tr>
              <a:tr h="969010">
                <a:tc>
                  <a:txBody>
                    <a:bodyPr/>
                    <a:lstStyle/>
                    <a:p>
                      <a:pPr>
                        <a:spcAft>
                          <a:spcPts val="0"/>
                        </a:spcAft>
                      </a:pPr>
                      <a:r>
                        <a:rPr lang="sv-SE" sz="1600">
                          <a:effectLst/>
                        </a:rPr>
                        <a:t>Tid från symtomdebut – ankomst till sjukhus (minuter)</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186</a:t>
                      </a:r>
                    </a:p>
                    <a:p>
                      <a:pPr algn="ctr">
                        <a:spcAft>
                          <a:spcPts val="0"/>
                        </a:spcAft>
                      </a:pPr>
                      <a:r>
                        <a:rPr lang="sv-SE" sz="1600">
                          <a:effectLst/>
                        </a:rPr>
                        <a:t>(12)</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45 (13)</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47 (8)</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120 (15)</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145 (13)</a:t>
                      </a:r>
                      <a:endParaRPr lang="sv-SE" sz="1600">
                        <a:effectLst/>
                        <a:latin typeface="Cambria" panose="02040503050406030204" pitchFamily="18" charset="0"/>
                        <a:ea typeface="MS ??"/>
                        <a:cs typeface="Times New Roman" panose="02020603050405020304" pitchFamily="18" charset="0"/>
                      </a:endParaRPr>
                    </a:p>
                  </a:txBody>
                  <a:tcPr marL="91406" marR="91406" marT="0" marB="0"/>
                </a:tc>
                <a:extLst>
                  <a:ext uri="{0D108BD9-81ED-4DB2-BD59-A6C34878D82A}">
                    <a16:rowId xmlns:a16="http://schemas.microsoft.com/office/drawing/2014/main" val="10002"/>
                  </a:ext>
                </a:extLst>
              </a:tr>
              <a:tr h="969010">
                <a:tc>
                  <a:txBody>
                    <a:bodyPr/>
                    <a:lstStyle/>
                    <a:p>
                      <a:pPr>
                        <a:spcAft>
                          <a:spcPts val="0"/>
                        </a:spcAft>
                      </a:pPr>
                      <a:r>
                        <a:rPr lang="sv-SE" sz="1600">
                          <a:effectLst/>
                        </a:rPr>
                        <a:t>Tid från ankomst till sjukhus - datortomografi (minuter)</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82</a:t>
                      </a:r>
                    </a:p>
                    <a:p>
                      <a:pPr algn="ctr">
                        <a:spcAft>
                          <a:spcPts val="0"/>
                        </a:spcAft>
                      </a:pPr>
                      <a:r>
                        <a:rPr lang="sv-SE" sz="1600">
                          <a:effectLst/>
                        </a:rPr>
                        <a:t>(14)</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75 (15)</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140 (14)</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137 (29)</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64 (15)</a:t>
                      </a:r>
                      <a:endParaRPr lang="sv-SE" sz="1600">
                        <a:effectLst/>
                        <a:latin typeface="Cambria" panose="02040503050406030204" pitchFamily="18" charset="0"/>
                        <a:ea typeface="MS ??"/>
                        <a:cs typeface="Times New Roman" panose="02020603050405020304" pitchFamily="18" charset="0"/>
                      </a:endParaRPr>
                    </a:p>
                  </a:txBody>
                  <a:tcPr marL="91406" marR="91406" marT="0" marB="0"/>
                </a:tc>
                <a:extLst>
                  <a:ext uri="{0D108BD9-81ED-4DB2-BD59-A6C34878D82A}">
                    <a16:rowId xmlns:a16="http://schemas.microsoft.com/office/drawing/2014/main" val="10003"/>
                  </a:ext>
                </a:extLst>
              </a:tr>
              <a:tr h="666194">
                <a:tc>
                  <a:txBody>
                    <a:bodyPr/>
                    <a:lstStyle/>
                    <a:p>
                      <a:pPr>
                        <a:spcAft>
                          <a:spcPts val="0"/>
                        </a:spcAft>
                      </a:pPr>
                      <a:r>
                        <a:rPr lang="sv-SE" sz="1600">
                          <a:effectLst/>
                        </a:rPr>
                        <a:t>Tid från symtomdebut – datortomografi (minuter)</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322</a:t>
                      </a:r>
                    </a:p>
                    <a:p>
                      <a:pPr algn="ctr">
                        <a:spcAft>
                          <a:spcPts val="0"/>
                        </a:spcAft>
                      </a:pPr>
                      <a:r>
                        <a:rPr lang="sv-SE" sz="1600">
                          <a:effectLst/>
                        </a:rPr>
                        <a:t>(9)</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127 (12)</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245 (4)</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a:effectLst/>
                        </a:rPr>
                        <a:t>270 (16)</a:t>
                      </a:r>
                      <a:endParaRPr lang="sv-SE" sz="1600">
                        <a:effectLst/>
                        <a:latin typeface="Cambria" panose="02040503050406030204" pitchFamily="18" charset="0"/>
                        <a:ea typeface="MS ??"/>
                        <a:cs typeface="Times New Roman" panose="02020603050405020304" pitchFamily="18" charset="0"/>
                      </a:endParaRPr>
                    </a:p>
                  </a:txBody>
                  <a:tcPr marL="91406" marR="91406" marT="0" marB="0"/>
                </a:tc>
                <a:tc>
                  <a:txBody>
                    <a:bodyPr/>
                    <a:lstStyle/>
                    <a:p>
                      <a:pPr algn="ctr">
                        <a:spcAft>
                          <a:spcPts val="0"/>
                        </a:spcAft>
                      </a:pPr>
                      <a:r>
                        <a:rPr lang="sv-SE" sz="1600" dirty="0">
                          <a:effectLst/>
                        </a:rPr>
                        <a:t>193 (9)</a:t>
                      </a:r>
                      <a:endParaRPr lang="sv-SE" sz="1600" dirty="0">
                        <a:effectLst/>
                        <a:latin typeface="Cambria" panose="02040503050406030204" pitchFamily="18" charset="0"/>
                        <a:ea typeface="MS ??"/>
                        <a:cs typeface="Times New Roman" panose="02020603050405020304" pitchFamily="18" charset="0"/>
                      </a:endParaRPr>
                    </a:p>
                  </a:txBody>
                  <a:tcPr marL="91406" marR="91406"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ubrik 1">
            <a:extLst>
              <a:ext uri="{FF2B5EF4-FFF2-40B4-BE49-F238E27FC236}">
                <a16:creationId xmlns:a16="http://schemas.microsoft.com/office/drawing/2014/main" id="{8A383E7E-066D-4CE7-ADD4-108607CF4F30}"/>
              </a:ext>
            </a:extLst>
          </p:cNvPr>
          <p:cNvSpPr>
            <a:spLocks noGrp="1"/>
          </p:cNvSpPr>
          <p:nvPr>
            <p:ph type="title"/>
          </p:nvPr>
        </p:nvSpPr>
        <p:spPr>
          <a:xfrm>
            <a:off x="628650" y="1131888"/>
            <a:ext cx="7886700" cy="742950"/>
          </a:xfrm>
        </p:spPr>
        <p:txBody>
          <a:bodyPr/>
          <a:lstStyle/>
          <a:p>
            <a:r>
              <a:rPr lang="sv-SE" altLang="sv-SE"/>
              <a:t>Sammanfattning från datauttag</a:t>
            </a:r>
          </a:p>
        </p:txBody>
      </p:sp>
      <p:sp>
        <p:nvSpPr>
          <p:cNvPr id="3" name="Platshållare för innehåll 2">
            <a:extLst>
              <a:ext uri="{FF2B5EF4-FFF2-40B4-BE49-F238E27FC236}">
                <a16:creationId xmlns:a16="http://schemas.microsoft.com/office/drawing/2014/main" id="{4865C9F0-09F7-4342-9522-B4B59629C26A}"/>
              </a:ext>
            </a:extLst>
          </p:cNvPr>
          <p:cNvSpPr>
            <a:spLocks noGrp="1"/>
          </p:cNvSpPr>
          <p:nvPr>
            <p:ph idx="1"/>
          </p:nvPr>
        </p:nvSpPr>
        <p:spPr/>
        <p:txBody>
          <a:bodyPr>
            <a:normAutofit fontScale="70000" lnSpcReduction="20000"/>
          </a:bodyPr>
          <a:lstStyle/>
          <a:p>
            <a:pPr marL="0" indent="0">
              <a:buFont typeface="Arial" panose="020B0604020202020204" pitchFamily="34" charset="0"/>
              <a:buNone/>
              <a:defRPr/>
            </a:pPr>
            <a:endParaRPr lang="sv-SE" dirty="0"/>
          </a:p>
          <a:p>
            <a:pPr>
              <a:defRPr/>
            </a:pPr>
            <a:r>
              <a:rPr lang="sv-SE" dirty="0"/>
              <a:t>Vanligaste diagnos är </a:t>
            </a:r>
            <a:r>
              <a:rPr lang="sv-SE" dirty="0" err="1"/>
              <a:t>ischemisk</a:t>
            </a:r>
            <a:r>
              <a:rPr lang="sv-SE" dirty="0"/>
              <a:t> stroke (54%), blödning (31%), CSVT (11%) </a:t>
            </a:r>
          </a:p>
          <a:p>
            <a:pPr>
              <a:defRPr/>
            </a:pPr>
            <a:r>
              <a:rPr lang="sv-SE" dirty="0"/>
              <a:t> Vanligaste symtom är huvudvärk (40%) och </a:t>
            </a:r>
            <a:r>
              <a:rPr lang="sv-SE" dirty="0" err="1"/>
              <a:t>hemipares</a:t>
            </a:r>
            <a:r>
              <a:rPr lang="sv-SE" dirty="0"/>
              <a:t> (30%)</a:t>
            </a:r>
          </a:p>
          <a:p>
            <a:pPr marL="0" indent="0">
              <a:buFont typeface="Arial" panose="020B0604020202020204" pitchFamily="34" charset="0"/>
              <a:buNone/>
              <a:defRPr/>
            </a:pPr>
            <a:r>
              <a:rPr lang="sv-SE" dirty="0"/>
              <a:t>• Närmare hälften ankommer till sjukhus &lt;4,5h från insjuknandet </a:t>
            </a:r>
          </a:p>
          <a:p>
            <a:pPr marL="0" indent="0">
              <a:buFont typeface="Arial" panose="020B0604020202020204" pitchFamily="34" charset="0"/>
              <a:buNone/>
              <a:defRPr/>
            </a:pPr>
            <a:r>
              <a:rPr lang="sv-SE" dirty="0"/>
              <a:t>• Mediantid från ankomsten till sjukhus till DT är drygt 2h </a:t>
            </a:r>
          </a:p>
          <a:p>
            <a:pPr marL="0" indent="0">
              <a:buFont typeface="Arial" panose="020B0604020202020204" pitchFamily="34" charset="0"/>
              <a:buNone/>
              <a:defRPr/>
            </a:pPr>
            <a:r>
              <a:rPr lang="sv-SE" dirty="0"/>
              <a:t>• Riskfaktorer för stroke identifierades hos 75-80% </a:t>
            </a:r>
          </a:p>
          <a:p>
            <a:pPr marL="0" indent="0">
              <a:buFont typeface="Arial" panose="020B0604020202020204" pitchFamily="34" charset="0"/>
              <a:buNone/>
              <a:defRPr/>
            </a:pPr>
            <a:r>
              <a:rPr lang="sv-SE" dirty="0"/>
              <a:t>• Sekundärprofylaktisk medicinsk behandling sätts in i hög grad </a:t>
            </a:r>
          </a:p>
          <a:p>
            <a:pPr marL="0" indent="0">
              <a:buFont typeface="Arial" panose="020B0604020202020204" pitchFamily="34" charset="0"/>
              <a:buNone/>
              <a:defRPr/>
            </a:pPr>
            <a:r>
              <a:rPr lang="sv-SE" dirty="0"/>
              <a:t>• Rehabilitering planeras i hög grad efter akutvårdstillfället </a:t>
            </a:r>
          </a:p>
          <a:p>
            <a:pPr marL="0" indent="0">
              <a:buFont typeface="Arial" panose="020B0604020202020204" pitchFamily="34" charset="0"/>
              <a:buNone/>
              <a:defRPr/>
            </a:pPr>
            <a:r>
              <a:rPr lang="sv-SE" dirty="0"/>
              <a:t>• Ett år efter diagnos upplevs trötthet 71%, minnes- och koncentrationsproblem hos 1/3, allmäntillståndet är gott 80% </a:t>
            </a:r>
          </a:p>
          <a:p>
            <a:pPr>
              <a:defRPr/>
            </a:pPr>
            <a:endParaRPr lang="sv-SE"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34263D8-AA9F-46EB-B6FF-3D06B5C9B8F2}"/>
              </a:ext>
            </a:extLst>
          </p:cNvPr>
          <p:cNvSpPr>
            <a:spLocks noGrp="1"/>
          </p:cNvSpPr>
          <p:nvPr>
            <p:ph idx="1"/>
          </p:nvPr>
        </p:nvSpPr>
        <p:spPr>
          <a:xfrm>
            <a:off x="628650" y="1359055"/>
            <a:ext cx="7886700" cy="4130918"/>
          </a:xfrm>
        </p:spPr>
        <p:txBody>
          <a:bodyPr>
            <a:normAutofit fontScale="77500" lnSpcReduction="20000"/>
          </a:bodyPr>
          <a:lstStyle/>
          <a:p>
            <a:pPr marL="0" indent="0">
              <a:buFont typeface="Arial" panose="020B0604020202020204" pitchFamily="34" charset="0"/>
              <a:buNone/>
              <a:defRPr/>
            </a:pPr>
            <a:endParaRPr lang="sv-SE" sz="2400" dirty="0"/>
          </a:p>
          <a:p>
            <a:pPr marL="0" indent="0">
              <a:buFont typeface="Arial" panose="020B0604020202020204" pitchFamily="34" charset="0"/>
              <a:buNone/>
              <a:defRPr/>
            </a:pPr>
            <a:r>
              <a:rPr lang="sv-SE" b="1" dirty="0"/>
              <a:t>Utmaningar:</a:t>
            </a:r>
          </a:p>
          <a:p>
            <a:pPr marL="0" indent="0">
              <a:buFont typeface="Arial" panose="020B0604020202020204" pitchFamily="34" charset="0"/>
              <a:buNone/>
              <a:defRPr/>
            </a:pPr>
            <a:r>
              <a:rPr lang="sv-SE" b="1" dirty="0"/>
              <a:t>Låg täckningsgrad ca 30% - vår absolut största utmaning</a:t>
            </a:r>
          </a:p>
          <a:p>
            <a:pPr marL="0" indent="0">
              <a:buFont typeface="Arial" panose="020B0604020202020204" pitchFamily="34" charset="0"/>
              <a:buNone/>
              <a:defRPr/>
            </a:pPr>
            <a:r>
              <a:rPr lang="sv-SE" b="1" dirty="0"/>
              <a:t>-validering pågår</a:t>
            </a:r>
          </a:p>
          <a:p>
            <a:pPr marL="0" indent="0">
              <a:buFont typeface="Arial" panose="020B0604020202020204" pitchFamily="34" charset="0"/>
              <a:buNone/>
              <a:defRPr/>
            </a:pPr>
            <a:r>
              <a:rPr lang="sv-SE" dirty="0"/>
              <a:t>-tolkning av data måste ske med försiktighet</a:t>
            </a:r>
          </a:p>
          <a:p>
            <a:pPr marL="0" indent="0">
              <a:buFont typeface="Arial" panose="020B0604020202020204" pitchFamily="34" charset="0"/>
              <a:buNone/>
              <a:defRPr/>
            </a:pPr>
            <a:r>
              <a:rPr lang="sv-SE" dirty="0"/>
              <a:t>- de rapporterade fallen behöver inte vara representativa för landet och eventuella skillnader över tid kan bero på förändringar i rapporteringsmönster</a:t>
            </a:r>
          </a:p>
          <a:p>
            <a:pPr marL="0" indent="0">
              <a:buFont typeface="Arial" panose="020B0604020202020204" pitchFamily="34" charset="0"/>
              <a:buNone/>
              <a:defRPr/>
            </a:pPr>
            <a:r>
              <a:rPr lang="sv-SE" dirty="0"/>
              <a:t>- Förbättra rutiner</a:t>
            </a:r>
          </a:p>
          <a:p>
            <a:pPr marL="0" indent="0">
              <a:buFont typeface="Arial" panose="020B0604020202020204" pitchFamily="34" charset="0"/>
              <a:buNone/>
              <a:defRPr/>
            </a:pPr>
            <a:r>
              <a:rPr lang="sv-SE" dirty="0"/>
              <a:t>- Arbeta för ökad kännedom</a:t>
            </a:r>
          </a:p>
          <a:p>
            <a:pPr marL="0" indent="0">
              <a:buFont typeface="Arial" panose="020B0604020202020204" pitchFamily="34" charset="0"/>
              <a:buNone/>
              <a:defRPr/>
            </a:pPr>
            <a:r>
              <a:rPr lang="sv-SE" dirty="0"/>
              <a:t>- Register tar tid! – behöver tidsättas inom regionerna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A5A1413-F325-4646-8A8D-7DDCA7DED196}"/>
              </a:ext>
            </a:extLst>
          </p:cNvPr>
          <p:cNvSpPr>
            <a:spLocks noGrp="1"/>
          </p:cNvSpPr>
          <p:nvPr>
            <p:ph idx="1"/>
          </p:nvPr>
        </p:nvSpPr>
        <p:spPr>
          <a:xfrm>
            <a:off x="628650" y="1415190"/>
            <a:ext cx="7886700" cy="4074783"/>
          </a:xfrm>
        </p:spPr>
        <p:txBody>
          <a:bodyPr>
            <a:normAutofit fontScale="55000" lnSpcReduction="20000"/>
          </a:bodyPr>
          <a:lstStyle/>
          <a:p>
            <a:pPr>
              <a:defRPr/>
            </a:pPr>
            <a:r>
              <a:rPr lang="sv-SE" b="1" dirty="0"/>
              <a:t>Barnriksstroke ledningsgrupp 2021: </a:t>
            </a:r>
            <a:endParaRPr lang="sv-SE" dirty="0"/>
          </a:p>
          <a:p>
            <a:pPr>
              <a:defRPr/>
            </a:pPr>
            <a:r>
              <a:rPr lang="sv-SE" dirty="0"/>
              <a:t>Anna Ekesbo-Freisinger, barnneurolog, med dr, Stockholm (sammankallande, </a:t>
            </a:r>
            <a:r>
              <a:rPr lang="sv-SE" dirty="0" err="1"/>
              <a:t>ordf</a:t>
            </a:r>
            <a:r>
              <a:rPr lang="sv-SE" dirty="0"/>
              <a:t> barnstrokegruppen, SNPF)</a:t>
            </a:r>
          </a:p>
          <a:p>
            <a:pPr>
              <a:defRPr/>
            </a:pPr>
            <a:r>
              <a:rPr lang="sv-SE" dirty="0"/>
              <a:t>Katina Fellman, barnsjuksköterska, Stockholm (ny registerkoordinator) 25%</a:t>
            </a:r>
          </a:p>
          <a:p>
            <a:pPr>
              <a:defRPr/>
            </a:pPr>
            <a:r>
              <a:rPr lang="sv-SE" dirty="0"/>
              <a:t>David Björnheden, barnneurolog, Göteborg</a:t>
            </a:r>
          </a:p>
          <a:p>
            <a:pPr>
              <a:defRPr/>
            </a:pPr>
            <a:r>
              <a:rPr lang="sv-SE" dirty="0"/>
              <a:t>Tony Frisk, </a:t>
            </a:r>
            <a:r>
              <a:rPr lang="sv-SE" dirty="0" err="1"/>
              <a:t>barnonkolog</a:t>
            </a:r>
            <a:r>
              <a:rPr lang="sv-SE" dirty="0"/>
              <a:t>/koagulationsläkare, med dr, Stockholm</a:t>
            </a:r>
          </a:p>
          <a:p>
            <a:pPr>
              <a:defRPr/>
            </a:pPr>
            <a:r>
              <a:rPr lang="sv-SE" dirty="0"/>
              <a:t>Anna </a:t>
            </a:r>
            <a:r>
              <a:rPr lang="sv-SE" dirty="0" err="1"/>
              <a:t>Walås</a:t>
            </a:r>
            <a:r>
              <a:rPr lang="sv-SE" dirty="0"/>
              <a:t>, ST-läkare i pediatrik, Linköping</a:t>
            </a:r>
          </a:p>
          <a:p>
            <a:pPr>
              <a:defRPr/>
            </a:pPr>
            <a:r>
              <a:rPr lang="sv-SE" dirty="0"/>
              <a:t>Staffan Lundberg, barnneurolog, med dr, Uppsala</a:t>
            </a:r>
          </a:p>
          <a:p>
            <a:pPr>
              <a:defRPr/>
            </a:pPr>
            <a:r>
              <a:rPr lang="sv-SE" dirty="0"/>
              <a:t>Niklas </a:t>
            </a:r>
            <a:r>
              <a:rPr lang="sv-SE" dirty="0" err="1"/>
              <a:t>Timby</a:t>
            </a:r>
            <a:r>
              <a:rPr lang="sv-SE" dirty="0"/>
              <a:t>, barnneurolog, med dr, Umeå</a:t>
            </a:r>
          </a:p>
          <a:p>
            <a:pPr>
              <a:defRPr/>
            </a:pPr>
            <a:r>
              <a:rPr lang="sv-SE" dirty="0"/>
              <a:t>Emma Sandelin, fysioterapeut, Uppsala</a:t>
            </a:r>
          </a:p>
          <a:p>
            <a:pPr>
              <a:defRPr/>
            </a:pPr>
            <a:r>
              <a:rPr lang="sv-SE" dirty="0"/>
              <a:t>Sven Wiklund, barnneurolog, Lund</a:t>
            </a:r>
          </a:p>
          <a:p>
            <a:pPr>
              <a:defRPr/>
            </a:pPr>
            <a:r>
              <a:rPr lang="sv-SE" dirty="0"/>
              <a:t>Per </a:t>
            </a:r>
            <a:r>
              <a:rPr lang="sv-SE" dirty="0" err="1"/>
              <a:t>Enblad</a:t>
            </a:r>
            <a:r>
              <a:rPr lang="sv-SE" dirty="0"/>
              <a:t>, neurokirurg, professor, Uppsala</a:t>
            </a:r>
          </a:p>
          <a:p>
            <a:pPr>
              <a:defRPr/>
            </a:pPr>
            <a:r>
              <a:rPr lang="sv-SE" dirty="0"/>
              <a:t>Daniel Martin, barnneuroradiolog, Stockholm</a:t>
            </a:r>
          </a:p>
          <a:p>
            <a:pPr>
              <a:defRPr/>
            </a:pPr>
            <a:r>
              <a:rPr lang="sv-SE" dirty="0"/>
              <a:t>Bo </a:t>
            </a:r>
            <a:r>
              <a:rPr lang="sv-SE" dirty="0" err="1"/>
              <a:t>Norrving</a:t>
            </a:r>
            <a:r>
              <a:rPr lang="sv-SE" dirty="0"/>
              <a:t>, neurolog, professor, registerhållare Riksstroke </a:t>
            </a:r>
          </a:p>
          <a:p>
            <a:pPr>
              <a:defRPr/>
            </a:pPr>
            <a:endParaRPr lang="sv-SE"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Underrubrik 2">
            <a:extLst>
              <a:ext uri="{FF2B5EF4-FFF2-40B4-BE49-F238E27FC236}">
                <a16:creationId xmlns:a16="http://schemas.microsoft.com/office/drawing/2014/main" id="{43A85B33-711A-4567-97B2-8BE013B1F91E}"/>
              </a:ext>
            </a:extLst>
          </p:cNvPr>
          <p:cNvSpPr>
            <a:spLocks noGrp="1" noChangeArrowheads="1"/>
          </p:cNvSpPr>
          <p:nvPr>
            <p:ph type="subTitle" idx="1"/>
          </p:nvPr>
        </p:nvSpPr>
        <p:spPr bwMode="auto">
          <a:xfrm>
            <a:off x="385763" y="2682875"/>
            <a:ext cx="8593137" cy="3128963"/>
          </a:xfrm>
        </p:spPr>
        <p:txBody>
          <a:bodyPr wrap="square" numCol="1" anchor="t" anchorCtr="0" compatLnSpc="1">
            <a:prstTxWarp prst="textNoShape">
              <a:avLst/>
            </a:prstTxWarp>
          </a:bodyPr>
          <a:lstStyle/>
          <a:p>
            <a:pPr marL="0" indent="0" algn="ctr">
              <a:buFont typeface="Arial" panose="020B0604020202020204" pitchFamily="34" charset="0"/>
              <a:buNone/>
            </a:pPr>
            <a:r>
              <a:rPr lang="sv-SE" altLang="sv-SE" sz="4400" b="1">
                <a:ln>
                  <a:noFill/>
                </a:ln>
                <a:solidFill>
                  <a:srgbClr val="002060"/>
                </a:solidFill>
              </a:rPr>
              <a:t>Förbättringsarbeten med hjälp av data från Riksstroke </a:t>
            </a:r>
          </a:p>
        </p:txBody>
      </p:sp>
      <p:pic>
        <p:nvPicPr>
          <p:cNvPr id="115715" name="Bildobjekt 3">
            <a:extLst>
              <a:ext uri="{FF2B5EF4-FFF2-40B4-BE49-F238E27FC236}">
                <a16:creationId xmlns:a16="http://schemas.microsoft.com/office/drawing/2014/main" id="{B409C856-E13D-4257-AD8B-C21938E61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312738"/>
            <a:ext cx="4035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ubrik 1">
            <a:extLst>
              <a:ext uri="{FF2B5EF4-FFF2-40B4-BE49-F238E27FC236}">
                <a16:creationId xmlns:a16="http://schemas.microsoft.com/office/drawing/2014/main" id="{0B4FF2F3-731D-4C91-AEF5-9C93539F2DDE}"/>
              </a:ext>
            </a:extLst>
          </p:cNvPr>
          <p:cNvSpPr>
            <a:spLocks noGrp="1"/>
          </p:cNvSpPr>
          <p:nvPr>
            <p:ph type="title"/>
          </p:nvPr>
        </p:nvSpPr>
        <p:spPr/>
        <p:txBody>
          <a:bodyPr/>
          <a:lstStyle/>
          <a:p>
            <a:endParaRPr lang="sv-SE" altLang="sv-SE"/>
          </a:p>
        </p:txBody>
      </p:sp>
      <p:sp>
        <p:nvSpPr>
          <p:cNvPr id="3" name="Platshållare för innehåll 2">
            <a:extLst>
              <a:ext uri="{FF2B5EF4-FFF2-40B4-BE49-F238E27FC236}">
                <a16:creationId xmlns:a16="http://schemas.microsoft.com/office/drawing/2014/main" id="{98229226-1C5A-49CB-BB8C-5FEFE4767E96}"/>
              </a:ext>
            </a:extLst>
          </p:cNvPr>
          <p:cNvSpPr>
            <a:spLocks noGrp="1"/>
          </p:cNvSpPr>
          <p:nvPr>
            <p:ph idx="1"/>
          </p:nvPr>
        </p:nvSpPr>
        <p:spPr/>
        <p:txBody>
          <a:bodyPr/>
          <a:lstStyle/>
          <a:p>
            <a:pPr>
              <a:defRPr/>
            </a:pPr>
            <a:r>
              <a:rPr lang="sv-SE" dirty="0"/>
              <a:t>”Nationella Kvalitetsregistren ska används integrerat och aktivt för löpande lärande, förbättring, forskning samt ledning och kunskapsstyrning för att tillsammans med individen skapa bästa möjliga hälsa, vård och omsorg.”</a:t>
            </a:r>
          </a:p>
          <a:p>
            <a:pPr marL="0" indent="0">
              <a:buFont typeface="Arial" panose="020B0604020202020204" pitchFamily="34" charset="0"/>
              <a:buNone/>
              <a:defRPr/>
            </a:pPr>
            <a:r>
              <a:rPr lang="sv-SE" sz="1600" i="1" dirty="0"/>
              <a:t>Kvalitetsregister.se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D7E83BAA-816C-4CDC-93AC-6B79F95CCE73}"/>
              </a:ext>
            </a:extLst>
          </p:cNvPr>
          <p:cNvSpPr>
            <a:spLocks noGrp="1"/>
          </p:cNvSpPr>
          <p:nvPr>
            <p:ph type="ctrTitle" idx="4294967295"/>
          </p:nvPr>
        </p:nvSpPr>
        <p:spPr>
          <a:xfrm>
            <a:off x="641350" y="0"/>
            <a:ext cx="8251825" cy="908050"/>
          </a:xfrm>
        </p:spPr>
        <p:txBody>
          <a:bodyPr/>
          <a:lstStyle/>
          <a:p>
            <a:pPr eaLnBrk="1" hangingPunct="1"/>
            <a:endParaRPr lang="sv-SE" altLang="sv-SE" sz="3200" b="1">
              <a:solidFill>
                <a:srgbClr val="C00000"/>
              </a:solidFill>
            </a:endParaRPr>
          </a:p>
        </p:txBody>
      </p:sp>
      <p:sp>
        <p:nvSpPr>
          <p:cNvPr id="94214" name="Rectangle 5">
            <a:extLst>
              <a:ext uri="{FF2B5EF4-FFF2-40B4-BE49-F238E27FC236}">
                <a16:creationId xmlns:a16="http://schemas.microsoft.com/office/drawing/2014/main" id="{E1B92992-59D4-491E-B833-E4E7E943E0AC}"/>
              </a:ext>
            </a:extLst>
          </p:cNvPr>
          <p:cNvSpPr>
            <a:spLocks noGrp="1"/>
          </p:cNvSpPr>
          <p:nvPr>
            <p:ph type="body" idx="4294967295"/>
          </p:nvPr>
        </p:nvSpPr>
        <p:spPr>
          <a:xfrm>
            <a:off x="298830" y="820585"/>
            <a:ext cx="8712968" cy="5481063"/>
          </a:xfrm>
        </p:spPr>
        <p:txBody>
          <a:bodyPr/>
          <a:lstStyle/>
          <a:p>
            <a:pPr eaLnBrk="1" hangingPunct="1">
              <a:spcBef>
                <a:spcPts val="0"/>
              </a:spcBef>
              <a:defRPr/>
            </a:pPr>
            <a:r>
              <a:rPr lang="sv-SE" sz="2800" dirty="0"/>
              <a:t>Sjukhusen rapportera in data till Riksstroke</a:t>
            </a:r>
          </a:p>
          <a:p>
            <a:pPr lvl="1" eaLnBrk="1" hangingPunct="1">
              <a:spcBef>
                <a:spcPts val="0"/>
              </a:spcBef>
              <a:defRPr/>
            </a:pPr>
            <a:r>
              <a:rPr lang="sv-SE" dirty="0" err="1"/>
              <a:t>Akuskedet</a:t>
            </a:r>
            <a:endParaRPr lang="sv-SE" dirty="0"/>
          </a:p>
          <a:p>
            <a:pPr lvl="1" eaLnBrk="1" hangingPunct="1">
              <a:spcBef>
                <a:spcPts val="0"/>
              </a:spcBef>
              <a:defRPr/>
            </a:pPr>
            <a:r>
              <a:rPr lang="sv-SE" dirty="0"/>
              <a:t>3 </a:t>
            </a:r>
            <a:r>
              <a:rPr lang="sv-SE" dirty="0" err="1"/>
              <a:t>månadersuppföljning</a:t>
            </a:r>
            <a:endParaRPr lang="sv-SE" dirty="0"/>
          </a:p>
          <a:p>
            <a:pPr lvl="1" eaLnBrk="1" hangingPunct="1">
              <a:spcBef>
                <a:spcPts val="0"/>
              </a:spcBef>
              <a:defRPr/>
            </a:pPr>
            <a:r>
              <a:rPr lang="sv-SE" dirty="0"/>
              <a:t>Omvårdnad</a:t>
            </a:r>
          </a:p>
          <a:p>
            <a:pPr lvl="1" eaLnBrk="1" hangingPunct="1">
              <a:spcBef>
                <a:spcPts val="0"/>
              </a:spcBef>
              <a:defRPr/>
            </a:pPr>
            <a:r>
              <a:rPr lang="sv-SE" dirty="0" err="1"/>
              <a:t>Subarachnoidalblödningar</a:t>
            </a:r>
            <a:r>
              <a:rPr lang="sv-SE" dirty="0"/>
              <a:t>(from 2020)</a:t>
            </a:r>
          </a:p>
          <a:p>
            <a:pPr lvl="1" eaLnBrk="1" hangingPunct="1">
              <a:spcBef>
                <a:spcPts val="0"/>
              </a:spcBef>
              <a:buFont typeface="Arial" panose="020B0604020202020204" pitchFamily="34" charset="0"/>
              <a:buNone/>
              <a:defRPr/>
            </a:pPr>
            <a:endParaRPr lang="sv-SE" sz="1000" b="1" dirty="0"/>
          </a:p>
          <a:p>
            <a:pPr eaLnBrk="1" hangingPunct="1">
              <a:spcBef>
                <a:spcPts val="0"/>
              </a:spcBef>
              <a:defRPr/>
            </a:pPr>
            <a:r>
              <a:rPr lang="sv-SE" sz="2800" dirty="0"/>
              <a:t>Riksstroke samlar in data</a:t>
            </a:r>
          </a:p>
          <a:p>
            <a:pPr lvl="1" eaLnBrk="1" hangingPunct="1">
              <a:spcBef>
                <a:spcPts val="0"/>
              </a:spcBef>
              <a:defRPr/>
            </a:pPr>
            <a:r>
              <a:rPr lang="sv-SE" dirty="0"/>
              <a:t>12 månader efter insjuknandet</a:t>
            </a:r>
          </a:p>
          <a:p>
            <a:pPr lvl="1">
              <a:spcBef>
                <a:spcPts val="0"/>
              </a:spcBef>
              <a:defRPr/>
            </a:pPr>
            <a:r>
              <a:rPr lang="sv-SE" dirty="0">
                <a:solidFill>
                  <a:prstClr val="black"/>
                </a:solidFill>
              </a:rPr>
              <a:t>Anhörigenkät 2009-2012-2016 </a:t>
            </a:r>
          </a:p>
          <a:p>
            <a:pPr lvl="1">
              <a:spcBef>
                <a:spcPts val="0"/>
              </a:spcBef>
              <a:defRPr/>
            </a:pPr>
            <a:r>
              <a:rPr lang="sv-SE" dirty="0">
                <a:solidFill>
                  <a:prstClr val="black"/>
                </a:solidFill>
              </a:rPr>
              <a:t>2016 även en långtidsuppföljning 3 och 5 år efter insjuknandet</a:t>
            </a:r>
          </a:p>
          <a:p>
            <a:pPr lvl="1">
              <a:spcBef>
                <a:spcPts val="0"/>
              </a:spcBef>
              <a:defRPr/>
            </a:pPr>
            <a:r>
              <a:rPr lang="sv-SE" dirty="0"/>
              <a:t>Strukturdata 2013, 2015 och 2018</a:t>
            </a:r>
          </a:p>
          <a:p>
            <a:pPr lvl="1">
              <a:spcBef>
                <a:spcPts val="0"/>
              </a:spcBef>
              <a:defRPr/>
            </a:pPr>
            <a:endParaRPr lang="sv-SE" dirty="0">
              <a:solidFill>
                <a:prstClr val="black"/>
              </a:solidFill>
            </a:endParaRPr>
          </a:p>
          <a:p>
            <a:pPr marL="457200" lvl="1" indent="0">
              <a:spcBef>
                <a:spcPts val="0"/>
              </a:spcBef>
              <a:buFont typeface="Arial" panose="020B0604020202020204" pitchFamily="34" charset="0"/>
              <a:buNone/>
              <a:defRPr/>
            </a:pPr>
            <a:endParaRPr lang="sv-SE" dirty="0">
              <a:solidFill>
                <a:prstClr val="black"/>
              </a:solidFill>
            </a:endParaRPr>
          </a:p>
          <a:p>
            <a:pPr marL="457200" lvl="1" indent="0" eaLnBrk="1" hangingPunct="1">
              <a:spcBef>
                <a:spcPts val="0"/>
              </a:spcBef>
              <a:buFont typeface="Arial" panose="020B0604020202020204" pitchFamily="34" charset="0"/>
              <a:buNone/>
              <a:defRPr/>
            </a:pPr>
            <a:endParaRPr lang="sv-SE"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a:extLst>
              <a:ext uri="{FF2B5EF4-FFF2-40B4-BE49-F238E27FC236}">
                <a16:creationId xmlns:a16="http://schemas.microsoft.com/office/drawing/2014/main" id="{DDF19F37-C74F-4FAA-A535-F4CFCFD5D603}"/>
              </a:ext>
            </a:extLst>
          </p:cNvPr>
          <p:cNvSpPr>
            <a:spLocks noGrp="1"/>
          </p:cNvSpPr>
          <p:nvPr>
            <p:ph type="title"/>
          </p:nvPr>
        </p:nvSpPr>
        <p:spPr>
          <a:xfrm>
            <a:off x="711200" y="11113"/>
            <a:ext cx="7772400" cy="1150937"/>
          </a:xfrm>
          <a:extLst>
            <a:ext uri="{91240B29-F687-4F45-9708-019B960494DF}">
              <a14:hiddenLine xmlns:a14="http://schemas.microsoft.com/office/drawing/2010/main" w="12700">
                <a:solidFill>
                  <a:srgbClr val="000000"/>
                </a:solidFill>
                <a:miter lim="0"/>
                <a:headEnd/>
                <a:tailEnd/>
              </a14:hiddenLine>
            </a:ext>
          </a:extLst>
        </p:spPr>
        <p:txBody>
          <a:bodyPr lIns="50800" tIns="50800" rIns="50800" bIns="50800"/>
          <a:lstStyle/>
          <a:p>
            <a:pPr defTabSz="914400" eaLnBrk="1"/>
            <a:r>
              <a:rPr lang="sv-SE" altLang="sv-SE" sz="3400" b="1">
                <a:solidFill>
                  <a:srgbClr val="C00000"/>
                </a:solidFill>
              </a:rPr>
              <a:t>Återrapportering </a:t>
            </a:r>
            <a:endParaRPr lang="sv-SE" altLang="sv-SE"/>
          </a:p>
        </p:txBody>
      </p:sp>
      <p:sp>
        <p:nvSpPr>
          <p:cNvPr id="5124" name="Rectangle 3">
            <a:extLst>
              <a:ext uri="{FF2B5EF4-FFF2-40B4-BE49-F238E27FC236}">
                <a16:creationId xmlns:a16="http://schemas.microsoft.com/office/drawing/2014/main" id="{CA3863E5-75B4-4BD2-BB83-6BA971501695}"/>
              </a:ext>
            </a:extLst>
          </p:cNvPr>
          <p:cNvSpPr>
            <a:spLocks noGrp="1"/>
          </p:cNvSpPr>
          <p:nvPr>
            <p:ph type="body" idx="1"/>
          </p:nvPr>
        </p:nvSpPr>
        <p:spPr bwMode="auto">
          <a:xfrm>
            <a:off x="407624" y="914401"/>
            <a:ext cx="8340839" cy="5744184"/>
          </a:xfrm>
        </p:spPr>
        <p:txBody>
          <a:bodyPr wrap="square" lIns="50800" tIns="50800" rIns="50800" bIns="50800" numCol="1" anchor="t" anchorCtr="0" compatLnSpc="1">
            <a:prstTxWarp prst="textNoShape">
              <a:avLst/>
            </a:prstTxWarp>
          </a:bodyPr>
          <a:lstStyle/>
          <a:p>
            <a:pPr marL="69850" indent="-69850" eaLnBrk="1">
              <a:lnSpc>
                <a:spcPct val="90000"/>
              </a:lnSpc>
              <a:spcBef>
                <a:spcPts val="800"/>
              </a:spcBef>
              <a:buClr>
                <a:srgbClr val="0D0D0D"/>
              </a:buClr>
              <a:buFont typeface="ArialMT" charset="0"/>
              <a:buChar char="•"/>
              <a:defRPr/>
            </a:pPr>
            <a:r>
              <a:rPr lang="sv-SE" altLang="sv-SE" sz="1900" b="1" dirty="0">
                <a:solidFill>
                  <a:srgbClr val="0D0D0D"/>
                </a:solidFill>
                <a:latin typeface="Helvetica" pitchFamily="34" charset="0"/>
                <a:sym typeface="Helvetica" pitchFamily="34" charset="0"/>
              </a:rPr>
              <a:t> Rapporter</a:t>
            </a:r>
            <a:r>
              <a:rPr lang="sv-SE" altLang="sv-SE" sz="2200" b="1" dirty="0">
                <a:solidFill>
                  <a:srgbClr val="0D0D0D"/>
                </a:solidFill>
                <a:latin typeface="Helvetica" pitchFamily="34" charset="0"/>
                <a:sym typeface="Helvetica" pitchFamily="34" charset="0"/>
              </a:rPr>
              <a:t> </a:t>
            </a: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 Årsrapport (TIA &amp; Akutskede)</a:t>
            </a:r>
          </a:p>
          <a:p>
            <a:pPr marL="69850" indent="-69850">
              <a:lnSpc>
                <a:spcPct val="90000"/>
              </a:lnSpc>
              <a:spcBef>
                <a:spcPts val="600"/>
              </a:spcBef>
              <a:buFont typeface="Arial" panose="020B0604020202020204" pitchFamily="34" charset="0"/>
              <a:buNone/>
              <a:defRPr/>
            </a:pPr>
            <a:r>
              <a:rPr lang="sv-SE" altLang="sv-SE" sz="1700" dirty="0">
                <a:solidFill>
                  <a:srgbClr val="0D0D0D"/>
                </a:solidFill>
                <a:latin typeface="Helvetica" pitchFamily="34" charset="0"/>
                <a:sym typeface="Helvetica" pitchFamily="34" charset="0"/>
              </a:rPr>
              <a:t> - 3 månaders uppföljning</a:t>
            </a: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- 1-årsuppföljning</a:t>
            </a: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 Anhörigrapport</a:t>
            </a: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 Strukturdata</a:t>
            </a: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 Patient &amp; anhörigversion av Årsrapport</a:t>
            </a: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 Årsrapport engelsk version</a:t>
            </a:r>
          </a:p>
          <a:p>
            <a:pPr marL="69850" indent="-69850" eaLnBrk="1">
              <a:lnSpc>
                <a:spcPct val="90000"/>
              </a:lnSpc>
              <a:spcBef>
                <a:spcPts val="700"/>
              </a:spcBef>
              <a:buClr>
                <a:srgbClr val="0D0D0D"/>
              </a:buClr>
              <a:buFont typeface="ArialMT" charset="0"/>
              <a:buChar char="•"/>
              <a:defRPr/>
            </a:pPr>
            <a:endParaRPr lang="sv-SE" altLang="sv-SE" sz="800" dirty="0">
              <a:solidFill>
                <a:srgbClr val="0D0D0D"/>
              </a:solidFill>
              <a:latin typeface="Helvetica" pitchFamily="34" charset="0"/>
              <a:sym typeface="Helvetica" pitchFamily="34" charset="0"/>
            </a:endParaRPr>
          </a:p>
          <a:p>
            <a:pPr marL="69850" indent="-69850" eaLnBrk="1">
              <a:lnSpc>
                <a:spcPct val="90000"/>
              </a:lnSpc>
              <a:spcBef>
                <a:spcPts val="700"/>
              </a:spcBef>
              <a:buClr>
                <a:srgbClr val="0D0D0D"/>
              </a:buClr>
              <a:buFont typeface="ArialMT" charset="0"/>
              <a:buChar char="•"/>
              <a:defRPr/>
            </a:pPr>
            <a:endParaRPr lang="sv-SE" altLang="sv-SE" sz="200" dirty="0">
              <a:solidFill>
                <a:srgbClr val="0D0D0D"/>
              </a:solidFill>
              <a:latin typeface="Helvetica" pitchFamily="34" charset="0"/>
              <a:sym typeface="Helvetica" pitchFamily="34" charset="0"/>
            </a:endParaRPr>
          </a:p>
          <a:p>
            <a:pPr marL="69850" indent="-69850" eaLnBrk="1">
              <a:lnSpc>
                <a:spcPct val="90000"/>
              </a:lnSpc>
              <a:spcBef>
                <a:spcPts val="700"/>
              </a:spcBef>
              <a:buClr>
                <a:srgbClr val="0D0D0D"/>
              </a:buClr>
              <a:buFont typeface="ArialMT" charset="0"/>
              <a:buChar char="•"/>
              <a:defRPr/>
            </a:pPr>
            <a:endParaRPr lang="sv-SE" altLang="sv-SE" sz="800" dirty="0">
              <a:solidFill>
                <a:srgbClr val="0D0D0D"/>
              </a:solidFill>
              <a:latin typeface="Helvetica" pitchFamily="34" charset="0"/>
              <a:sym typeface="Helvetica" pitchFamily="34" charset="0"/>
            </a:endParaRPr>
          </a:p>
          <a:p>
            <a:pPr marL="0" indent="0" eaLnBrk="1">
              <a:lnSpc>
                <a:spcPct val="90000"/>
              </a:lnSpc>
              <a:spcBef>
                <a:spcPts val="800"/>
              </a:spcBef>
              <a:buClr>
                <a:srgbClr val="0D0D0D"/>
              </a:buClr>
              <a:buFont typeface="Arial" panose="020B0604020202020204" pitchFamily="34" charset="0"/>
              <a:buNone/>
              <a:defRPr/>
            </a:pPr>
            <a:endParaRPr lang="sv-SE" altLang="sv-SE" sz="2200" b="1" dirty="0">
              <a:solidFill>
                <a:srgbClr val="0D0D0D"/>
              </a:solidFill>
              <a:latin typeface="Helvetica" pitchFamily="34" charset="0"/>
              <a:sym typeface="Helvetica" pitchFamily="34" charset="0"/>
            </a:endParaRPr>
          </a:p>
          <a:p>
            <a:pPr marL="69850" indent="-69850" eaLnBrk="1">
              <a:lnSpc>
                <a:spcPct val="90000"/>
              </a:lnSpc>
              <a:spcBef>
                <a:spcPts val="600"/>
              </a:spcBef>
              <a:buFont typeface="ArialMT" charset="0"/>
              <a:buNone/>
              <a:defRPr/>
            </a:pPr>
            <a:r>
              <a:rPr lang="sv-SE" altLang="sv-SE" sz="1700" dirty="0">
                <a:solidFill>
                  <a:srgbClr val="0D0D0D"/>
                </a:solidFill>
                <a:latin typeface="Helvetica" pitchFamily="34" charset="0"/>
                <a:sym typeface="Helvetica" pitchFamily="34" charset="0"/>
              </a:rPr>
              <a:t>	</a:t>
            </a:r>
            <a:endParaRPr lang="sv-SE" altLang="sv-SE" b="1" dirty="0">
              <a:ln w="0"/>
              <a:solidFill>
                <a:srgbClr val="C00000"/>
              </a:solidFill>
              <a:effectLst>
                <a:outerShdw blurRad="38100" dist="19050" dir="2700000" algn="tl" rotWithShape="0">
                  <a:schemeClr val="dk1">
                    <a:alpha val="40000"/>
                  </a:schemeClr>
                </a:outerShdw>
              </a:effectLst>
            </a:endParaRPr>
          </a:p>
        </p:txBody>
      </p:sp>
      <p:pic>
        <p:nvPicPr>
          <p:cNvPr id="118788" name="Bildobjekt 7">
            <a:extLst>
              <a:ext uri="{FF2B5EF4-FFF2-40B4-BE49-F238E27FC236}">
                <a16:creationId xmlns:a16="http://schemas.microsoft.com/office/drawing/2014/main" id="{5774D1B8-0078-47E6-9BB3-99D2B153F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613" t="11980" r="1932" b="12874"/>
          <a:stretch>
            <a:fillRect/>
          </a:stretch>
        </p:blipFill>
        <p:spPr bwMode="auto">
          <a:xfrm rot="466028">
            <a:off x="4919663" y="1382713"/>
            <a:ext cx="3576637"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899DF4-1557-4470-A94F-6CA2B7E19830}"/>
              </a:ext>
            </a:extLst>
          </p:cNvPr>
          <p:cNvSpPr>
            <a:spLocks noGrp="1"/>
          </p:cNvSpPr>
          <p:nvPr>
            <p:ph type="title"/>
          </p:nvPr>
        </p:nvSpPr>
        <p:spPr/>
        <p:txBody>
          <a:bodyPr>
            <a:normAutofit fontScale="90000"/>
          </a:bodyPr>
          <a:lstStyle/>
          <a:p>
            <a:pPr>
              <a:defRPr/>
            </a:pPr>
            <a:r>
              <a:rPr lang="sv-SE" dirty="0"/>
              <a:t>Riksstrokes </a:t>
            </a:r>
            <a:r>
              <a:rPr lang="sv-SE" dirty="0" err="1"/>
              <a:t>dashbord</a:t>
            </a:r>
            <a:r>
              <a:rPr lang="sv-SE" dirty="0"/>
              <a:t> för snabb åtkomst av viktiga indikatorer</a:t>
            </a:r>
          </a:p>
        </p:txBody>
      </p:sp>
      <p:pic>
        <p:nvPicPr>
          <p:cNvPr id="120835" name="Platshållare för innehåll 6">
            <a:extLst>
              <a:ext uri="{FF2B5EF4-FFF2-40B4-BE49-F238E27FC236}">
                <a16:creationId xmlns:a16="http://schemas.microsoft.com/office/drawing/2014/main" id="{2D378D38-1873-480F-A3C5-64AD830E25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71950" y="1417638"/>
            <a:ext cx="4514850" cy="4738687"/>
          </a:xfrm>
        </p:spPr>
      </p:pic>
      <p:pic>
        <p:nvPicPr>
          <p:cNvPr id="120836" name="Bildobjekt 7">
            <a:extLst>
              <a:ext uri="{FF2B5EF4-FFF2-40B4-BE49-F238E27FC236}">
                <a16:creationId xmlns:a16="http://schemas.microsoft.com/office/drawing/2014/main" id="{08F65544-229F-4A64-92AC-AFE90DDBF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1417638"/>
            <a:ext cx="3878262"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ruta 2">
            <a:extLst>
              <a:ext uri="{FF2B5EF4-FFF2-40B4-BE49-F238E27FC236}">
                <a16:creationId xmlns:a16="http://schemas.microsoft.com/office/drawing/2014/main" id="{A8A7BC95-9A05-486D-85DE-B562FA7B0F69}"/>
              </a:ext>
            </a:extLst>
          </p:cNvPr>
          <p:cNvSpPr txBox="1">
            <a:spLocks noChangeArrowheads="1"/>
          </p:cNvSpPr>
          <p:nvPr/>
        </p:nvSpPr>
        <p:spPr bwMode="auto">
          <a:xfrm>
            <a:off x="4975225" y="2260600"/>
            <a:ext cx="3084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5143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5143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514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v-SE" altLang="sv-SE" sz="2400">
                <a:solidFill>
                  <a:srgbClr val="002060"/>
                </a:solidFill>
              </a:rPr>
              <a:t>Men bra kan bli bättre!</a:t>
            </a:r>
          </a:p>
        </p:txBody>
      </p:sp>
      <p:pic>
        <p:nvPicPr>
          <p:cNvPr id="21507" name="Bildobjekt 1">
            <a:extLst>
              <a:ext uri="{FF2B5EF4-FFF2-40B4-BE49-F238E27FC236}">
                <a16:creationId xmlns:a16="http://schemas.microsoft.com/office/drawing/2014/main" id="{D9E87001-6C87-4390-881A-C5666355F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1222375"/>
            <a:ext cx="3432175"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ubrik 1">
            <a:extLst>
              <a:ext uri="{FF2B5EF4-FFF2-40B4-BE49-F238E27FC236}">
                <a16:creationId xmlns:a16="http://schemas.microsoft.com/office/drawing/2014/main" id="{24494441-628B-4AA9-B9CD-FDBE2750A0F9}"/>
              </a:ext>
            </a:extLst>
          </p:cNvPr>
          <p:cNvSpPr>
            <a:spLocks noGrp="1"/>
          </p:cNvSpPr>
          <p:nvPr>
            <p:ph type="ctrTitle"/>
          </p:nvPr>
        </p:nvSpPr>
        <p:spPr>
          <a:xfrm>
            <a:off x="685800" y="166688"/>
            <a:ext cx="7772400" cy="1470025"/>
          </a:xfrm>
        </p:spPr>
        <p:txBody>
          <a:bodyPr/>
          <a:lstStyle/>
          <a:p>
            <a:r>
              <a:rPr lang="sv-SE" altLang="sv-SE"/>
              <a:t>Valideringsprojekt</a:t>
            </a:r>
            <a:br>
              <a:rPr lang="sv-SE" altLang="sv-SE"/>
            </a:br>
            <a:r>
              <a:rPr lang="sv-SE" altLang="sv-SE"/>
              <a:t>Validitet</a:t>
            </a:r>
          </a:p>
        </p:txBody>
      </p:sp>
      <p:sp>
        <p:nvSpPr>
          <p:cNvPr id="3" name="Underrubrik 2">
            <a:extLst>
              <a:ext uri="{FF2B5EF4-FFF2-40B4-BE49-F238E27FC236}">
                <a16:creationId xmlns:a16="http://schemas.microsoft.com/office/drawing/2014/main" id="{7043F35A-5080-4329-A1FE-F0D1921AE557}"/>
              </a:ext>
            </a:extLst>
          </p:cNvPr>
          <p:cNvSpPr>
            <a:spLocks noGrp="1"/>
          </p:cNvSpPr>
          <p:nvPr>
            <p:ph type="subTitle" idx="1"/>
          </p:nvPr>
        </p:nvSpPr>
        <p:spPr/>
        <p:txBody>
          <a:bodyPr/>
          <a:lstStyle/>
          <a:p>
            <a:pPr>
              <a:defRPr/>
            </a:pPr>
            <a:r>
              <a:rPr lang="sv-SE" dirty="0">
                <a:ea typeface="Times New Roman" panose="02020603050405020304" pitchFamily="18" charset="0"/>
              </a:rPr>
              <a:t>Registerdata jämförs med källdata på patientnivå för att identifiera eventuella problem med någon variabel samt se om systematiska feltolkningar av någon variabel förekommer.</a:t>
            </a:r>
          </a:p>
          <a:p>
            <a:pPr>
              <a:defRPr/>
            </a:pPr>
            <a:r>
              <a:rPr lang="sv-SE" dirty="0">
                <a:ea typeface="Times New Roman" panose="02020603050405020304" pitchFamily="18" charset="0"/>
              </a:rPr>
              <a:t>6 sjukhus av olika storlek och i olika regioner besöktes dec 2019-mars 2020</a:t>
            </a:r>
          </a:p>
          <a:p>
            <a:pPr>
              <a:defRPr/>
            </a:pPr>
            <a:endParaRPr lang="sv-SE"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ubrik 1">
            <a:extLst>
              <a:ext uri="{FF2B5EF4-FFF2-40B4-BE49-F238E27FC236}">
                <a16:creationId xmlns:a16="http://schemas.microsoft.com/office/drawing/2014/main" id="{876EFB60-DFC3-4C50-B536-B3D47860B08D}"/>
              </a:ext>
            </a:extLst>
          </p:cNvPr>
          <p:cNvSpPr>
            <a:spLocks noGrp="1"/>
          </p:cNvSpPr>
          <p:nvPr>
            <p:ph type="ctrTitle"/>
          </p:nvPr>
        </p:nvSpPr>
        <p:spPr>
          <a:xfrm>
            <a:off x="685800" y="166688"/>
            <a:ext cx="7772400" cy="1470025"/>
          </a:xfrm>
        </p:spPr>
        <p:txBody>
          <a:bodyPr/>
          <a:lstStyle/>
          <a:p>
            <a:r>
              <a:rPr lang="sv-SE" altLang="sv-SE"/>
              <a:t>Urval av stickprov </a:t>
            </a:r>
          </a:p>
        </p:txBody>
      </p:sp>
      <p:sp>
        <p:nvSpPr>
          <p:cNvPr id="3" name="Underrubrik 2">
            <a:extLst>
              <a:ext uri="{FF2B5EF4-FFF2-40B4-BE49-F238E27FC236}">
                <a16:creationId xmlns:a16="http://schemas.microsoft.com/office/drawing/2014/main" id="{E44891DD-FBB7-46EE-BEAC-878615EA642A}"/>
              </a:ext>
            </a:extLst>
          </p:cNvPr>
          <p:cNvSpPr>
            <a:spLocks noGrp="1"/>
          </p:cNvSpPr>
          <p:nvPr>
            <p:ph type="subTitle" idx="1"/>
          </p:nvPr>
        </p:nvSpPr>
        <p:spPr/>
        <p:txBody>
          <a:bodyPr/>
          <a:lstStyle/>
          <a:p>
            <a:pPr>
              <a:defRPr/>
            </a:pPr>
            <a:r>
              <a:rPr lang="sv-SE" dirty="0"/>
              <a:t>2018 års data</a:t>
            </a:r>
          </a:p>
          <a:p>
            <a:pPr>
              <a:defRPr/>
            </a:pPr>
            <a:r>
              <a:rPr lang="sv-SE" dirty="0"/>
              <a:t>Endast patienter med ischemisk stroke</a:t>
            </a:r>
          </a:p>
          <a:p>
            <a:pPr>
              <a:defRPr/>
            </a:pPr>
            <a:r>
              <a:rPr lang="sv-SE" dirty="0"/>
              <a:t>32 patientfall på respektive sjukhus – 192 totalt</a:t>
            </a:r>
          </a:p>
          <a:p>
            <a:pPr>
              <a:defRPr/>
            </a:pPr>
            <a:r>
              <a:rPr lang="sv-SE" dirty="0"/>
              <a:t>NIHSS vid ankomst till första sjukhus styrde patienturvalet</a:t>
            </a:r>
          </a:p>
        </p:txBody>
      </p:sp>
      <p:pic>
        <p:nvPicPr>
          <p:cNvPr id="122884" name="Bildobjekt 3">
            <a:extLst>
              <a:ext uri="{FF2B5EF4-FFF2-40B4-BE49-F238E27FC236}">
                <a16:creationId xmlns:a16="http://schemas.microsoft.com/office/drawing/2014/main" id="{9F4469E2-E05A-47E3-924E-1F2F385FC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413" y="4116388"/>
            <a:ext cx="61976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ubrik 1">
            <a:extLst>
              <a:ext uri="{FF2B5EF4-FFF2-40B4-BE49-F238E27FC236}">
                <a16:creationId xmlns:a16="http://schemas.microsoft.com/office/drawing/2014/main" id="{8C28E323-80E6-4F30-8BD7-E19CD0B769E2}"/>
              </a:ext>
            </a:extLst>
          </p:cNvPr>
          <p:cNvSpPr>
            <a:spLocks noGrp="1"/>
          </p:cNvSpPr>
          <p:nvPr>
            <p:ph type="ctrTitle"/>
          </p:nvPr>
        </p:nvSpPr>
        <p:spPr>
          <a:xfrm>
            <a:off x="685800" y="166688"/>
            <a:ext cx="7772400" cy="1470025"/>
          </a:xfrm>
        </p:spPr>
        <p:txBody>
          <a:bodyPr/>
          <a:lstStyle/>
          <a:p>
            <a:r>
              <a:rPr lang="sv-SE" altLang="sv-SE"/>
              <a:t>Resultat</a:t>
            </a:r>
          </a:p>
        </p:txBody>
      </p:sp>
      <p:sp>
        <p:nvSpPr>
          <p:cNvPr id="3" name="Underrubrik 2">
            <a:extLst>
              <a:ext uri="{FF2B5EF4-FFF2-40B4-BE49-F238E27FC236}">
                <a16:creationId xmlns:a16="http://schemas.microsoft.com/office/drawing/2014/main" id="{B7EA835C-0CDA-4E26-89D1-369C92021567}"/>
              </a:ext>
            </a:extLst>
          </p:cNvPr>
          <p:cNvSpPr>
            <a:spLocks noGrp="1"/>
          </p:cNvSpPr>
          <p:nvPr>
            <p:ph type="subTitle" idx="1"/>
          </p:nvPr>
        </p:nvSpPr>
        <p:spPr/>
        <p:txBody>
          <a:bodyPr/>
          <a:lstStyle/>
          <a:p>
            <a:pPr marL="0" indent="0">
              <a:buFont typeface="Arial"/>
              <a:buNone/>
              <a:defRPr/>
            </a:pPr>
            <a:endParaRPr lang="sv-SE" sz="1350" dirty="0">
              <a:ea typeface="Times New Roman" panose="02020603050405020304" pitchFamily="18" charset="0"/>
            </a:endParaRPr>
          </a:p>
          <a:p>
            <a:pPr>
              <a:defRPr/>
            </a:pPr>
            <a:endParaRPr lang="sv-SE" dirty="0"/>
          </a:p>
        </p:txBody>
      </p:sp>
      <p:pic>
        <p:nvPicPr>
          <p:cNvPr id="123908" name="Bildobjekt 3">
            <a:extLst>
              <a:ext uri="{FF2B5EF4-FFF2-40B4-BE49-F238E27FC236}">
                <a16:creationId xmlns:a16="http://schemas.microsoft.com/office/drawing/2014/main" id="{65A23A53-CCEB-4089-8ABD-EDB174B4E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2179638"/>
            <a:ext cx="52990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ubrik 1">
            <a:extLst>
              <a:ext uri="{FF2B5EF4-FFF2-40B4-BE49-F238E27FC236}">
                <a16:creationId xmlns:a16="http://schemas.microsoft.com/office/drawing/2014/main" id="{B33B9DE4-6E54-41F9-A920-DAB6B6FA65E7}"/>
              </a:ext>
            </a:extLst>
          </p:cNvPr>
          <p:cNvSpPr>
            <a:spLocks noGrp="1"/>
          </p:cNvSpPr>
          <p:nvPr>
            <p:ph type="ctrTitle"/>
          </p:nvPr>
        </p:nvSpPr>
        <p:spPr>
          <a:xfrm>
            <a:off x="685800" y="166688"/>
            <a:ext cx="7772400" cy="1470025"/>
          </a:xfrm>
        </p:spPr>
        <p:txBody>
          <a:bodyPr/>
          <a:lstStyle/>
          <a:p>
            <a:r>
              <a:rPr lang="sv-SE" altLang="sv-SE"/>
              <a:t>Faktorer som påverkar vid inregistrering</a:t>
            </a:r>
          </a:p>
        </p:txBody>
      </p:sp>
      <p:sp>
        <p:nvSpPr>
          <p:cNvPr id="3" name="Underrubrik 2">
            <a:extLst>
              <a:ext uri="{FF2B5EF4-FFF2-40B4-BE49-F238E27FC236}">
                <a16:creationId xmlns:a16="http://schemas.microsoft.com/office/drawing/2014/main" id="{BD4F416E-2761-4E3A-B7CD-D5E58679B563}"/>
              </a:ext>
            </a:extLst>
          </p:cNvPr>
          <p:cNvSpPr>
            <a:spLocks noGrp="1"/>
          </p:cNvSpPr>
          <p:nvPr>
            <p:ph type="subTitle" idx="1"/>
          </p:nvPr>
        </p:nvSpPr>
        <p:spPr/>
        <p:txBody>
          <a:bodyPr/>
          <a:lstStyle/>
          <a:p>
            <a:pPr marL="0" indent="0">
              <a:buFont typeface="Arial"/>
              <a:buNone/>
              <a:defRPr/>
            </a:pPr>
            <a:endParaRPr lang="sv-SE" sz="1350" dirty="0">
              <a:ea typeface="Times New Roman" panose="02020603050405020304" pitchFamily="18" charset="0"/>
            </a:endParaRPr>
          </a:p>
          <a:p>
            <a:pPr>
              <a:defRPr/>
            </a:pPr>
            <a:r>
              <a:rPr lang="sv-SE" dirty="0"/>
              <a:t>Tid avsatt i verksamheten att utföra registrering</a:t>
            </a:r>
          </a:p>
          <a:p>
            <a:pPr>
              <a:defRPr/>
            </a:pPr>
            <a:r>
              <a:rPr lang="sv-SE" dirty="0"/>
              <a:t>Strokekompetens för att tolka journaldata</a:t>
            </a:r>
          </a:p>
          <a:p>
            <a:pPr>
              <a:defRPr/>
            </a:pPr>
            <a:r>
              <a:rPr lang="sv-SE" dirty="0"/>
              <a:t>Kännedom om Strokeenhetens dokumentationsrutiner samt journalsystemets uppbyggnad för att hitta data</a:t>
            </a:r>
          </a:p>
          <a:p>
            <a:pPr>
              <a:defRPr/>
            </a:pPr>
            <a:r>
              <a:rPr lang="sv-SE" dirty="0"/>
              <a:t>Att som administratör ha systematik i hur man letar i journaler</a:t>
            </a:r>
          </a:p>
          <a:p>
            <a:pPr>
              <a:defRPr/>
            </a:pPr>
            <a:r>
              <a:rPr lang="sv-SE" dirty="0"/>
              <a:t>Riksstrokes Vägledning så tydlig och komplett som möjligt</a:t>
            </a:r>
          </a:p>
          <a:p>
            <a:pPr>
              <a:defRPr/>
            </a:pPr>
            <a:r>
              <a:rPr lang="sv-SE" dirty="0"/>
              <a:t>Erfarenhetsutbyte med andra Riksstrokeadministratörer</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ubrik 1">
            <a:extLst>
              <a:ext uri="{FF2B5EF4-FFF2-40B4-BE49-F238E27FC236}">
                <a16:creationId xmlns:a16="http://schemas.microsoft.com/office/drawing/2014/main" id="{A84AFC48-E483-48B1-A954-473AEA45E0DC}"/>
              </a:ext>
            </a:extLst>
          </p:cNvPr>
          <p:cNvSpPr>
            <a:spLocks noGrp="1"/>
          </p:cNvSpPr>
          <p:nvPr>
            <p:ph type="title" idx="4294967295"/>
          </p:nvPr>
        </p:nvSpPr>
        <p:spPr/>
        <p:txBody>
          <a:bodyPr/>
          <a:lstStyle/>
          <a:p>
            <a:r>
              <a:rPr lang="sv-SE" altLang="sv-SE"/>
              <a:t>Validering trombektomi vid dubbelregistrering</a:t>
            </a:r>
          </a:p>
        </p:txBody>
      </p:sp>
      <p:sp>
        <p:nvSpPr>
          <p:cNvPr id="3" name="Platshållare för text 2">
            <a:extLst>
              <a:ext uri="{FF2B5EF4-FFF2-40B4-BE49-F238E27FC236}">
                <a16:creationId xmlns:a16="http://schemas.microsoft.com/office/drawing/2014/main" id="{286F34B7-CE2E-42B3-928D-3B39B1850923}"/>
              </a:ext>
            </a:extLst>
          </p:cNvPr>
          <p:cNvSpPr>
            <a:spLocks noGrp="1"/>
          </p:cNvSpPr>
          <p:nvPr>
            <p:ph type="body" idx="4294967295"/>
          </p:nvPr>
        </p:nvSpPr>
        <p:spPr/>
        <p:txBody>
          <a:bodyPr/>
          <a:lstStyle/>
          <a:p>
            <a:pPr>
              <a:defRPr/>
            </a:pPr>
            <a:endParaRPr lang="sv-SE" altLang="sv-SE" dirty="0"/>
          </a:p>
          <a:p>
            <a:pPr>
              <a:defRPr/>
            </a:pPr>
            <a:r>
              <a:rPr lang="sv-SE" altLang="sv-SE" dirty="0"/>
              <a:t>Olika insjuknandedag – ingen dubbelregistrering </a:t>
            </a:r>
          </a:p>
          <a:p>
            <a:pPr>
              <a:defRPr/>
            </a:pPr>
            <a:r>
              <a:rPr lang="sv-SE" altLang="sv-SE" dirty="0"/>
              <a:t>Registrering med olika datum ger 2 trombektomier</a:t>
            </a:r>
          </a:p>
          <a:p>
            <a:pPr>
              <a:defRPr/>
            </a:pPr>
            <a:r>
              <a:rPr lang="sv-SE" altLang="sv-SE" dirty="0"/>
              <a:t>Wake </a:t>
            </a:r>
            <a:r>
              <a:rPr lang="sv-SE" altLang="sv-SE" dirty="0" err="1"/>
              <a:t>up</a:t>
            </a:r>
            <a:r>
              <a:rPr lang="sv-SE" altLang="sv-SE" dirty="0"/>
              <a:t> stroke!</a:t>
            </a:r>
          </a:p>
          <a:p>
            <a:pPr marL="0" indent="0">
              <a:buFont typeface="Arial" panose="020B0604020202020204" pitchFamily="34" charset="0"/>
              <a:buNone/>
              <a:defRPr/>
            </a:pPr>
            <a:br>
              <a:rPr lang="sv-SE" altLang="sv-SE" dirty="0"/>
            </a:br>
            <a:endParaRPr lang="sv-SE" dirty="0"/>
          </a:p>
        </p:txBody>
      </p:sp>
      <p:pic>
        <p:nvPicPr>
          <p:cNvPr id="125956" name="Bildobjekt 1">
            <a:extLst>
              <a:ext uri="{FF2B5EF4-FFF2-40B4-BE49-F238E27FC236}">
                <a16:creationId xmlns:a16="http://schemas.microsoft.com/office/drawing/2014/main" id="{9BB0BD64-F1E6-4FAF-93E3-2C8A56A8F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800" y="3816350"/>
            <a:ext cx="44386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ubrik 1">
            <a:extLst>
              <a:ext uri="{FF2B5EF4-FFF2-40B4-BE49-F238E27FC236}">
                <a16:creationId xmlns:a16="http://schemas.microsoft.com/office/drawing/2014/main" id="{619F685B-B1CE-41C8-974F-9C120E7FD8AB}"/>
              </a:ext>
            </a:extLst>
          </p:cNvPr>
          <p:cNvSpPr>
            <a:spLocks noGrp="1"/>
          </p:cNvSpPr>
          <p:nvPr>
            <p:ph type="title" idx="4294967295"/>
          </p:nvPr>
        </p:nvSpPr>
        <p:spPr/>
        <p:txBody>
          <a:bodyPr/>
          <a:lstStyle/>
          <a:p>
            <a:r>
              <a:rPr lang="sv-SE" altLang="sv-SE"/>
              <a:t>Forts registrering olika datum</a:t>
            </a:r>
          </a:p>
        </p:txBody>
      </p:sp>
      <p:sp>
        <p:nvSpPr>
          <p:cNvPr id="3" name="Platshållare för text 2">
            <a:extLst>
              <a:ext uri="{FF2B5EF4-FFF2-40B4-BE49-F238E27FC236}">
                <a16:creationId xmlns:a16="http://schemas.microsoft.com/office/drawing/2014/main" id="{D547CD2D-825D-48E3-B85D-79DB2A6E7037}"/>
              </a:ext>
            </a:extLst>
          </p:cNvPr>
          <p:cNvSpPr>
            <a:spLocks noGrp="1"/>
          </p:cNvSpPr>
          <p:nvPr>
            <p:ph type="body" idx="4294967295"/>
          </p:nvPr>
        </p:nvSpPr>
        <p:spPr/>
        <p:txBody>
          <a:bodyPr>
            <a:normAutofit lnSpcReduction="10000"/>
          </a:bodyPr>
          <a:lstStyle/>
          <a:p>
            <a:pPr>
              <a:defRPr/>
            </a:pPr>
            <a:r>
              <a:rPr lang="sv-SE" dirty="0"/>
              <a:t>Kansliet granskar kontinuerligt trombektomier med närliggande datum på samma individer, kontakt med sjukhusen.</a:t>
            </a:r>
          </a:p>
          <a:p>
            <a:pPr>
              <a:defRPr/>
            </a:pPr>
            <a:r>
              <a:rPr lang="sv-SE" dirty="0"/>
              <a:t>Förtydligande i Vägledning</a:t>
            </a:r>
          </a:p>
          <a:p>
            <a:pPr>
              <a:defRPr/>
            </a:pPr>
            <a:r>
              <a:rPr lang="sv-SE" dirty="0">
                <a:solidFill>
                  <a:schemeClr val="accent3"/>
                </a:solidFill>
              </a:rPr>
              <a:t>Vägledning </a:t>
            </a:r>
            <a:r>
              <a:rPr lang="sv-SE" dirty="0"/>
              <a:t>Wake </a:t>
            </a:r>
            <a:r>
              <a:rPr lang="sv-SE" dirty="0" err="1"/>
              <a:t>up</a:t>
            </a:r>
            <a:r>
              <a:rPr lang="sv-SE" dirty="0"/>
              <a:t> stroke: Om patienten vaknade med symtom, ange tidpunkt när patienten senast var utan symtom. Ex: Om patienten lagt sig 22.00 och var utan symtom då, blir insjuknande tid 22.00.</a:t>
            </a:r>
          </a:p>
          <a:p>
            <a:pPr>
              <a:defRPr/>
            </a:pPr>
            <a:endParaRPr lang="sv-SE" dirty="0"/>
          </a:p>
          <a:p>
            <a:pPr>
              <a:defRPr/>
            </a:pPr>
            <a:endParaRPr lang="sv-SE"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ubrik 1">
            <a:extLst>
              <a:ext uri="{FF2B5EF4-FFF2-40B4-BE49-F238E27FC236}">
                <a16:creationId xmlns:a16="http://schemas.microsoft.com/office/drawing/2014/main" id="{9C101A4C-17CF-42EF-9A75-E0C4933DCC15}"/>
              </a:ext>
            </a:extLst>
          </p:cNvPr>
          <p:cNvSpPr>
            <a:spLocks noGrp="1"/>
          </p:cNvSpPr>
          <p:nvPr>
            <p:ph type="title" idx="4294967295"/>
          </p:nvPr>
        </p:nvSpPr>
        <p:spPr/>
        <p:txBody>
          <a:bodyPr/>
          <a:lstStyle/>
          <a:p>
            <a:r>
              <a:rPr lang="sv-SE" altLang="sv-SE"/>
              <a:t>Riksstroke Webbinarium</a:t>
            </a:r>
          </a:p>
        </p:txBody>
      </p:sp>
      <p:sp>
        <p:nvSpPr>
          <p:cNvPr id="3" name="Platshållare för text 2">
            <a:extLst>
              <a:ext uri="{FF2B5EF4-FFF2-40B4-BE49-F238E27FC236}">
                <a16:creationId xmlns:a16="http://schemas.microsoft.com/office/drawing/2014/main" id="{9EFDEC20-59CD-436A-AABC-0D89E53A6B75}"/>
              </a:ext>
            </a:extLst>
          </p:cNvPr>
          <p:cNvSpPr>
            <a:spLocks noGrp="1"/>
          </p:cNvSpPr>
          <p:nvPr>
            <p:ph type="body" idx="4294967295"/>
          </p:nvPr>
        </p:nvSpPr>
        <p:spPr/>
        <p:txBody>
          <a:bodyPr/>
          <a:lstStyle/>
          <a:p>
            <a:pPr>
              <a:defRPr/>
            </a:pPr>
            <a:r>
              <a:rPr lang="sv-SE" dirty="0"/>
              <a:t>Höstens webbinarier</a:t>
            </a:r>
          </a:p>
          <a:p>
            <a:pPr lvl="1">
              <a:buFont typeface="Wingdings" panose="05000000000000000000" pitchFamily="2" charset="2"/>
              <a:buChar char="Ø"/>
              <a:defRPr/>
            </a:pPr>
            <a:r>
              <a:rPr lang="sv-SE" dirty="0"/>
              <a:t>30 november uppdatering från kansliet</a:t>
            </a:r>
          </a:p>
          <a:p>
            <a:pPr lvl="1">
              <a:buFont typeface="Wingdings" panose="05000000000000000000" pitchFamily="2" charset="2"/>
              <a:buChar char="Ø"/>
              <a:defRPr/>
            </a:pPr>
            <a:r>
              <a:rPr lang="sv-SE" dirty="0"/>
              <a:t>”</a:t>
            </a:r>
            <a:r>
              <a:rPr lang="sv-SE" dirty="0" err="1"/>
              <a:t>Utbildningswebbinarium</a:t>
            </a:r>
            <a:r>
              <a:rPr lang="sv-SE" dirty="0"/>
              <a:t>” 17 november</a:t>
            </a:r>
          </a:p>
          <a:p>
            <a:pPr marL="514350" indent="-457200">
              <a:defRPr/>
            </a:pPr>
            <a:r>
              <a:rPr lang="sv-SE" dirty="0"/>
              <a:t>Tidigare Webbinarier</a:t>
            </a:r>
          </a:p>
          <a:p>
            <a:pPr marL="914400" lvl="1" indent="-457200">
              <a:defRPr/>
            </a:pPr>
            <a:r>
              <a:rPr lang="sv-SE" dirty="0"/>
              <a:t>Finns på hemsidan</a:t>
            </a:r>
          </a:p>
          <a:p>
            <a:pPr marL="914400" lvl="1" indent="-457200">
              <a:defRPr/>
            </a:pPr>
            <a:r>
              <a:rPr lang="sv-SE" dirty="0"/>
              <a:t>Youtube </a:t>
            </a:r>
            <a:r>
              <a:rPr lang="sv-SE"/>
              <a:t>kanal Riksstroke - bakom inloggning </a:t>
            </a:r>
            <a:r>
              <a:rPr lang="sv-SE" dirty="0">
                <a:hlinkClick r:id="rId2"/>
              </a:rPr>
              <a:t>https://www.youtube.com/channel</a:t>
            </a:r>
            <a:r>
              <a:rPr lang="sv-SE">
                <a:hlinkClick r:id="rId2"/>
              </a:rPr>
              <a:t>/UCCXM7HpMJgCKS4vkyYCJqog</a:t>
            </a:r>
            <a:endParaRPr lang="sv-SE"/>
          </a:p>
          <a:p>
            <a:pPr marL="914400" lvl="1" indent="-457200">
              <a:defRPr/>
            </a:pPr>
            <a:endParaRPr lang="sv-SE"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93528B9-2EC3-4BA8-A1DC-FD53213402C4}"/>
              </a:ext>
            </a:extLst>
          </p:cNvPr>
          <p:cNvSpPr>
            <a:spLocks noGrp="1"/>
          </p:cNvSpPr>
          <p:nvPr>
            <p:ph type="body" idx="4294967295"/>
          </p:nvPr>
        </p:nvSpPr>
        <p:spPr/>
        <p:txBody>
          <a:bodyPr/>
          <a:lstStyle/>
          <a:p>
            <a:pPr>
              <a:defRPr/>
            </a:pPr>
            <a:endParaRPr lang="sv-SE" dirty="0"/>
          </a:p>
        </p:txBody>
      </p:sp>
      <p:sp>
        <p:nvSpPr>
          <p:cNvPr id="130051" name="Rubrik 2">
            <a:extLst>
              <a:ext uri="{FF2B5EF4-FFF2-40B4-BE49-F238E27FC236}">
                <a16:creationId xmlns:a16="http://schemas.microsoft.com/office/drawing/2014/main" id="{79EC76A4-A6DB-495A-8714-9D22DFF22BEF}"/>
              </a:ext>
            </a:extLst>
          </p:cNvPr>
          <p:cNvSpPr>
            <a:spLocks noGrp="1"/>
          </p:cNvSpPr>
          <p:nvPr>
            <p:ph type="title" idx="4294967295"/>
          </p:nvPr>
        </p:nvSpPr>
        <p:spPr/>
        <p:txBody>
          <a:bodyPr/>
          <a:lstStyle/>
          <a:p>
            <a:r>
              <a:rPr lang="sv-SE" altLang="sv-SE"/>
              <a:t>Diagnoslathund</a:t>
            </a:r>
          </a:p>
        </p:txBody>
      </p:sp>
      <p:pic>
        <p:nvPicPr>
          <p:cNvPr id="130052" name="Bildobjekt 4">
            <a:extLst>
              <a:ext uri="{FF2B5EF4-FFF2-40B4-BE49-F238E27FC236}">
                <a16:creationId xmlns:a16="http://schemas.microsoft.com/office/drawing/2014/main" id="{F637B341-197A-4DCD-BB58-6D2AC8BCB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837" t="11967" r="24898"/>
          <a:stretch>
            <a:fillRect/>
          </a:stretch>
        </p:blipFill>
        <p:spPr bwMode="auto">
          <a:xfrm>
            <a:off x="727075" y="1112838"/>
            <a:ext cx="3327400"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Bildobjekt 6">
            <a:extLst>
              <a:ext uri="{FF2B5EF4-FFF2-40B4-BE49-F238E27FC236}">
                <a16:creationId xmlns:a16="http://schemas.microsoft.com/office/drawing/2014/main" id="{0B2A105B-E6FC-4D32-B800-43C1BDB88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940" t="11967" r="24796"/>
          <a:stretch>
            <a:fillRect/>
          </a:stretch>
        </p:blipFill>
        <p:spPr bwMode="auto">
          <a:xfrm>
            <a:off x="4324350" y="1112838"/>
            <a:ext cx="3327400"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Rak pilkoppling 8">
            <a:extLst>
              <a:ext uri="{FF2B5EF4-FFF2-40B4-BE49-F238E27FC236}">
                <a16:creationId xmlns:a16="http://schemas.microsoft.com/office/drawing/2014/main" id="{A86468DE-F66E-4B98-BA35-67E7258AA0B7}"/>
              </a:ext>
            </a:extLst>
          </p:cNvPr>
          <p:cNvCxnSpPr/>
          <p:nvPr/>
        </p:nvCxnSpPr>
        <p:spPr>
          <a:xfrm flipH="1">
            <a:off x="6550025" y="4954588"/>
            <a:ext cx="1558925" cy="433387"/>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ubrik 3">
            <a:extLst>
              <a:ext uri="{FF2B5EF4-FFF2-40B4-BE49-F238E27FC236}">
                <a16:creationId xmlns:a16="http://schemas.microsoft.com/office/drawing/2014/main" id="{3CCD1ED8-51EF-4344-92DE-C4BD8976BAFC}"/>
              </a:ext>
            </a:extLst>
          </p:cNvPr>
          <p:cNvSpPr>
            <a:spLocks noGrp="1"/>
          </p:cNvSpPr>
          <p:nvPr>
            <p:ph type="title" idx="4294967295"/>
          </p:nvPr>
        </p:nvSpPr>
        <p:spPr>
          <a:xfrm>
            <a:off x="457200" y="274638"/>
            <a:ext cx="8229600" cy="1712912"/>
          </a:xfrm>
        </p:spPr>
        <p:txBody>
          <a:bodyPr/>
          <a:lstStyle/>
          <a:p>
            <a:r>
              <a:rPr lang="sv-SE" altLang="sv-SE"/>
              <a:t>Ta bort inaktiva användare</a:t>
            </a:r>
            <a:br>
              <a:rPr lang="sv-SE" altLang="sv-SE"/>
            </a:br>
            <a:r>
              <a:rPr lang="sv-SE" altLang="sv-SE" sz="1800">
                <a:solidFill>
                  <a:schemeClr val="tx1"/>
                </a:solidFill>
              </a:rPr>
              <a:t> Administrera användare - Användarlistan - Användarnamn </a:t>
            </a:r>
            <a:br>
              <a:rPr lang="sv-SE" altLang="sv-SE" sz="1800">
                <a:solidFill>
                  <a:schemeClr val="tx1"/>
                </a:solidFill>
              </a:rPr>
            </a:br>
            <a:r>
              <a:rPr lang="sv-SE" altLang="sv-SE" sz="1800">
                <a:solidFill>
                  <a:schemeClr val="tx1"/>
                </a:solidFill>
              </a:rPr>
              <a:t>– ta bort användare</a:t>
            </a:r>
          </a:p>
        </p:txBody>
      </p:sp>
      <p:pic>
        <p:nvPicPr>
          <p:cNvPr id="131075" name="Bildobjekt 7">
            <a:extLst>
              <a:ext uri="{FF2B5EF4-FFF2-40B4-BE49-F238E27FC236}">
                <a16:creationId xmlns:a16="http://schemas.microsoft.com/office/drawing/2014/main" id="{8FB44906-D215-437A-897D-BFBEFCBCB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795" r="74898" b="38667"/>
          <a:stretch>
            <a:fillRect/>
          </a:stretch>
        </p:blipFill>
        <p:spPr bwMode="auto">
          <a:xfrm>
            <a:off x="1054100" y="1987550"/>
            <a:ext cx="655955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ak pilkoppling 9">
            <a:extLst>
              <a:ext uri="{FF2B5EF4-FFF2-40B4-BE49-F238E27FC236}">
                <a16:creationId xmlns:a16="http://schemas.microsoft.com/office/drawing/2014/main" id="{D79B9942-8B92-4425-9260-6C7EC1143F5E}"/>
              </a:ext>
            </a:extLst>
          </p:cNvPr>
          <p:cNvCxnSpPr/>
          <p:nvPr/>
        </p:nvCxnSpPr>
        <p:spPr>
          <a:xfrm>
            <a:off x="423863" y="2860675"/>
            <a:ext cx="1073150" cy="839788"/>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ubrik 1">
            <a:extLst>
              <a:ext uri="{FF2B5EF4-FFF2-40B4-BE49-F238E27FC236}">
                <a16:creationId xmlns:a16="http://schemas.microsoft.com/office/drawing/2014/main" id="{657B6D05-2E15-4428-9688-E2A2D3477317}"/>
              </a:ext>
            </a:extLst>
          </p:cNvPr>
          <p:cNvSpPr>
            <a:spLocks noGrp="1"/>
          </p:cNvSpPr>
          <p:nvPr>
            <p:ph type="title" idx="4294967295"/>
          </p:nvPr>
        </p:nvSpPr>
        <p:spPr/>
        <p:txBody>
          <a:bodyPr/>
          <a:lstStyle/>
          <a:p>
            <a:r>
              <a:rPr lang="sv-SE" altLang="sv-SE"/>
              <a:t>Saknade sjukfall </a:t>
            </a:r>
            <a:br>
              <a:rPr lang="sv-SE" altLang="sv-SE"/>
            </a:br>
            <a:r>
              <a:rPr lang="sv-SE" altLang="sv-SE" sz="1800">
                <a:solidFill>
                  <a:schemeClr val="tx1"/>
                </a:solidFill>
              </a:rPr>
              <a:t>Patienter där ännu inte sjukfall registrerats</a:t>
            </a:r>
          </a:p>
        </p:txBody>
      </p:sp>
      <p:pic>
        <p:nvPicPr>
          <p:cNvPr id="133123" name="Bildobjekt 3">
            <a:extLst>
              <a:ext uri="{FF2B5EF4-FFF2-40B4-BE49-F238E27FC236}">
                <a16:creationId xmlns:a16="http://schemas.microsoft.com/office/drawing/2014/main" id="{75734DEC-7AC7-40FA-9599-6516B4C88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795" r="68367" b="34322"/>
          <a:stretch>
            <a:fillRect/>
          </a:stretch>
        </p:blipFill>
        <p:spPr bwMode="auto">
          <a:xfrm>
            <a:off x="-12700" y="1604963"/>
            <a:ext cx="454025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Bildobjekt 5">
            <a:extLst>
              <a:ext uri="{FF2B5EF4-FFF2-40B4-BE49-F238E27FC236}">
                <a16:creationId xmlns:a16="http://schemas.microsoft.com/office/drawing/2014/main" id="{0520B66D-3DB4-4A87-A6DD-AFDD2EFDF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553" r="65919" b="46739"/>
          <a:stretch>
            <a:fillRect/>
          </a:stretch>
        </p:blipFill>
        <p:spPr bwMode="auto">
          <a:xfrm>
            <a:off x="3203575" y="2922588"/>
            <a:ext cx="58308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llips 8">
            <a:extLst>
              <a:ext uri="{FF2B5EF4-FFF2-40B4-BE49-F238E27FC236}">
                <a16:creationId xmlns:a16="http://schemas.microsoft.com/office/drawing/2014/main" id="{EF3CBFA0-548E-4839-BDFC-5B21FE683FF1}"/>
              </a:ext>
            </a:extLst>
          </p:cNvPr>
          <p:cNvSpPr/>
          <p:nvPr/>
        </p:nvSpPr>
        <p:spPr>
          <a:xfrm>
            <a:off x="2398713" y="2312988"/>
            <a:ext cx="804862" cy="793750"/>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cxnSp>
        <p:nvCxnSpPr>
          <p:cNvPr id="11" name="Rak pilkoppling 10">
            <a:extLst>
              <a:ext uri="{FF2B5EF4-FFF2-40B4-BE49-F238E27FC236}">
                <a16:creationId xmlns:a16="http://schemas.microsoft.com/office/drawing/2014/main" id="{6F8A4853-5547-4942-AF42-39DF02312F80}"/>
              </a:ext>
            </a:extLst>
          </p:cNvPr>
          <p:cNvCxnSpPr/>
          <p:nvPr/>
        </p:nvCxnSpPr>
        <p:spPr>
          <a:xfrm flipH="1">
            <a:off x="8343900" y="3529013"/>
            <a:ext cx="317500" cy="67310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2" name="Ellips 1">
            <a:extLst>
              <a:ext uri="{FF2B5EF4-FFF2-40B4-BE49-F238E27FC236}">
                <a16:creationId xmlns:a16="http://schemas.microsoft.com/office/drawing/2014/main" id="{CFD644CC-1D11-4635-9FAD-B2D85568A1F6}"/>
              </a:ext>
            </a:extLst>
          </p:cNvPr>
          <p:cNvSpPr/>
          <p:nvPr/>
        </p:nvSpPr>
        <p:spPr>
          <a:xfrm>
            <a:off x="1549400" y="2312988"/>
            <a:ext cx="804863" cy="793750"/>
          </a:xfrm>
          <a:prstGeom prst="ellips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3" name="textruta 2">
            <a:extLst>
              <a:ext uri="{FF2B5EF4-FFF2-40B4-BE49-F238E27FC236}">
                <a16:creationId xmlns:a16="http://schemas.microsoft.com/office/drawing/2014/main" id="{5C237A8C-8E2F-4FD0-8048-4EFD5263A340}"/>
              </a:ext>
            </a:extLst>
          </p:cNvPr>
          <p:cNvSpPr txBox="1"/>
          <p:nvPr/>
        </p:nvSpPr>
        <p:spPr>
          <a:xfrm>
            <a:off x="601663" y="4868863"/>
            <a:ext cx="2235200" cy="1200150"/>
          </a:xfrm>
          <a:prstGeom prst="rect">
            <a:avLst/>
          </a:prstGeom>
          <a:noFill/>
        </p:spPr>
        <p:txBody>
          <a:bodyPr>
            <a:spAutoFit/>
          </a:bodyPr>
          <a:lstStyle/>
          <a:p>
            <a:pPr>
              <a:defRPr/>
            </a:pPr>
            <a:r>
              <a:rPr lang="sv-SE" dirty="0">
                <a:solidFill>
                  <a:schemeClr val="accent3">
                    <a:lumMod val="50000"/>
                  </a:schemeClr>
                </a:solidFill>
              </a:rPr>
              <a:t>Kontrollera saknade akutskeden först och rensa de som inte ska registreras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Rxvru5HHbonj1FJO86VPb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Rxvru5HHbonj1FJO86VPbw"/>
</p:tagLst>
</file>

<file path=ppt/theme/theme1.xml><?xml version="1.0" encoding="utf-8"?>
<a:theme xmlns:a="http://schemas.openxmlformats.org/drawingml/2006/main" name="Riksstroke_mall">
  <a:themeElements>
    <a:clrScheme name="Berättelse">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Riksstroke_mall">
  <a:themeElements>
    <a:clrScheme name="Berättelse">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Riksstroke_mall.potx</Template>
  <TotalTime>1928</TotalTime>
  <Words>5236</Words>
  <Application>Microsoft Office PowerPoint</Application>
  <PresentationFormat>Bildspel på skärmen (4:3)</PresentationFormat>
  <Paragraphs>937</Paragraphs>
  <Slides>130</Slides>
  <Notes>28</Notes>
  <HiddenSlides>0</HiddenSlides>
  <MMClips>0</MMClips>
  <ScaleCrop>false</ScaleCrop>
  <HeadingPairs>
    <vt:vector size="8" baseType="variant">
      <vt:variant>
        <vt:lpstr>Använt teckensnitt</vt:lpstr>
      </vt:variant>
      <vt:variant>
        <vt:i4>12</vt:i4>
      </vt:variant>
      <vt:variant>
        <vt:lpstr>Tema</vt:lpstr>
      </vt:variant>
      <vt:variant>
        <vt:i4>2</vt:i4>
      </vt:variant>
      <vt:variant>
        <vt:lpstr>Serverprogram för OLE-inbäddning</vt:lpstr>
      </vt:variant>
      <vt:variant>
        <vt:i4>1</vt:i4>
      </vt:variant>
      <vt:variant>
        <vt:lpstr>Bildrubriker</vt:lpstr>
      </vt:variant>
      <vt:variant>
        <vt:i4>130</vt:i4>
      </vt:variant>
    </vt:vector>
  </HeadingPairs>
  <TitlesOfParts>
    <vt:vector size="145" baseType="lpstr">
      <vt:lpstr>Arial</vt:lpstr>
      <vt:lpstr>Calibri</vt:lpstr>
      <vt:lpstr>Calibri Light</vt:lpstr>
      <vt:lpstr>Times New Roman</vt:lpstr>
      <vt:lpstr>Mangal</vt:lpstr>
      <vt:lpstr>Wingdings</vt:lpstr>
      <vt:lpstr>ヒラギノ角ゴ Pro W3</vt:lpstr>
      <vt:lpstr>Symbol</vt:lpstr>
      <vt:lpstr>Cambria</vt:lpstr>
      <vt:lpstr>MS ??</vt:lpstr>
      <vt:lpstr>Book Antiqua</vt:lpstr>
      <vt:lpstr>open sans</vt:lpstr>
      <vt:lpstr>Riksstroke_mall</vt:lpstr>
      <vt:lpstr>1_Riksstroke_mall</vt:lpstr>
      <vt:lpstr>think-cell Slide</vt:lpstr>
      <vt:lpstr>Välkomna till Riksstrokes användardag 14 oktober 2021 </vt:lpstr>
      <vt:lpstr>Dagens program </vt:lpstr>
      <vt:lpstr>PowerPoint-presentation</vt:lpstr>
      <vt:lpstr>PowerPoint-presentation</vt:lpstr>
      <vt:lpstr>PowerPoint-presentation</vt:lpstr>
      <vt:lpstr>Ny- och återinsjuknanden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Dagens program </vt:lpstr>
      <vt:lpstr>  Spontan Subarachnoidalblödning</vt:lpstr>
      <vt:lpstr>PowerPoint-presentation</vt:lpstr>
      <vt:lpstr>PowerPoint-presentation</vt:lpstr>
      <vt:lpstr>Orsaker</vt:lpstr>
      <vt:lpstr>Mera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Dagens program </vt:lpstr>
      <vt:lpstr>Dagens program </vt:lpstr>
      <vt:lpstr>Covid-19 och stroke  i Riksstroke</vt:lpstr>
      <vt:lpstr>Registrering i Riksstroke</vt:lpstr>
      <vt:lpstr>Covid-19 hos strokepatienter i Riksstroke</vt:lpstr>
      <vt:lpstr>Åldersfördelning hos strokepatienter med Covid-19</vt:lpstr>
      <vt:lpstr>NIHSS med/utan Covid-19</vt:lpstr>
      <vt:lpstr>PowerPoint-presentation</vt:lpstr>
      <vt:lpstr>PowerPoint-presentation</vt:lpstr>
      <vt:lpstr>Dagens program </vt:lpstr>
      <vt:lpstr>Nationella arbetsgruppen för stroke (NAG stroke) och PSV stroke och TIA</vt:lpstr>
      <vt:lpstr>PowerPoint-presentation</vt:lpstr>
      <vt:lpstr>Nationella Programområdet Nervsystemets sjukdomar </vt:lpstr>
      <vt:lpstr>PowerPoint-presentation</vt:lpstr>
      <vt:lpstr>Preliminära kunskapsstöd (beslutsstöd) </vt:lpstr>
      <vt:lpstr>PowerPoint-presentation</vt:lpstr>
      <vt:lpstr>NAG Stroke ansökte och beviljades att skapa ett PSV</vt:lpstr>
      <vt:lpstr>PowerPoint-presentation</vt:lpstr>
      <vt:lpstr>Utgångspunkt för vårdförloppen</vt:lpstr>
      <vt:lpstr>PowerPoint-presentation</vt:lpstr>
      <vt:lpstr>PowerPoint-presentation</vt:lpstr>
      <vt:lpstr>In- och utgång PSV stroke och TIA</vt:lpstr>
      <vt:lpstr>Subaraknoidalblödningar (SAB)</vt:lpstr>
      <vt:lpstr>PowerPoint-presentation</vt:lpstr>
      <vt:lpstr>Vad innehåller överenskommelsen/patientkontraktet?</vt:lpstr>
      <vt:lpstr>Vårdförloppet har därför omarbetats* och kommer att publiceras som: PSV Stroke och TIA - tidiga insatser och vård</vt:lpstr>
      <vt:lpstr>PowerPoint-presentation</vt:lpstr>
      <vt:lpstr>PowerPoint-presentation</vt:lpstr>
      <vt:lpstr>PowerPoint-presentation</vt:lpstr>
      <vt:lpstr>Utskrivningsprocessen</vt:lpstr>
      <vt:lpstr>Utskrivning</vt:lpstr>
      <vt:lpstr>Fortsatt rehabilitering</vt:lpstr>
      <vt:lpstr>Rehabilitering  många olika typer av åtgärder</vt:lpstr>
      <vt:lpstr>Strukturerad uppföljning</vt:lpstr>
      <vt:lpstr>Uppföljning av PSV</vt:lpstr>
      <vt:lpstr>PowerPoint-presentation</vt:lpstr>
      <vt:lpstr>Dagens program </vt:lpstr>
      <vt:lpstr>Information från Riksstroke</vt:lpstr>
      <vt:lpstr>PowerPoint-presentation</vt:lpstr>
      <vt:lpstr>PowerPoint-presentation</vt:lpstr>
      <vt:lpstr>Stroke i barndomen</vt:lpstr>
      <vt:lpstr>Etiologi 80-90% har riskfaktorer varav 40-50% är multifaktoriella, 10-20% idiopatiska  </vt:lpstr>
      <vt:lpstr>PowerPoint-presentation</vt:lpstr>
      <vt:lpstr>Tabell 3. Ledtider mellan symtomdebut, ankomst till sjukhus och första avbildande hjärnundersökning</vt:lpstr>
      <vt:lpstr>Sammanfattning från datauttag</vt:lpstr>
      <vt:lpstr>PowerPoint-presentation</vt:lpstr>
      <vt:lpstr>PowerPoint-presentation</vt:lpstr>
      <vt:lpstr>PowerPoint-presentation</vt:lpstr>
      <vt:lpstr>PowerPoint-presentation</vt:lpstr>
      <vt:lpstr>PowerPoint-presentation</vt:lpstr>
      <vt:lpstr>Återrapportering </vt:lpstr>
      <vt:lpstr>Riksstrokes dashbord för snabb åtkomst av viktiga indikatorer</vt:lpstr>
      <vt:lpstr>Valideringsprojekt Validitet</vt:lpstr>
      <vt:lpstr>Urval av stickprov </vt:lpstr>
      <vt:lpstr>Resultat</vt:lpstr>
      <vt:lpstr>Faktorer som påverkar vid inregistrering</vt:lpstr>
      <vt:lpstr>Validering trombektomi vid dubbelregistrering</vt:lpstr>
      <vt:lpstr>Forts registrering olika datum</vt:lpstr>
      <vt:lpstr>Riksstroke Webbinarium</vt:lpstr>
      <vt:lpstr>Diagnoslathund</vt:lpstr>
      <vt:lpstr>Ta bort inaktiva användare  Administrera användare - Användarlistan - Användarnamn  – ta bort användare</vt:lpstr>
      <vt:lpstr>Saknade sjukfall  Patienter där ännu inte sjukfall registrerats</vt:lpstr>
      <vt:lpstr>Dagens program </vt:lpstr>
      <vt:lpstr>Formulär 2022</vt:lpstr>
      <vt:lpstr>Formulär 2022</vt:lpstr>
      <vt:lpstr>Forts insjuknandetid</vt:lpstr>
      <vt:lpstr>PowerPoint-presentation</vt:lpstr>
      <vt:lpstr>Fråga 1</vt:lpstr>
      <vt:lpstr>Svar fråga 1</vt:lpstr>
      <vt:lpstr>Fråga 2</vt:lpstr>
      <vt:lpstr>Svar fråga 2</vt:lpstr>
      <vt:lpstr>Fråga 3</vt:lpstr>
      <vt:lpstr>Svar fråga 3</vt:lpstr>
      <vt:lpstr>Fråga 4</vt:lpstr>
      <vt:lpstr>Svar fråga 4</vt:lpstr>
      <vt:lpstr>Fråga 5</vt:lpstr>
      <vt:lpstr>Svar fråga 5</vt:lpstr>
      <vt:lpstr>Fråga 6</vt:lpstr>
      <vt:lpstr>Svar fråga 6</vt:lpstr>
      <vt:lpstr>Fråga 7</vt:lpstr>
      <vt:lpstr>Svar fråga 7</vt:lpstr>
      <vt:lpstr>Dagens program </vt:lpstr>
      <vt:lpstr>Årets strokeenhet</vt:lpstr>
      <vt:lpstr>Årets strokeenhet</vt:lpstr>
      <vt:lpstr>Årets strokeenhet 2020</vt:lpstr>
      <vt:lpstr>Omnämnande för ”God Strokevård” 2020</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Umeå universitet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Hannele.Hjelm@regionvasterbotten.se</dc:creator>
  <cp:lastModifiedBy>Per Ivarsson</cp:lastModifiedBy>
  <cp:revision>127</cp:revision>
  <dcterms:created xsi:type="dcterms:W3CDTF">2014-09-22T12:17:55Z</dcterms:created>
  <dcterms:modified xsi:type="dcterms:W3CDTF">2021-12-01T06:46:53Z</dcterms:modified>
</cp:coreProperties>
</file>