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3">
  <p:sldMasterIdLst>
    <p:sldMasterId id="2147483648" r:id="rId1"/>
    <p:sldMasterId id="2147483715" r:id="rId2"/>
  </p:sldMasterIdLst>
  <p:notesMasterIdLst>
    <p:notesMasterId r:id="rId34"/>
  </p:notesMasterIdLst>
  <p:sldIdLst>
    <p:sldId id="266" r:id="rId3"/>
    <p:sldId id="264" r:id="rId4"/>
    <p:sldId id="276" r:id="rId5"/>
    <p:sldId id="496" r:id="rId6"/>
    <p:sldId id="262" r:id="rId7"/>
    <p:sldId id="511" r:id="rId8"/>
    <p:sldId id="512" r:id="rId9"/>
    <p:sldId id="507" r:id="rId10"/>
    <p:sldId id="504" r:id="rId11"/>
    <p:sldId id="513" r:id="rId12"/>
    <p:sldId id="525" r:id="rId13"/>
    <p:sldId id="528" r:id="rId14"/>
    <p:sldId id="539" r:id="rId15"/>
    <p:sldId id="527" r:id="rId16"/>
    <p:sldId id="532" r:id="rId17"/>
    <p:sldId id="529" r:id="rId18"/>
    <p:sldId id="534" r:id="rId19"/>
    <p:sldId id="531" r:id="rId20"/>
    <p:sldId id="535" r:id="rId21"/>
    <p:sldId id="536" r:id="rId22"/>
    <p:sldId id="497" r:id="rId23"/>
    <p:sldId id="544" r:id="rId24"/>
    <p:sldId id="540" r:id="rId25"/>
    <p:sldId id="541" r:id="rId26"/>
    <p:sldId id="542" r:id="rId27"/>
    <p:sldId id="261" r:id="rId28"/>
    <p:sldId id="537" r:id="rId29"/>
    <p:sldId id="538" r:id="rId30"/>
    <p:sldId id="546" r:id="rId31"/>
    <p:sldId id="307" r:id="rId32"/>
    <p:sldId id="545" r:id="rId33"/>
  </p:sldIdLst>
  <p:sldSz cx="9144000" cy="6858000" type="screen4x3"/>
  <p:notesSz cx="6858000" cy="9144000"/>
  <p:defaultTextStyle>
    <a:defPPr>
      <a:defRPr lang="sv-SE"/>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0" autoAdjust="0"/>
    <p:restoredTop sz="86410" autoAdjust="0"/>
  </p:normalViewPr>
  <p:slideViewPr>
    <p:cSldViewPr snapToGrid="0" snapToObjects="1">
      <p:cViewPr varScale="1">
        <p:scale>
          <a:sx n="117" d="100"/>
          <a:sy n="117" d="100"/>
        </p:scale>
        <p:origin x="1032" y="102"/>
      </p:cViewPr>
      <p:guideLst>
        <p:guide orient="horz" pos="2160"/>
        <p:guide pos="2880"/>
      </p:guideLst>
    </p:cSldViewPr>
  </p:slideViewPr>
  <p:outlineViewPr>
    <p:cViewPr>
      <p:scale>
        <a:sx n="33" d="100"/>
        <a:sy n="33" d="100"/>
      </p:scale>
      <p:origin x="0" y="-11346"/>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E543F70A-37E7-4BE9-8DA4-2344CA17C7D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sv-SE"/>
          </a:p>
        </p:txBody>
      </p:sp>
      <p:sp>
        <p:nvSpPr>
          <p:cNvPr id="3" name="Platshållare för datum 2">
            <a:extLst>
              <a:ext uri="{FF2B5EF4-FFF2-40B4-BE49-F238E27FC236}">
                <a16:creationId xmlns:a16="http://schemas.microsoft.com/office/drawing/2014/main" id="{D2B637AF-C7F8-42F9-B9B0-3A8B4338CB1C}"/>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A63A0DA7-B54B-49D5-8DE7-CB92A3B44432}" type="datetimeFigureOut">
              <a:rPr lang="sv-SE"/>
              <a:pPr>
                <a:defRPr/>
              </a:pPr>
              <a:t>2021-11-30</a:t>
            </a:fld>
            <a:endParaRPr lang="sv-SE"/>
          </a:p>
        </p:txBody>
      </p:sp>
      <p:sp>
        <p:nvSpPr>
          <p:cNvPr id="4" name="Platshållare för bildobjekt 3">
            <a:extLst>
              <a:ext uri="{FF2B5EF4-FFF2-40B4-BE49-F238E27FC236}">
                <a16:creationId xmlns:a16="http://schemas.microsoft.com/office/drawing/2014/main" id="{B88CB51E-6387-42A7-BF77-6D3B811C4350}"/>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sv-SE" noProof="0"/>
          </a:p>
        </p:txBody>
      </p:sp>
      <p:sp>
        <p:nvSpPr>
          <p:cNvPr id="5" name="Platshållare för anteckningar 4">
            <a:extLst>
              <a:ext uri="{FF2B5EF4-FFF2-40B4-BE49-F238E27FC236}">
                <a16:creationId xmlns:a16="http://schemas.microsoft.com/office/drawing/2014/main" id="{08BD91DC-B8B7-4EBA-B35A-DCC0E70F9A31}"/>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noProof="0"/>
              <a:t>Redigera format för bakgrundstext</a:t>
            </a:r>
          </a:p>
          <a:p>
            <a:pPr lvl="1"/>
            <a:r>
              <a:rPr lang="sv-SE" noProof="0"/>
              <a:t>Nivå två</a:t>
            </a:r>
          </a:p>
          <a:p>
            <a:pPr lvl="2"/>
            <a:r>
              <a:rPr lang="sv-SE" noProof="0"/>
              <a:t>Nivå tre</a:t>
            </a:r>
          </a:p>
          <a:p>
            <a:pPr lvl="3"/>
            <a:r>
              <a:rPr lang="sv-SE" noProof="0"/>
              <a:t>Nivå fyra</a:t>
            </a:r>
          </a:p>
          <a:p>
            <a:pPr lvl="4"/>
            <a:r>
              <a:rPr lang="sv-SE" noProof="0"/>
              <a:t>Nivå fem</a:t>
            </a:r>
          </a:p>
        </p:txBody>
      </p:sp>
      <p:sp>
        <p:nvSpPr>
          <p:cNvPr id="6" name="Platshållare för sidfot 5">
            <a:extLst>
              <a:ext uri="{FF2B5EF4-FFF2-40B4-BE49-F238E27FC236}">
                <a16:creationId xmlns:a16="http://schemas.microsoft.com/office/drawing/2014/main" id="{7FAAEA58-6ACA-4C0E-A93C-120089CAD791}"/>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sv-SE"/>
          </a:p>
        </p:txBody>
      </p:sp>
      <p:sp>
        <p:nvSpPr>
          <p:cNvPr id="7" name="Platshållare för bildnummer 6">
            <a:extLst>
              <a:ext uri="{FF2B5EF4-FFF2-40B4-BE49-F238E27FC236}">
                <a16:creationId xmlns:a16="http://schemas.microsoft.com/office/drawing/2014/main" id="{AA253E72-7D79-4DEC-9358-E4076BDEC322}"/>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1AA0E866-0319-453F-9E6C-4D9BB67A9633}" type="slidenum">
              <a:rPr lang="sv-SE" altLang="sv-SE"/>
              <a:pPr>
                <a:defRPr/>
              </a:pPr>
              <a:t>‹#›</a:t>
            </a:fld>
            <a:endParaRPr lang="sv-SE" altLang="sv-S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Platshållare för bildobjekt 1">
            <a:extLst>
              <a:ext uri="{FF2B5EF4-FFF2-40B4-BE49-F238E27FC236}">
                <a16:creationId xmlns:a16="http://schemas.microsoft.com/office/drawing/2014/main" id="{D840B777-291E-4160-95CD-281462A9782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Platshållare för anteckningar 2">
            <a:extLst>
              <a:ext uri="{FF2B5EF4-FFF2-40B4-BE49-F238E27FC236}">
                <a16:creationId xmlns:a16="http://schemas.microsoft.com/office/drawing/2014/main" id="{2A9060D2-E639-47DF-93AA-42AAE04D7E0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sv-SE" altLang="sv-SE" dirty="0"/>
              <a:t>Två SAH formulär</a:t>
            </a:r>
          </a:p>
          <a:p>
            <a:r>
              <a:rPr lang="sv-SE" altLang="sv-SE" dirty="0"/>
              <a:t>3 månaders uppföljning?</a:t>
            </a:r>
          </a:p>
          <a:p>
            <a:r>
              <a:rPr lang="sv-SE" altLang="sv-SE" dirty="0"/>
              <a:t>Info om arbetet med Vårdförlopp</a:t>
            </a:r>
          </a:p>
        </p:txBody>
      </p:sp>
      <p:sp>
        <p:nvSpPr>
          <p:cNvPr id="30724" name="Platshållare för bildnummer 3">
            <a:extLst>
              <a:ext uri="{FF2B5EF4-FFF2-40B4-BE49-F238E27FC236}">
                <a16:creationId xmlns:a16="http://schemas.microsoft.com/office/drawing/2014/main" id="{39C46207-C05D-40DD-AA81-8C80F9439C0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6246FA0-CB89-4CB8-ABF6-199E17C5706D}" type="slidenum">
              <a:rPr lang="sv-SE" altLang="sv-SE" smtClean="0"/>
              <a:pPr/>
              <a:t>3</a:t>
            </a:fld>
            <a:endParaRPr lang="sv-SE" altLang="sv-S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a:defRPr/>
            </a:pPr>
            <a:fld id="{1AA0E866-0319-453F-9E6C-4D9BB67A9633}" type="slidenum">
              <a:rPr lang="sv-SE" altLang="sv-SE" smtClean="0"/>
              <a:pPr>
                <a:defRPr/>
              </a:pPr>
              <a:t>25</a:t>
            </a:fld>
            <a:endParaRPr lang="sv-SE" altLang="sv-SE"/>
          </a:p>
        </p:txBody>
      </p:sp>
    </p:spTree>
    <p:extLst>
      <p:ext uri="{BB962C8B-B14F-4D97-AF65-F5344CB8AC3E}">
        <p14:creationId xmlns:p14="http://schemas.microsoft.com/office/powerpoint/2010/main" val="20891574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a:defRPr/>
            </a:pPr>
            <a:fld id="{1AA0E866-0319-453F-9E6C-4D9BB67A9633}" type="slidenum">
              <a:rPr lang="sv-SE" altLang="sv-SE" smtClean="0"/>
              <a:pPr>
                <a:defRPr/>
              </a:pPr>
              <a:t>28</a:t>
            </a:fld>
            <a:endParaRPr lang="sv-SE" altLang="sv-SE"/>
          </a:p>
        </p:txBody>
      </p:sp>
    </p:spTree>
    <p:extLst>
      <p:ext uri="{BB962C8B-B14F-4D97-AF65-F5344CB8AC3E}">
        <p14:creationId xmlns:p14="http://schemas.microsoft.com/office/powerpoint/2010/main" val="33800838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Platshållare för bildobjekt 1">
            <a:extLst>
              <a:ext uri="{FF2B5EF4-FFF2-40B4-BE49-F238E27FC236}">
                <a16:creationId xmlns:a16="http://schemas.microsoft.com/office/drawing/2014/main" id="{35B2D780-5C62-4A60-85A4-6DD33302B2A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Platshållare för anteckningar 2">
            <a:extLst>
              <a:ext uri="{FF2B5EF4-FFF2-40B4-BE49-F238E27FC236}">
                <a16:creationId xmlns:a16="http://schemas.microsoft.com/office/drawing/2014/main" id="{A34B20E0-62E2-4226-ACB6-1C2D5A538A3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sv-SE" altLang="sv-SE"/>
              <a:t>Före vanliga frågor vid registrering?? Visa live! Vem tar detta – Fredrik OK? </a:t>
            </a:r>
          </a:p>
        </p:txBody>
      </p:sp>
      <p:sp>
        <p:nvSpPr>
          <p:cNvPr id="28676" name="Platshållare för bildnummer 3">
            <a:extLst>
              <a:ext uri="{FF2B5EF4-FFF2-40B4-BE49-F238E27FC236}">
                <a16:creationId xmlns:a16="http://schemas.microsoft.com/office/drawing/2014/main" id="{3546DD1A-00E8-48AF-B623-7120BDAC804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15182EE-2566-4A08-9709-F708423675AC}" type="slidenum">
              <a:rPr lang="sv-SE" altLang="sv-SE" smtClean="0"/>
              <a:pPr/>
              <a:t>30</a:t>
            </a:fld>
            <a:endParaRPr lang="sv-SE" altLang="sv-S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a:defRPr/>
            </a:pPr>
            <a:fld id="{1AA0E866-0319-453F-9E6C-4D9BB67A9633}" type="slidenum">
              <a:rPr lang="sv-SE" altLang="sv-SE" smtClean="0"/>
              <a:pPr>
                <a:defRPr/>
              </a:pPr>
              <a:t>31</a:t>
            </a:fld>
            <a:endParaRPr lang="sv-SE" altLang="sv-SE"/>
          </a:p>
        </p:txBody>
      </p:sp>
    </p:spTree>
    <p:extLst>
      <p:ext uri="{BB962C8B-B14F-4D97-AF65-F5344CB8AC3E}">
        <p14:creationId xmlns:p14="http://schemas.microsoft.com/office/powerpoint/2010/main" val="2046654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Platshållare för bildobjekt 1">
            <a:extLst>
              <a:ext uri="{FF2B5EF4-FFF2-40B4-BE49-F238E27FC236}">
                <a16:creationId xmlns:a16="http://schemas.microsoft.com/office/drawing/2014/main" id="{65FFEBB5-B365-4B23-AA03-095576A1D38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Platshållare för anteckningar 2">
            <a:extLst>
              <a:ext uri="{FF2B5EF4-FFF2-40B4-BE49-F238E27FC236}">
                <a16:creationId xmlns:a16="http://schemas.microsoft.com/office/drawing/2014/main" id="{E1F383BD-4880-4C06-96E2-343A4974465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sv-SE" altLang="sv-SE" dirty="0"/>
              <a:t>Covid-19 rapport på hemsidan</a:t>
            </a:r>
          </a:p>
          <a:p>
            <a:endParaRPr lang="sv-SE" altLang="sv-SE" dirty="0"/>
          </a:p>
          <a:p>
            <a:r>
              <a:rPr lang="sv-SE" altLang="sv-SE" dirty="0"/>
              <a:t>Exempel insjuknat 11 tiden – hur registrerar ni??</a:t>
            </a:r>
          </a:p>
        </p:txBody>
      </p:sp>
      <p:sp>
        <p:nvSpPr>
          <p:cNvPr id="66564" name="Platshållare för bildnummer 3">
            <a:extLst>
              <a:ext uri="{FF2B5EF4-FFF2-40B4-BE49-F238E27FC236}">
                <a16:creationId xmlns:a16="http://schemas.microsoft.com/office/drawing/2014/main" id="{43B29D8C-D1A9-4FE7-BBD9-BF4F664088B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DAF0202-76E4-4069-B6EE-051C4CEEBF60}" type="slidenum">
              <a:rPr lang="sv-SE" altLang="sv-SE" smtClean="0"/>
              <a:pPr/>
              <a:t>4</a:t>
            </a:fld>
            <a:endParaRPr lang="sv-SE" altLang="sv-S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NIHSS målnivå kan se vilka som inte är fullständiga. </a:t>
            </a:r>
          </a:p>
          <a:p>
            <a:r>
              <a:rPr lang="sv-SE" dirty="0"/>
              <a:t>Användardefinierad lista</a:t>
            </a:r>
          </a:p>
        </p:txBody>
      </p:sp>
      <p:sp>
        <p:nvSpPr>
          <p:cNvPr id="4" name="Platshållare för bildnummer 3"/>
          <p:cNvSpPr>
            <a:spLocks noGrp="1"/>
          </p:cNvSpPr>
          <p:nvPr>
            <p:ph type="sldNum" sz="quarter" idx="5"/>
          </p:nvPr>
        </p:nvSpPr>
        <p:spPr/>
        <p:txBody>
          <a:bodyPr/>
          <a:lstStyle/>
          <a:p>
            <a:pPr>
              <a:defRPr/>
            </a:pPr>
            <a:fld id="{1AA0E866-0319-453F-9E6C-4D9BB67A9633}" type="slidenum">
              <a:rPr lang="sv-SE" altLang="sv-SE" smtClean="0"/>
              <a:pPr>
                <a:defRPr/>
              </a:pPr>
              <a:t>6</a:t>
            </a:fld>
            <a:endParaRPr lang="sv-SE" altLang="sv-SE"/>
          </a:p>
        </p:txBody>
      </p:sp>
    </p:spTree>
    <p:extLst>
      <p:ext uri="{BB962C8B-B14F-4D97-AF65-F5344CB8AC3E}">
        <p14:creationId xmlns:p14="http://schemas.microsoft.com/office/powerpoint/2010/main" val="29996529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a:defRPr/>
            </a:pPr>
            <a:fld id="{1AA0E866-0319-453F-9E6C-4D9BB67A9633}" type="slidenum">
              <a:rPr lang="sv-SE" altLang="sv-SE" smtClean="0"/>
              <a:pPr>
                <a:defRPr/>
              </a:pPr>
              <a:t>7</a:t>
            </a:fld>
            <a:endParaRPr lang="sv-SE" altLang="sv-SE"/>
          </a:p>
        </p:txBody>
      </p:sp>
    </p:spTree>
    <p:extLst>
      <p:ext uri="{BB962C8B-B14F-4D97-AF65-F5344CB8AC3E}">
        <p14:creationId xmlns:p14="http://schemas.microsoft.com/office/powerpoint/2010/main" val="31540406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Platshållare för bildobjekt 1">
            <a:extLst>
              <a:ext uri="{FF2B5EF4-FFF2-40B4-BE49-F238E27FC236}">
                <a16:creationId xmlns:a16="http://schemas.microsoft.com/office/drawing/2014/main" id="{F44B0EED-7429-4173-BE39-5F0397B9CF4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Platshållare för anteckningar 2">
            <a:extLst>
              <a:ext uri="{FF2B5EF4-FFF2-40B4-BE49-F238E27FC236}">
                <a16:creationId xmlns:a16="http://schemas.microsoft.com/office/drawing/2014/main" id="{596F90DA-D179-4C1E-958E-3884BC3456F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sv-SE" altLang="sv-SE" dirty="0"/>
          </a:p>
        </p:txBody>
      </p:sp>
      <p:sp>
        <p:nvSpPr>
          <p:cNvPr id="40964" name="Platshållare för bildnummer 3">
            <a:extLst>
              <a:ext uri="{FF2B5EF4-FFF2-40B4-BE49-F238E27FC236}">
                <a16:creationId xmlns:a16="http://schemas.microsoft.com/office/drawing/2014/main" id="{58983C5D-7B43-4377-BE5C-493195CE66A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F0C6D31-048E-4E41-B9B2-88176813CDD3}" type="slidenum">
              <a:rPr lang="sv-SE" altLang="sv-SE" smtClean="0"/>
              <a:pPr/>
              <a:t>8</a:t>
            </a:fld>
            <a:endParaRPr lang="sv-SE" altLang="sv-S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Platshållare för bildobjekt 1">
            <a:extLst>
              <a:ext uri="{FF2B5EF4-FFF2-40B4-BE49-F238E27FC236}">
                <a16:creationId xmlns:a16="http://schemas.microsoft.com/office/drawing/2014/main" id="{9A3C33ED-8103-4BDB-B9B6-39E8B3039DE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Platshållare för anteckningar 2">
            <a:extLst>
              <a:ext uri="{FF2B5EF4-FFF2-40B4-BE49-F238E27FC236}">
                <a16:creationId xmlns:a16="http://schemas.microsoft.com/office/drawing/2014/main" id="{FA5D1446-B2F6-44D4-9D44-811046A769D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sv-SE" altLang="sv-SE"/>
              <a:t>Vid samkörning av EVAS registrets och Riksstrokes trombektomi registreringar hittar man olika antal trombektomier..</a:t>
            </a:r>
          </a:p>
          <a:p>
            <a:r>
              <a:rPr lang="sv-SE" altLang="sv-SE"/>
              <a:t>9 av dessa 10 hade vaknat med symtom. Det ena sjukhuset har registrerat insjuknandetid på kvällen innan midnatt. Det andra på morgonen den dag då patienten kommer till sjukhuset.</a:t>
            </a:r>
          </a:p>
        </p:txBody>
      </p:sp>
      <p:sp>
        <p:nvSpPr>
          <p:cNvPr id="126980" name="Platshållare för bildnummer 3">
            <a:extLst>
              <a:ext uri="{FF2B5EF4-FFF2-40B4-BE49-F238E27FC236}">
                <a16:creationId xmlns:a16="http://schemas.microsoft.com/office/drawing/2014/main" id="{FD459A96-1FEA-4C52-B9C4-4145DE1ACD1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51EA028-A7C9-4CD2-880F-1A4556965C68}" type="slidenum">
              <a:rPr lang="sv-SE" altLang="sv-SE" smtClean="0"/>
              <a:pPr/>
              <a:t>9</a:t>
            </a:fld>
            <a:endParaRPr lang="sv-SE" altLang="sv-S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Platshållare för bildobjekt 1">
            <a:extLst>
              <a:ext uri="{FF2B5EF4-FFF2-40B4-BE49-F238E27FC236}">
                <a16:creationId xmlns:a16="http://schemas.microsoft.com/office/drawing/2014/main" id="{3C4A1805-1AD0-427D-B08A-4A7EF1F15A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1" name="Platshållare för anteckningar 2">
            <a:extLst>
              <a:ext uri="{FF2B5EF4-FFF2-40B4-BE49-F238E27FC236}">
                <a16:creationId xmlns:a16="http://schemas.microsoft.com/office/drawing/2014/main" id="{63BA01E4-C7FC-4445-AB79-69142AF50F7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sv-SE" altLang="sv-SE"/>
              <a:t>Iatrogena orsaker (till följd av behandling eller åtgärd) till stroke: hit räknas stroke (akut ischemisk stroke eller intracerebral blödning) </a:t>
            </a:r>
          </a:p>
          <a:p>
            <a:r>
              <a:rPr lang="sv-SE" altLang="sv-SE"/>
              <a:t>som uppkommer i samband med reperfusionsbehandling, karotisintervention (trombendartärektomi, stent), hjärtoperationer, </a:t>
            </a:r>
          </a:p>
          <a:p>
            <a:r>
              <a:rPr lang="sv-SE" altLang="sv-SE"/>
              <a:t>kirurgiskt ingrepp av annat slag, stentning av kranskärl, aneurysmåtgärd, kärlskador efter strålbehandling.</a:t>
            </a:r>
          </a:p>
        </p:txBody>
      </p:sp>
      <p:sp>
        <p:nvSpPr>
          <p:cNvPr id="145412" name="Platshållare för bildnummer 3">
            <a:extLst>
              <a:ext uri="{FF2B5EF4-FFF2-40B4-BE49-F238E27FC236}">
                <a16:creationId xmlns:a16="http://schemas.microsoft.com/office/drawing/2014/main" id="{7CA856C1-DC0E-4012-BAD4-BAF003E1256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fld id="{B726D322-CD16-4EED-B980-FE68641BCA33}" type="slidenum">
              <a:rPr kumimoji="0" lang="sv-SE" altLang="sv-SE"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457200" rtl="0" eaLnBrk="0" fontAlgn="base" latinLnBrk="0" hangingPunct="0">
                <a:lnSpc>
                  <a:spcPct val="100000"/>
                </a:lnSpc>
                <a:spcBef>
                  <a:spcPct val="0"/>
                </a:spcBef>
                <a:spcAft>
                  <a:spcPct val="0"/>
                </a:spcAft>
                <a:buClrTx/>
                <a:buSzTx/>
                <a:buFontTx/>
                <a:buNone/>
                <a:tabLst/>
                <a:defRPr/>
              </a:pPr>
              <a:t>12</a:t>
            </a:fld>
            <a:endParaRPr kumimoji="0" lang="sv-SE" altLang="sv-SE"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Platshållare för bildobjekt 1">
            <a:extLst>
              <a:ext uri="{FF2B5EF4-FFF2-40B4-BE49-F238E27FC236}">
                <a16:creationId xmlns:a16="http://schemas.microsoft.com/office/drawing/2014/main" id="{3C4A1805-1AD0-427D-B08A-4A7EF1F15A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1" name="Platshållare för anteckningar 2">
            <a:extLst>
              <a:ext uri="{FF2B5EF4-FFF2-40B4-BE49-F238E27FC236}">
                <a16:creationId xmlns:a16="http://schemas.microsoft.com/office/drawing/2014/main" id="{63BA01E4-C7FC-4445-AB79-69142AF50F7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sv-SE" altLang="sv-SE"/>
              <a:t>Iatrogena orsaker (till följd av behandling eller åtgärd) till stroke: hit räknas stroke (akut ischemisk stroke eller intracerebral blödning) </a:t>
            </a:r>
          </a:p>
          <a:p>
            <a:r>
              <a:rPr lang="sv-SE" altLang="sv-SE"/>
              <a:t>som uppkommer i samband med reperfusionsbehandling, karotisintervention (trombendartärektomi, stent), hjärtoperationer, </a:t>
            </a:r>
          </a:p>
          <a:p>
            <a:r>
              <a:rPr lang="sv-SE" altLang="sv-SE"/>
              <a:t>kirurgiskt ingrepp av annat slag, stentning av kranskärl, aneurysmåtgärd, kärlskador efter strålbehandling.</a:t>
            </a:r>
          </a:p>
        </p:txBody>
      </p:sp>
      <p:sp>
        <p:nvSpPr>
          <p:cNvPr id="145412" name="Platshållare för bildnummer 3">
            <a:extLst>
              <a:ext uri="{FF2B5EF4-FFF2-40B4-BE49-F238E27FC236}">
                <a16:creationId xmlns:a16="http://schemas.microsoft.com/office/drawing/2014/main" id="{7CA856C1-DC0E-4012-BAD4-BAF003E1256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726D322-CD16-4EED-B980-FE68641BCA33}" type="slidenum">
              <a:rPr lang="sv-SE" altLang="sv-SE" smtClean="0"/>
              <a:pPr/>
              <a:t>14</a:t>
            </a:fld>
            <a:endParaRPr lang="sv-SE" altLang="sv-S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a:defRPr/>
            </a:pPr>
            <a:fld id="{1AA0E866-0319-453F-9E6C-4D9BB67A9633}" type="slidenum">
              <a:rPr lang="sv-SE" altLang="sv-SE" smtClean="0"/>
              <a:pPr>
                <a:defRPr/>
              </a:pPr>
              <a:t>16</a:t>
            </a:fld>
            <a:endParaRPr lang="sv-SE" altLang="sv-SE"/>
          </a:p>
        </p:txBody>
      </p:sp>
    </p:spTree>
    <p:extLst>
      <p:ext uri="{BB962C8B-B14F-4D97-AF65-F5344CB8AC3E}">
        <p14:creationId xmlns:p14="http://schemas.microsoft.com/office/powerpoint/2010/main" val="34484690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xml"/><Relationship Id="rId1" Type="http://schemas.openxmlformats.org/officeDocument/2006/relationships/vmlDrawing" Target="../drawings/vmlDrawing1.vml"/><Relationship Id="rId5" Type="http://schemas.openxmlformats.org/officeDocument/2006/relationships/image" Target="../media/image2.emf"/><Relationship Id="rId4" Type="http://schemas.openxmlformats.org/officeDocument/2006/relationships/oleObject" Target="../embeddings/oleObject1.bin"/></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3" name="Rektangel 6">
            <a:extLst>
              <a:ext uri="{FF2B5EF4-FFF2-40B4-BE49-F238E27FC236}">
                <a16:creationId xmlns:a16="http://schemas.microsoft.com/office/drawing/2014/main" id="{7F4040E1-ED52-47B6-B0B4-F4AC68137A29}"/>
              </a:ext>
            </a:extLst>
          </p:cNvPr>
          <p:cNvSpPr>
            <a:spLocks noChangeArrowheads="1"/>
          </p:cNvSpPr>
          <p:nvPr userDrawn="1"/>
        </p:nvSpPr>
        <p:spPr bwMode="auto">
          <a:xfrm>
            <a:off x="495300" y="1577975"/>
            <a:ext cx="8229600" cy="585788"/>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sv-SE" altLang="sv-SE" sz="3200">
                <a:solidFill>
                  <a:srgbClr val="B50B1B"/>
                </a:solidFill>
                <a:latin typeface="Calibri" panose="020F0502020204030204" pitchFamily="34" charset="0"/>
              </a:rPr>
              <a:t>The Swedish Stroke Register </a:t>
            </a:r>
          </a:p>
        </p:txBody>
      </p:sp>
      <p:sp>
        <p:nvSpPr>
          <p:cNvPr id="2" name="Rubrik 1"/>
          <p:cNvSpPr>
            <a:spLocks noGrp="1"/>
          </p:cNvSpPr>
          <p:nvPr>
            <p:ph type="title"/>
          </p:nvPr>
        </p:nvSpPr>
        <p:spPr>
          <a:xfrm>
            <a:off x="457200" y="809492"/>
            <a:ext cx="8229600" cy="1353806"/>
          </a:xfrm>
        </p:spPr>
        <p:txBody>
          <a:bodyPr>
            <a:normAutofit/>
          </a:bodyPr>
          <a:lstStyle>
            <a:lvl1pPr>
              <a:defRPr sz="6000">
                <a:solidFill>
                  <a:srgbClr val="B50B1B"/>
                </a:solidFill>
              </a:defRPr>
            </a:lvl1pPr>
          </a:lstStyle>
          <a:p>
            <a:r>
              <a:rPr lang="sv-SE" dirty="0"/>
              <a:t>Klicka här för att ändra format</a:t>
            </a:r>
          </a:p>
        </p:txBody>
      </p:sp>
    </p:spTree>
    <p:extLst>
      <p:ext uri="{BB962C8B-B14F-4D97-AF65-F5344CB8AC3E}">
        <p14:creationId xmlns:p14="http://schemas.microsoft.com/office/powerpoint/2010/main" val="38381343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a:t>Klicka här för att ändra format</a:t>
            </a:r>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Tree>
    <p:extLst>
      <p:ext uri="{BB962C8B-B14F-4D97-AF65-F5344CB8AC3E}">
        <p14:creationId xmlns:p14="http://schemas.microsoft.com/office/powerpoint/2010/main" val="26375419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4C64F2FF-C1A9-454C-B88B-C3C7FBDF2451}"/>
              </a:ext>
            </a:extLst>
          </p:cNvPr>
          <p:cNvSpPr>
            <a:spLocks noGrp="1"/>
          </p:cNvSpPr>
          <p:nvPr>
            <p:ph type="dt" sz="half" idx="10"/>
          </p:nvPr>
        </p:nvSpPr>
        <p:spPr>
          <a:xfrm>
            <a:off x="457200" y="6356350"/>
            <a:ext cx="2133600" cy="365125"/>
          </a:xfrm>
          <a:prstGeom prst="rect">
            <a:avLst/>
          </a:prstGeom>
        </p:spPr>
        <p:txBody>
          <a:bodyPr/>
          <a:lstStyle>
            <a:lvl1pPr>
              <a:defRPr/>
            </a:lvl1pPr>
          </a:lstStyle>
          <a:p>
            <a:pPr>
              <a:defRPr/>
            </a:pPr>
            <a:fld id="{B68D507A-42D8-4DBC-9BC8-1FA0CF39C16C}" type="datetimeFigureOut">
              <a:rPr lang="sv-SE"/>
              <a:pPr>
                <a:defRPr/>
              </a:pPr>
              <a:t>2021-11-30</a:t>
            </a:fld>
            <a:endParaRPr lang="sv-SE"/>
          </a:p>
        </p:txBody>
      </p:sp>
      <p:sp>
        <p:nvSpPr>
          <p:cNvPr id="5" name="Platshållare för sidfot 4">
            <a:extLst>
              <a:ext uri="{FF2B5EF4-FFF2-40B4-BE49-F238E27FC236}">
                <a16:creationId xmlns:a16="http://schemas.microsoft.com/office/drawing/2014/main" id="{F5589033-0FED-46C0-BDC7-C4617D8A7C3C}"/>
              </a:ext>
            </a:extLst>
          </p:cNvPr>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65986031-727E-4CFE-9180-5282D3605203}"/>
              </a:ext>
            </a:extLst>
          </p:cNvPr>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67907476-183E-457F-BE61-4216A25EAE7E}" type="slidenum">
              <a:rPr lang="sv-SE"/>
              <a:pPr>
                <a:defRPr/>
              </a:pPr>
              <a:t>‹#›</a:t>
            </a:fld>
            <a:endParaRPr lang="sv-SE"/>
          </a:p>
        </p:txBody>
      </p:sp>
    </p:spTree>
    <p:extLst>
      <p:ext uri="{BB962C8B-B14F-4D97-AF65-F5344CB8AC3E}">
        <p14:creationId xmlns:p14="http://schemas.microsoft.com/office/powerpoint/2010/main" val="18483995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Anpassad layout">
    <p:spTree>
      <p:nvGrpSpPr>
        <p:cNvPr id="1" name=""/>
        <p:cNvGrpSpPr/>
        <p:nvPr/>
      </p:nvGrpSpPr>
      <p:grpSpPr>
        <a:xfrm>
          <a:off x="0" y="0"/>
          <a:ext cx="0" cy="0"/>
          <a:chOff x="0" y="0"/>
          <a:chExt cx="0" cy="0"/>
        </a:xfrm>
      </p:grpSpPr>
      <p:sp>
        <p:nvSpPr>
          <p:cNvPr id="3" name="Rubrik 1"/>
          <p:cNvSpPr>
            <a:spLocks noGrp="1"/>
          </p:cNvSpPr>
          <p:nvPr>
            <p:ph type="ctrTitle"/>
          </p:nvPr>
        </p:nvSpPr>
        <p:spPr>
          <a:xfrm>
            <a:off x="741557" y="616842"/>
            <a:ext cx="6858000" cy="609793"/>
          </a:xfrm>
        </p:spPr>
        <p:txBody>
          <a:bodyPr anchor="b">
            <a:normAutofit/>
          </a:bodyPr>
          <a:lstStyle>
            <a:lvl1pPr algn="l">
              <a:defRPr sz="2700"/>
            </a:lvl1pPr>
          </a:lstStyle>
          <a:p>
            <a:r>
              <a:rPr lang="sv-SE"/>
              <a:t>Klicka här för att ändra mall för rubrikformat</a:t>
            </a:r>
            <a:endParaRPr lang="sv-SE" dirty="0"/>
          </a:p>
        </p:txBody>
      </p:sp>
      <p:sp>
        <p:nvSpPr>
          <p:cNvPr id="4" name="Platshållare för diagram 3"/>
          <p:cNvSpPr>
            <a:spLocks noGrp="1"/>
          </p:cNvSpPr>
          <p:nvPr>
            <p:ph type="chart" sz="quarter" idx="10"/>
          </p:nvPr>
        </p:nvSpPr>
        <p:spPr>
          <a:xfrm>
            <a:off x="741557" y="1397000"/>
            <a:ext cx="6858000" cy="4737100"/>
          </a:xfrm>
        </p:spPr>
        <p:txBody>
          <a:bodyPr/>
          <a:lstStyle/>
          <a:p>
            <a:pPr lvl="0"/>
            <a:r>
              <a:rPr lang="sv-SE" noProof="0"/>
              <a:t>Klicka på ikonen för att lägga till ett diagram</a:t>
            </a:r>
          </a:p>
        </p:txBody>
      </p:sp>
    </p:spTree>
    <p:extLst>
      <p:ext uri="{BB962C8B-B14F-4D97-AF65-F5344CB8AC3E}">
        <p14:creationId xmlns:p14="http://schemas.microsoft.com/office/powerpoint/2010/main" val="35869798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Rubrikbild">
    <p:spTree>
      <p:nvGrpSpPr>
        <p:cNvPr id="1" name=""/>
        <p:cNvGrpSpPr/>
        <p:nvPr/>
      </p:nvGrpSpPr>
      <p:grpSpPr>
        <a:xfrm>
          <a:off x="0" y="0"/>
          <a:ext cx="0" cy="0"/>
          <a:chOff x="0" y="0"/>
          <a:chExt cx="0" cy="0"/>
        </a:xfrm>
      </p:grpSpPr>
      <p:sp>
        <p:nvSpPr>
          <p:cNvPr id="7" name="Rubrik 1"/>
          <p:cNvSpPr>
            <a:spLocks noGrp="1"/>
          </p:cNvSpPr>
          <p:nvPr>
            <p:ph type="ctrTitle"/>
          </p:nvPr>
        </p:nvSpPr>
        <p:spPr>
          <a:xfrm>
            <a:off x="741557" y="616842"/>
            <a:ext cx="6858000" cy="609793"/>
          </a:xfrm>
        </p:spPr>
        <p:txBody>
          <a:bodyPr anchor="b">
            <a:normAutofit/>
          </a:bodyPr>
          <a:lstStyle>
            <a:lvl1pPr algn="l">
              <a:defRPr sz="2700"/>
            </a:lvl1pPr>
          </a:lstStyle>
          <a:p>
            <a:r>
              <a:rPr lang="en-US"/>
              <a:t>Click to edit Master title style</a:t>
            </a:r>
            <a:endParaRPr lang="sv-SE" dirty="0"/>
          </a:p>
        </p:txBody>
      </p:sp>
      <p:sp>
        <p:nvSpPr>
          <p:cNvPr id="8" name="Platshållare för text 11"/>
          <p:cNvSpPr>
            <a:spLocks noGrp="1"/>
          </p:cNvSpPr>
          <p:nvPr>
            <p:ph type="body" sz="quarter" idx="10"/>
          </p:nvPr>
        </p:nvSpPr>
        <p:spPr>
          <a:xfrm>
            <a:off x="741760" y="1422400"/>
            <a:ext cx="6858000" cy="4186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Tree>
    <p:extLst>
      <p:ext uri="{BB962C8B-B14F-4D97-AF65-F5344CB8AC3E}">
        <p14:creationId xmlns:p14="http://schemas.microsoft.com/office/powerpoint/2010/main" val="31633455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cSld name="Rubrik och fyra innehållsdelar">
    <p:spTree>
      <p:nvGrpSpPr>
        <p:cNvPr id="1" name=""/>
        <p:cNvGrpSpPr/>
        <p:nvPr/>
      </p:nvGrpSpPr>
      <p:grpSpPr>
        <a:xfrm>
          <a:off x="0" y="0"/>
          <a:ext cx="0" cy="0"/>
          <a:chOff x="0" y="0"/>
          <a:chExt cx="0" cy="0"/>
        </a:xfrm>
      </p:grpSpPr>
      <p:sp>
        <p:nvSpPr>
          <p:cNvPr id="2" name="Rubrik 1"/>
          <p:cNvSpPr>
            <a:spLocks noGrp="1"/>
          </p:cNvSpPr>
          <p:nvPr>
            <p:ph type="title" sz="quarter"/>
          </p:nvPr>
        </p:nvSpPr>
        <p:spPr>
          <a:xfrm>
            <a:off x="539750" y="1054100"/>
            <a:ext cx="7772400" cy="1143000"/>
          </a:xfrm>
        </p:spPr>
        <p:txBody>
          <a:bodyPr/>
          <a:lstStyle/>
          <a:p>
            <a:r>
              <a:rPr lang="sv-SE"/>
              <a:t>Klicka här för att ändra format</a:t>
            </a:r>
            <a:endParaRPr lang="en-US"/>
          </a:p>
        </p:txBody>
      </p:sp>
      <p:sp>
        <p:nvSpPr>
          <p:cNvPr id="3" name="Platshållare för innehåll 2"/>
          <p:cNvSpPr>
            <a:spLocks noGrp="1"/>
          </p:cNvSpPr>
          <p:nvPr>
            <p:ph sz="quarter" idx="1"/>
          </p:nvPr>
        </p:nvSpPr>
        <p:spPr>
          <a:xfrm>
            <a:off x="539750" y="2120900"/>
            <a:ext cx="3810000" cy="19812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Platshållare för innehåll 3"/>
          <p:cNvSpPr>
            <a:spLocks noGrp="1"/>
          </p:cNvSpPr>
          <p:nvPr>
            <p:ph sz="quarter" idx="2"/>
          </p:nvPr>
        </p:nvSpPr>
        <p:spPr>
          <a:xfrm>
            <a:off x="4502150" y="2120900"/>
            <a:ext cx="3810000" cy="19812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5" name="Platshållare för innehåll 4"/>
          <p:cNvSpPr>
            <a:spLocks noGrp="1"/>
          </p:cNvSpPr>
          <p:nvPr>
            <p:ph sz="quarter" idx="3"/>
          </p:nvPr>
        </p:nvSpPr>
        <p:spPr>
          <a:xfrm>
            <a:off x="539750" y="4254500"/>
            <a:ext cx="3810000" cy="19812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6" name="Platshållare för innehåll 5"/>
          <p:cNvSpPr>
            <a:spLocks noGrp="1"/>
          </p:cNvSpPr>
          <p:nvPr>
            <p:ph sz="quarter" idx="4"/>
          </p:nvPr>
        </p:nvSpPr>
        <p:spPr>
          <a:xfrm>
            <a:off x="4502150" y="4254500"/>
            <a:ext cx="3810000" cy="19812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7" name="Platshållare för datum 6">
            <a:extLst>
              <a:ext uri="{FF2B5EF4-FFF2-40B4-BE49-F238E27FC236}">
                <a16:creationId xmlns:a16="http://schemas.microsoft.com/office/drawing/2014/main" id="{BEDB321B-91C9-4DC4-9BB7-492CB4013B84}"/>
              </a:ext>
            </a:extLst>
          </p:cNvPr>
          <p:cNvSpPr>
            <a:spLocks noGrp="1"/>
          </p:cNvSpPr>
          <p:nvPr>
            <p:ph type="dt" sz="half" idx="10"/>
          </p:nvPr>
        </p:nvSpPr>
        <p:spPr>
          <a:xfrm>
            <a:off x="6553200" y="6437313"/>
            <a:ext cx="1905000" cy="307975"/>
          </a:xfrm>
        </p:spPr>
        <p:txBody>
          <a:bodyPr/>
          <a:lstStyle>
            <a:lvl1pPr>
              <a:defRPr/>
            </a:lvl1pPr>
          </a:lstStyle>
          <a:p>
            <a:pPr>
              <a:defRPr/>
            </a:pPr>
            <a:fld id="{5485EEFD-8937-4837-979B-647979379BB2}" type="datetime4">
              <a:rPr lang="sv-SE" altLang="en-US"/>
              <a:pPr>
                <a:defRPr/>
              </a:pPr>
              <a:t>30 november 2021</a:t>
            </a:fld>
            <a:endParaRPr lang="sv-SE" altLang="en-US"/>
          </a:p>
        </p:txBody>
      </p:sp>
      <p:sp>
        <p:nvSpPr>
          <p:cNvPr id="8" name="Platshållare för sidfot 7">
            <a:extLst>
              <a:ext uri="{FF2B5EF4-FFF2-40B4-BE49-F238E27FC236}">
                <a16:creationId xmlns:a16="http://schemas.microsoft.com/office/drawing/2014/main" id="{366DE166-F9E4-4D51-88C5-5BF19948D5D3}"/>
              </a:ext>
            </a:extLst>
          </p:cNvPr>
          <p:cNvSpPr>
            <a:spLocks noGrp="1"/>
          </p:cNvSpPr>
          <p:nvPr>
            <p:ph type="ftr" sz="quarter" idx="11"/>
          </p:nvPr>
        </p:nvSpPr>
        <p:spPr>
          <a:xfrm>
            <a:off x="457200" y="6416675"/>
            <a:ext cx="2895600" cy="349250"/>
          </a:xfrm>
        </p:spPr>
        <p:txBody>
          <a:bodyPr/>
          <a:lstStyle>
            <a:lvl1pPr>
              <a:defRPr/>
            </a:lvl1pPr>
          </a:lstStyle>
          <a:p>
            <a:pPr>
              <a:defRPr/>
            </a:pPr>
            <a:r>
              <a:rPr lang="sv-SE" altLang="en-US"/>
              <a:t>Mia von Euler</a:t>
            </a:r>
          </a:p>
        </p:txBody>
      </p:sp>
      <p:sp>
        <p:nvSpPr>
          <p:cNvPr id="9" name="Platshållare för bildnummer 8">
            <a:extLst>
              <a:ext uri="{FF2B5EF4-FFF2-40B4-BE49-F238E27FC236}">
                <a16:creationId xmlns:a16="http://schemas.microsoft.com/office/drawing/2014/main" id="{CFE0292A-4027-44DB-ACDD-1B86203BFDBA}"/>
              </a:ext>
            </a:extLst>
          </p:cNvPr>
          <p:cNvSpPr>
            <a:spLocks noGrp="1"/>
          </p:cNvSpPr>
          <p:nvPr>
            <p:ph type="sldNum" sz="quarter" idx="12"/>
          </p:nvPr>
        </p:nvSpPr>
        <p:spPr>
          <a:xfrm>
            <a:off x="8229600" y="6477000"/>
            <a:ext cx="685800" cy="228600"/>
          </a:xfrm>
        </p:spPr>
        <p:txBody>
          <a:bodyPr/>
          <a:lstStyle>
            <a:lvl1pPr>
              <a:defRPr/>
            </a:lvl1pPr>
          </a:lstStyle>
          <a:p>
            <a:pPr>
              <a:defRPr/>
            </a:pPr>
            <a:fld id="{B9052266-B1E1-4CD4-BE00-30712CB5A432}" type="slidenum">
              <a:rPr lang="sv-SE" altLang="en-US"/>
              <a:pPr>
                <a:defRPr/>
              </a:pPr>
              <a:t>‹#›</a:t>
            </a:fld>
            <a:endParaRPr lang="sv-SE" altLang="en-US"/>
          </a:p>
        </p:txBody>
      </p:sp>
    </p:spTree>
    <p:extLst>
      <p:ext uri="{BB962C8B-B14F-4D97-AF65-F5344CB8AC3E}">
        <p14:creationId xmlns:p14="http://schemas.microsoft.com/office/powerpoint/2010/main" val="32953320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tandardsida">
    <p:spTree>
      <p:nvGrpSpPr>
        <p:cNvPr id="1" name=""/>
        <p:cNvGrpSpPr/>
        <p:nvPr/>
      </p:nvGrpSpPr>
      <p:grpSpPr>
        <a:xfrm>
          <a:off x="0" y="0"/>
          <a:ext cx="0" cy="0"/>
          <a:chOff x="0" y="0"/>
          <a:chExt cx="0" cy="0"/>
        </a:xfrm>
      </p:grpSpPr>
      <p:graphicFrame>
        <p:nvGraphicFramePr>
          <p:cNvPr id="5" name="Object 1" hidden="1">
            <a:extLst>
              <a:ext uri="{FF2B5EF4-FFF2-40B4-BE49-F238E27FC236}">
                <a16:creationId xmlns:a16="http://schemas.microsoft.com/office/drawing/2014/main" id="{5A3BC2AA-13EF-4314-ADFF-02C310707DAB}"/>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42" name="think-cell Slide" r:id="rId4" imgW="360" imgH="360" progId="TCLayout.ActiveDocument.1">
                  <p:embed/>
                </p:oleObj>
              </mc:Choice>
              <mc:Fallback>
                <p:oleObj name="think-cell Slide" r:id="rId4" imgW="360" imgH="360" progId="TCLayout.ActiveDocument.1">
                  <p:embed/>
                  <p:pic>
                    <p:nvPicPr>
                      <p:cNvPr id="5" name="Object 1" hidden="1">
                        <a:extLst>
                          <a:ext uri="{FF2B5EF4-FFF2-40B4-BE49-F238E27FC236}">
                            <a16:creationId xmlns:a16="http://schemas.microsoft.com/office/drawing/2014/main" id="{5A3BC2AA-13EF-4314-ADFF-02C310707D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 name="Platshållare för text 9"/>
          <p:cNvSpPr>
            <a:spLocks noGrp="1"/>
          </p:cNvSpPr>
          <p:nvPr>
            <p:ph type="body" sz="quarter" idx="13"/>
          </p:nvPr>
        </p:nvSpPr>
        <p:spPr>
          <a:xfrm>
            <a:off x="152401" y="914401"/>
            <a:ext cx="8920733" cy="426720"/>
          </a:xfrm>
        </p:spPr>
        <p:txBody>
          <a:bodyPr lIns="0">
            <a:noAutofit/>
          </a:bodyPr>
          <a:lstStyle>
            <a:lvl1pPr marL="0" indent="0">
              <a:buFontTx/>
              <a:buNone/>
              <a:defRPr/>
            </a:lvl1pPr>
            <a:lvl2pPr marL="0" indent="0">
              <a:buFontTx/>
              <a:buNone/>
              <a:defRPr/>
            </a:lvl2pPr>
            <a:lvl3pPr marL="0" indent="0">
              <a:buFontTx/>
              <a:buNone/>
              <a:defRPr/>
            </a:lvl3pPr>
            <a:lvl4pPr marL="86916" indent="-86916">
              <a:buFont typeface="Arial" panose="020B0604020202020204" pitchFamily="34" charset="0"/>
              <a:buChar char="•"/>
              <a:defRPr/>
            </a:lvl4pPr>
            <a:lvl5pPr marL="173831" indent="-86916">
              <a:buFont typeface="Calibri" panose="020F0502020204030204" pitchFamily="34" charset="0"/>
              <a:buChar char="-"/>
              <a:defRPr/>
            </a:lvl5pPr>
            <a:lvl6pPr marL="255984" indent="-83344">
              <a:buFont typeface="Arial" panose="020B0604020202020204" pitchFamily="34" charset="0"/>
              <a:buChar char="•"/>
              <a:defRPr/>
            </a:lvl6pPr>
          </a:lstStyle>
          <a:p>
            <a:pPr lvl="0"/>
            <a:r>
              <a:rPr lang="sv-SE"/>
              <a:t>Klicka här för att ändra format på bakgrundstexten</a:t>
            </a:r>
          </a:p>
        </p:txBody>
      </p:sp>
      <p:sp>
        <p:nvSpPr>
          <p:cNvPr id="16" name="Platshållare för text 12"/>
          <p:cNvSpPr>
            <a:spLocks noGrp="1"/>
          </p:cNvSpPr>
          <p:nvPr>
            <p:ph type="body" sz="quarter" idx="16"/>
          </p:nvPr>
        </p:nvSpPr>
        <p:spPr>
          <a:xfrm>
            <a:off x="68580" y="6164952"/>
            <a:ext cx="9004553" cy="207749"/>
          </a:xfrm>
        </p:spPr>
        <p:txBody>
          <a:bodyPr wrap="square" anchor="b" anchorCtr="0">
            <a:spAutoFit/>
          </a:bodyPr>
          <a:lstStyle>
            <a:lvl1pPr marL="0" indent="0">
              <a:spcBef>
                <a:spcPts val="225"/>
              </a:spcBef>
              <a:buSzPct val="50000"/>
              <a:buFontTx/>
              <a:buNone/>
              <a:tabLst>
                <a:tab pos="336041" algn="r"/>
                <a:tab pos="473200" algn="l"/>
              </a:tabLst>
              <a:defRPr sz="750" baseline="0">
                <a:solidFill>
                  <a:schemeClr val="tx1"/>
                </a:solidFill>
                <a:latin typeface="+mn-lt"/>
              </a:defRPr>
            </a:lvl1pPr>
            <a:lvl2pPr marL="0" indent="0">
              <a:spcBef>
                <a:spcPts val="225"/>
              </a:spcBef>
              <a:buNone/>
              <a:defRPr sz="750" baseline="0">
                <a:solidFill>
                  <a:schemeClr val="tx1"/>
                </a:solidFill>
                <a:latin typeface="+mn-lt"/>
              </a:defRPr>
            </a:lvl2pPr>
          </a:lstStyle>
          <a:p>
            <a:pPr lvl="0"/>
            <a:r>
              <a:rPr lang="sv-SE"/>
              <a:t>Klicka här för att ändra format på bakgrundstexten</a:t>
            </a:r>
          </a:p>
        </p:txBody>
      </p:sp>
      <p:sp>
        <p:nvSpPr>
          <p:cNvPr id="11" name="Rubrik 1"/>
          <p:cNvSpPr>
            <a:spLocks noGrp="1"/>
          </p:cNvSpPr>
          <p:nvPr>
            <p:ph type="title"/>
          </p:nvPr>
        </p:nvSpPr>
        <p:spPr>
          <a:xfrm>
            <a:off x="152401" y="414048"/>
            <a:ext cx="8920733" cy="353282"/>
          </a:xfrm>
        </p:spPr>
        <p:txBody>
          <a:bodyPr/>
          <a:lstStyle>
            <a:lvl1pPr>
              <a:defRPr>
                <a:solidFill>
                  <a:srgbClr val="2F6679"/>
                </a:solidFill>
              </a:defRPr>
            </a:lvl1pPr>
          </a:lstStyle>
          <a:p>
            <a:r>
              <a:rPr lang="sv-SE"/>
              <a:t>Klicka här för att ändra mall för rubrikformat</a:t>
            </a:r>
          </a:p>
        </p:txBody>
      </p:sp>
      <p:sp>
        <p:nvSpPr>
          <p:cNvPr id="6" name="Platshållare för sidfot 2">
            <a:extLst>
              <a:ext uri="{FF2B5EF4-FFF2-40B4-BE49-F238E27FC236}">
                <a16:creationId xmlns:a16="http://schemas.microsoft.com/office/drawing/2014/main" id="{FAF568C0-7009-4549-86AD-9227F3788690}"/>
              </a:ext>
            </a:extLst>
          </p:cNvPr>
          <p:cNvSpPr>
            <a:spLocks noGrp="1"/>
          </p:cNvSpPr>
          <p:nvPr>
            <p:ph type="ftr" sz="quarter" idx="17"/>
          </p:nvPr>
        </p:nvSpPr>
        <p:spPr>
          <a:xfrm>
            <a:off x="0" y="0"/>
            <a:ext cx="0" cy="0"/>
          </a:xfrm>
        </p:spPr>
        <p:txBody>
          <a:bodyPr/>
          <a:lstStyle>
            <a:lvl1pPr>
              <a:defRPr/>
            </a:lvl1pPr>
          </a:lstStyle>
          <a:p>
            <a:pPr>
              <a:defRPr/>
            </a:pPr>
            <a:endParaRPr lang="sv-SE"/>
          </a:p>
        </p:txBody>
      </p:sp>
      <p:sp>
        <p:nvSpPr>
          <p:cNvPr id="7" name="Platshållare för bildnummer 3">
            <a:extLst>
              <a:ext uri="{FF2B5EF4-FFF2-40B4-BE49-F238E27FC236}">
                <a16:creationId xmlns:a16="http://schemas.microsoft.com/office/drawing/2014/main" id="{4E3DE33D-67BC-44C9-AFB6-69A76AC49227}"/>
              </a:ext>
            </a:extLst>
          </p:cNvPr>
          <p:cNvSpPr>
            <a:spLocks noGrp="1"/>
          </p:cNvSpPr>
          <p:nvPr>
            <p:ph type="sldNum" sz="quarter" idx="18"/>
          </p:nvPr>
        </p:nvSpPr>
        <p:spPr>
          <a:xfrm>
            <a:off x="0" y="0"/>
            <a:ext cx="0" cy="0"/>
          </a:xfrm>
        </p:spPr>
        <p:txBody>
          <a:bodyPr/>
          <a:lstStyle>
            <a:lvl1pPr>
              <a:defRPr/>
            </a:lvl1pPr>
          </a:lstStyle>
          <a:p>
            <a:pPr>
              <a:defRPr/>
            </a:pPr>
            <a:fld id="{1D18938D-284C-4CEA-85EF-611493D6E887}" type="slidenum">
              <a:rPr lang="sv-SE"/>
              <a:pPr>
                <a:defRPr/>
              </a:pPr>
              <a:t>‹#›</a:t>
            </a:fld>
            <a:endParaRPr lang="sv-SE"/>
          </a:p>
        </p:txBody>
      </p:sp>
      <p:sp>
        <p:nvSpPr>
          <p:cNvPr id="8" name="Platshållare för datum 4">
            <a:extLst>
              <a:ext uri="{FF2B5EF4-FFF2-40B4-BE49-F238E27FC236}">
                <a16:creationId xmlns:a16="http://schemas.microsoft.com/office/drawing/2014/main" id="{37AA63C0-8CBA-49E9-AF95-6D9A2955929E}"/>
              </a:ext>
            </a:extLst>
          </p:cNvPr>
          <p:cNvSpPr>
            <a:spLocks noGrp="1"/>
          </p:cNvSpPr>
          <p:nvPr>
            <p:ph type="dt" sz="half" idx="19"/>
          </p:nvPr>
        </p:nvSpPr>
        <p:spPr>
          <a:xfrm>
            <a:off x="0" y="0"/>
            <a:ext cx="0" cy="0"/>
          </a:xfrm>
        </p:spPr>
        <p:txBody>
          <a:bodyPr/>
          <a:lstStyle>
            <a:lvl1pPr>
              <a:defRPr/>
            </a:lvl1pPr>
          </a:lstStyle>
          <a:p>
            <a:pPr>
              <a:defRPr/>
            </a:pPr>
            <a:endParaRPr lang="sv-SE"/>
          </a:p>
        </p:txBody>
      </p:sp>
    </p:spTree>
    <p:extLst>
      <p:ext uri="{BB962C8B-B14F-4D97-AF65-F5344CB8AC3E}">
        <p14:creationId xmlns:p14="http://schemas.microsoft.com/office/powerpoint/2010/main" val="13347178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1" i="0">
                <a:solidFill>
                  <a:srgbClr val="1F3764"/>
                </a:solidFill>
                <a:latin typeface="Calibri"/>
                <a:cs typeface="Calibri"/>
              </a:defRPr>
            </a:lvl1pPr>
          </a:lstStyle>
          <a:p>
            <a:endParaRPr/>
          </a:p>
        </p:txBody>
      </p:sp>
      <p:sp>
        <p:nvSpPr>
          <p:cNvPr id="3" name="Holder 3"/>
          <p:cNvSpPr>
            <a:spLocks noGrp="1"/>
          </p:cNvSpPr>
          <p:nvPr>
            <p:ph sz="half" idx="2"/>
          </p:nvPr>
        </p:nvSpPr>
        <p:spPr>
          <a:xfrm>
            <a:off x="754555" y="2010179"/>
            <a:ext cx="3017520" cy="276999"/>
          </a:xfrm>
          <a:prstGeom prst="rect">
            <a:avLst/>
          </a:prstGeom>
        </p:spPr>
        <p:txBody>
          <a:bodyPr wrap="square" lIns="0" tIns="0" rIns="0" bIns="0">
            <a:spAutoFit/>
          </a:bodyPr>
          <a:lstStyle>
            <a:lvl1pPr>
              <a:defRPr sz="1800" b="0" i="0">
                <a:solidFill>
                  <a:schemeClr val="bg1"/>
                </a:solidFill>
                <a:latin typeface="Calibri"/>
                <a:cs typeface="Calibri"/>
              </a:defRPr>
            </a:lvl1pPr>
          </a:lstStyle>
          <a:p>
            <a:endParaRPr/>
          </a:p>
        </p:txBody>
      </p:sp>
      <p:sp>
        <p:nvSpPr>
          <p:cNvPr id="4" name="Holder 4"/>
          <p:cNvSpPr>
            <a:spLocks noGrp="1"/>
          </p:cNvSpPr>
          <p:nvPr>
            <p:ph sz="half" idx="3"/>
          </p:nvPr>
        </p:nvSpPr>
        <p:spPr>
          <a:xfrm>
            <a:off x="4709160" y="1577340"/>
            <a:ext cx="3977640" cy="492443"/>
          </a:xfrm>
          <a:prstGeom prst="rect">
            <a:avLst/>
          </a:prstGeom>
        </p:spPr>
        <p:txBody>
          <a:bodyPr wrap="square" lIns="0" tIns="0" rIns="0" bIns="0">
            <a:spAutoFit/>
          </a:bodyPr>
          <a:lstStyle>
            <a:lvl1pPr>
              <a:defRPr/>
            </a:lvl1pPr>
          </a:lstStyle>
          <a:p>
            <a:endParaRPr/>
          </a:p>
        </p:txBody>
      </p:sp>
      <p:sp>
        <p:nvSpPr>
          <p:cNvPr id="5" name="Holder 5">
            <a:extLst>
              <a:ext uri="{FF2B5EF4-FFF2-40B4-BE49-F238E27FC236}">
                <a16:creationId xmlns:a16="http://schemas.microsoft.com/office/drawing/2014/main" id="{D9D6D52B-6C4E-41D4-806C-B4518AAB7A2E}"/>
              </a:ext>
            </a:extLst>
          </p:cNvPr>
          <p:cNvSpPr>
            <a:spLocks noGrp="1"/>
          </p:cNvSpPr>
          <p:nvPr>
            <p:ph type="ftr" sz="quarter" idx="10"/>
          </p:nvPr>
        </p:nvSpPr>
        <p:spPr>
          <a:xfrm>
            <a:off x="0" y="0"/>
            <a:ext cx="0" cy="0"/>
          </a:xfrm>
        </p:spPr>
        <p:txBody>
          <a:bodyPr lIns="0" tIns="0" rIns="0" bIns="0"/>
          <a:lstStyle>
            <a:lvl1pPr algn="ctr">
              <a:defRPr>
                <a:solidFill>
                  <a:schemeClr val="tx1">
                    <a:tint val="75000"/>
                  </a:schemeClr>
                </a:solidFill>
              </a:defRPr>
            </a:lvl1pPr>
          </a:lstStyle>
          <a:p>
            <a:pPr>
              <a:defRPr/>
            </a:pPr>
            <a:endParaRPr/>
          </a:p>
        </p:txBody>
      </p:sp>
      <p:sp>
        <p:nvSpPr>
          <p:cNvPr id="6" name="Holder 6">
            <a:extLst>
              <a:ext uri="{FF2B5EF4-FFF2-40B4-BE49-F238E27FC236}">
                <a16:creationId xmlns:a16="http://schemas.microsoft.com/office/drawing/2014/main" id="{04E39F68-75BA-41CF-AA1A-C2ED19409668}"/>
              </a:ext>
            </a:extLst>
          </p:cNvPr>
          <p:cNvSpPr>
            <a:spLocks noGrp="1"/>
          </p:cNvSpPr>
          <p:nvPr>
            <p:ph type="dt" sz="half" idx="11"/>
          </p:nvPr>
        </p:nvSpPr>
        <p:spPr>
          <a:xfrm>
            <a:off x="0" y="0"/>
            <a:ext cx="0" cy="0"/>
          </a:xfrm>
        </p:spPr>
        <p:txBody>
          <a:bodyPr lIns="0" tIns="0" rIns="0" bIns="0"/>
          <a:lstStyle>
            <a:lvl1pPr algn="l">
              <a:defRPr>
                <a:solidFill>
                  <a:schemeClr val="tx1">
                    <a:tint val="75000"/>
                  </a:schemeClr>
                </a:solidFill>
              </a:defRPr>
            </a:lvl1pPr>
          </a:lstStyle>
          <a:p>
            <a:pPr>
              <a:defRPr/>
            </a:pPr>
            <a:fld id="{F94E1CC3-149D-41A1-ABF8-C5E148092A2B}" type="datetimeFigureOut">
              <a:rPr lang="en-US"/>
              <a:pPr>
                <a:defRPr/>
              </a:pPr>
              <a:t>11/30/2021</a:t>
            </a:fld>
            <a:endParaRPr lang="en-US"/>
          </a:p>
        </p:txBody>
      </p:sp>
      <p:sp>
        <p:nvSpPr>
          <p:cNvPr id="7" name="Holder 7">
            <a:extLst>
              <a:ext uri="{FF2B5EF4-FFF2-40B4-BE49-F238E27FC236}">
                <a16:creationId xmlns:a16="http://schemas.microsoft.com/office/drawing/2014/main" id="{0FEF35F1-A49F-40AF-BEEC-810A76986AE4}"/>
              </a:ext>
            </a:extLst>
          </p:cNvPr>
          <p:cNvSpPr>
            <a:spLocks noGrp="1"/>
          </p:cNvSpPr>
          <p:nvPr>
            <p:ph type="sldNum" sz="quarter" idx="12"/>
          </p:nvPr>
        </p:nvSpPr>
        <p:spPr>
          <a:xfrm>
            <a:off x="0" y="0"/>
            <a:ext cx="0" cy="0"/>
          </a:xfrm>
        </p:spPr>
        <p:txBody>
          <a:bodyPr lIns="0" tIns="0" rIns="0" bIns="0"/>
          <a:lstStyle>
            <a:lvl1pPr algn="r">
              <a:defRPr>
                <a:solidFill>
                  <a:schemeClr val="tx1">
                    <a:tint val="75000"/>
                  </a:schemeClr>
                </a:solidFill>
              </a:defRPr>
            </a:lvl1pPr>
          </a:lstStyle>
          <a:p>
            <a:pPr>
              <a:defRPr/>
            </a:pPr>
            <a:fld id="{8983B429-EEEC-4422-893B-1B4618B21EC0}" type="slidenum">
              <a:rPr/>
              <a:pPr>
                <a:defRPr/>
              </a:pPr>
              <a:t>‹#›</a:t>
            </a:fld>
            <a:endParaRPr/>
          </a:p>
        </p:txBody>
      </p:sp>
    </p:spTree>
    <p:extLst>
      <p:ext uri="{BB962C8B-B14F-4D97-AF65-F5344CB8AC3E}">
        <p14:creationId xmlns:p14="http://schemas.microsoft.com/office/powerpoint/2010/main" val="1231257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167461"/>
            <a:ext cx="7772400" cy="1470025"/>
          </a:xfrm>
        </p:spPr>
        <p:txBody>
          <a:bodyPr/>
          <a:lstStyle>
            <a:lvl1pPr>
              <a:defRPr>
                <a:solidFill>
                  <a:srgbClr val="B50B1B"/>
                </a:solidFill>
              </a:defRPr>
            </a:lvl1pPr>
          </a:lstStyle>
          <a:p>
            <a:r>
              <a:rPr lang="sv-SE"/>
              <a:t>Klicka här för att ändra format</a:t>
            </a:r>
            <a:endParaRPr lang="sv-SE" dirty="0"/>
          </a:p>
        </p:txBody>
      </p:sp>
      <p:sp>
        <p:nvSpPr>
          <p:cNvPr id="3" name="Underrubrik 2"/>
          <p:cNvSpPr>
            <a:spLocks noGrp="1"/>
          </p:cNvSpPr>
          <p:nvPr>
            <p:ph type="subTitle" idx="1"/>
          </p:nvPr>
        </p:nvSpPr>
        <p:spPr>
          <a:xfrm>
            <a:off x="685800" y="1923236"/>
            <a:ext cx="7772400" cy="3128542"/>
          </a:xfrm>
          <a:effectLst/>
        </p:spPr>
        <p:txBody>
          <a:bodyPr/>
          <a:lstStyle>
            <a:lvl1pPr marL="457200" indent="-457200" algn="l">
              <a:buFont typeface="Arial"/>
              <a:buChar char="•"/>
              <a:defRPr sz="2800">
                <a:solidFill>
                  <a:srgbClr val="00006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a:t>Klicka här för att ändra format på underrubrik i bakgrunden</a:t>
            </a:r>
          </a:p>
        </p:txBody>
      </p:sp>
    </p:spTree>
    <p:extLst>
      <p:ext uri="{BB962C8B-B14F-4D97-AF65-F5344CB8AC3E}">
        <p14:creationId xmlns:p14="http://schemas.microsoft.com/office/powerpoint/2010/main" val="2345759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4565777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46758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a:t>Klicka här för att ändra format</a:t>
            </a:r>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Tree>
    <p:extLst>
      <p:ext uri="{BB962C8B-B14F-4D97-AF65-F5344CB8AC3E}">
        <p14:creationId xmlns:p14="http://schemas.microsoft.com/office/powerpoint/2010/main" val="3279347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3" name="Rektangel 6">
            <a:extLst>
              <a:ext uri="{FF2B5EF4-FFF2-40B4-BE49-F238E27FC236}">
                <a16:creationId xmlns:a16="http://schemas.microsoft.com/office/drawing/2014/main" id="{9EF793C8-5998-41DF-92AD-1B500054584B}"/>
              </a:ext>
            </a:extLst>
          </p:cNvPr>
          <p:cNvSpPr>
            <a:spLocks noChangeArrowheads="1"/>
          </p:cNvSpPr>
          <p:nvPr userDrawn="1"/>
        </p:nvSpPr>
        <p:spPr bwMode="auto">
          <a:xfrm>
            <a:off x="495300" y="1577975"/>
            <a:ext cx="8229600" cy="585788"/>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sv-SE" altLang="sv-SE" sz="3200">
                <a:solidFill>
                  <a:srgbClr val="B50B1B"/>
                </a:solidFill>
                <a:latin typeface="Calibri" panose="020F0502020204030204" pitchFamily="34" charset="0"/>
              </a:rPr>
              <a:t>The Swedish Stroke Register </a:t>
            </a:r>
          </a:p>
        </p:txBody>
      </p:sp>
      <p:sp>
        <p:nvSpPr>
          <p:cNvPr id="2" name="Rubrik 1"/>
          <p:cNvSpPr>
            <a:spLocks noGrp="1"/>
          </p:cNvSpPr>
          <p:nvPr>
            <p:ph type="title"/>
          </p:nvPr>
        </p:nvSpPr>
        <p:spPr>
          <a:xfrm>
            <a:off x="457200" y="809492"/>
            <a:ext cx="8229600" cy="1353806"/>
          </a:xfrm>
        </p:spPr>
        <p:txBody>
          <a:bodyPr>
            <a:normAutofit/>
          </a:bodyPr>
          <a:lstStyle>
            <a:lvl1pPr>
              <a:defRPr sz="6000">
                <a:solidFill>
                  <a:srgbClr val="B50B1B"/>
                </a:solidFill>
              </a:defRPr>
            </a:lvl1pPr>
          </a:lstStyle>
          <a:p>
            <a:r>
              <a:rPr lang="sv-SE" dirty="0"/>
              <a:t>Klicka här för att ändra format</a:t>
            </a:r>
          </a:p>
        </p:txBody>
      </p:sp>
    </p:spTree>
    <p:extLst>
      <p:ext uri="{BB962C8B-B14F-4D97-AF65-F5344CB8AC3E}">
        <p14:creationId xmlns:p14="http://schemas.microsoft.com/office/powerpoint/2010/main" val="935518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167461"/>
            <a:ext cx="7772400" cy="1470025"/>
          </a:xfrm>
        </p:spPr>
        <p:txBody>
          <a:bodyPr/>
          <a:lstStyle>
            <a:lvl1pPr>
              <a:defRPr>
                <a:solidFill>
                  <a:srgbClr val="B50B1B"/>
                </a:solidFill>
              </a:defRPr>
            </a:lvl1pPr>
          </a:lstStyle>
          <a:p>
            <a:r>
              <a:rPr lang="sv-SE"/>
              <a:t>Klicka här för att ändra format</a:t>
            </a:r>
            <a:endParaRPr lang="sv-SE" dirty="0"/>
          </a:p>
        </p:txBody>
      </p:sp>
      <p:sp>
        <p:nvSpPr>
          <p:cNvPr id="3" name="Underrubrik 2"/>
          <p:cNvSpPr>
            <a:spLocks noGrp="1"/>
          </p:cNvSpPr>
          <p:nvPr>
            <p:ph type="subTitle" idx="1"/>
          </p:nvPr>
        </p:nvSpPr>
        <p:spPr>
          <a:xfrm>
            <a:off x="685800" y="1923236"/>
            <a:ext cx="7772400" cy="3128542"/>
          </a:xfrm>
          <a:effectLst/>
        </p:spPr>
        <p:txBody>
          <a:bodyPr/>
          <a:lstStyle>
            <a:lvl1pPr marL="457200" indent="-457200" algn="l">
              <a:buFont typeface="Arial"/>
              <a:buChar char="•"/>
              <a:defRPr sz="2800">
                <a:solidFill>
                  <a:srgbClr val="00006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a:t>Klicka här för att ändra format på underrubrik i bakgrunden</a:t>
            </a:r>
          </a:p>
        </p:txBody>
      </p:sp>
    </p:spTree>
    <p:extLst>
      <p:ext uri="{BB962C8B-B14F-4D97-AF65-F5344CB8AC3E}">
        <p14:creationId xmlns:p14="http://schemas.microsoft.com/office/powerpoint/2010/main" val="21255947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5665466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207706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1.emf"/><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EDAD4">
            <a:alpha val="23137"/>
          </a:srgbClr>
        </a:solidFill>
        <a:effectLst/>
      </p:bgPr>
    </p:bg>
    <p:spTree>
      <p:nvGrpSpPr>
        <p:cNvPr id="1" name=""/>
        <p:cNvGrpSpPr/>
        <p:nvPr/>
      </p:nvGrpSpPr>
      <p:grpSpPr>
        <a:xfrm>
          <a:off x="0" y="0"/>
          <a:ext cx="0" cy="0"/>
          <a:chOff x="0" y="0"/>
          <a:chExt cx="0" cy="0"/>
        </a:xfrm>
      </p:grpSpPr>
      <p:sp>
        <p:nvSpPr>
          <p:cNvPr id="1026" name="Platshållare för rubrik 1">
            <a:extLst>
              <a:ext uri="{FF2B5EF4-FFF2-40B4-BE49-F238E27FC236}">
                <a16:creationId xmlns:a16="http://schemas.microsoft.com/office/drawing/2014/main" id="{3DE09557-FFC9-46E5-8800-36B5155E9FAA}"/>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v-SE" altLang="sv-SE"/>
              <a:t>Klicka här för att ändra format</a:t>
            </a:r>
          </a:p>
        </p:txBody>
      </p:sp>
      <p:sp>
        <p:nvSpPr>
          <p:cNvPr id="3" name="Platshållare för text 2">
            <a:extLst>
              <a:ext uri="{FF2B5EF4-FFF2-40B4-BE49-F238E27FC236}">
                <a16:creationId xmlns:a16="http://schemas.microsoft.com/office/drawing/2014/main" id="{18AADEF9-375D-4967-B46F-359C4EDCACB9}"/>
              </a:ext>
            </a:extLst>
          </p:cNvPr>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pic>
        <p:nvPicPr>
          <p:cNvPr id="1028" name="Bildobjekt 15">
            <a:extLst>
              <a:ext uri="{FF2B5EF4-FFF2-40B4-BE49-F238E27FC236}">
                <a16:creationId xmlns:a16="http://schemas.microsoft.com/office/drawing/2014/main" id="{3CC3D4F0-F8B3-4997-89DA-C3844884EEC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745413" y="6167438"/>
            <a:ext cx="13668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ruta 6">
            <a:extLst>
              <a:ext uri="{FF2B5EF4-FFF2-40B4-BE49-F238E27FC236}">
                <a16:creationId xmlns:a16="http://schemas.microsoft.com/office/drawing/2014/main" id="{465DF27E-3AD7-4F06-A992-6661BB160EC5}"/>
              </a:ext>
            </a:extLst>
          </p:cNvPr>
          <p:cNvSpPr txBox="1"/>
          <p:nvPr/>
        </p:nvSpPr>
        <p:spPr>
          <a:xfrm>
            <a:off x="0" y="6489700"/>
            <a:ext cx="7535863" cy="368300"/>
          </a:xfrm>
          <a:prstGeom prst="rect">
            <a:avLst/>
          </a:prstGeom>
          <a:solidFill>
            <a:schemeClr val="accent3"/>
          </a:solidFill>
        </p:spPr>
        <p:txBody>
          <a:bodyPr>
            <a:spAutoFit/>
          </a:bodyPr>
          <a:lstStyle/>
          <a:p>
            <a:pPr eaLnBrk="1" fontAlgn="auto" hangingPunct="1">
              <a:spcBef>
                <a:spcPts val="0"/>
              </a:spcBef>
              <a:spcAft>
                <a:spcPts val="0"/>
              </a:spcAft>
              <a:defRPr/>
            </a:pPr>
            <a:endParaRPr lang="sv-SE" dirty="0">
              <a:latin typeface="+mn-lt"/>
              <a:cs typeface="+mn-cs"/>
            </a:endParaRPr>
          </a:p>
        </p:txBody>
      </p:sp>
    </p:spTree>
  </p:cSld>
  <p:clrMap bg1="lt1" tx1="dk1" bg2="lt2" tx2="dk2" accent1="accent1" accent2="accent2" accent3="accent3" accent4="accent4" accent5="accent5" accent6="accent6" hlink="hlink" folHlink="folHlink"/>
  <p:sldLayoutIdLst>
    <p:sldLayoutId id="2147483714" r:id="rId1"/>
    <p:sldLayoutId id="2147483710" r:id="rId2"/>
    <p:sldLayoutId id="2147483711" r:id="rId3"/>
    <p:sldLayoutId id="2147483712" r:id="rId4"/>
    <p:sldLayoutId id="2147483713" r:id="rId5"/>
  </p:sldLayoutIdLst>
  <p:txStyles>
    <p:titleStyle>
      <a:lvl1pPr algn="ctr" defTabSz="457200" rtl="0" eaLnBrk="0" fontAlgn="base" hangingPunct="0">
        <a:spcBef>
          <a:spcPct val="0"/>
        </a:spcBef>
        <a:spcAft>
          <a:spcPct val="0"/>
        </a:spcAft>
        <a:defRPr sz="4400" kern="1200">
          <a:solidFill>
            <a:srgbClr val="B50B1B"/>
          </a:solidFill>
          <a:latin typeface="+mj-lt"/>
          <a:ea typeface="+mj-ea"/>
          <a:cs typeface="+mj-cs"/>
        </a:defRPr>
      </a:lvl1pPr>
      <a:lvl2pPr algn="ctr" defTabSz="457200" rtl="0" eaLnBrk="0" fontAlgn="base" hangingPunct="0">
        <a:spcBef>
          <a:spcPct val="0"/>
        </a:spcBef>
        <a:spcAft>
          <a:spcPct val="0"/>
        </a:spcAft>
        <a:defRPr sz="4400">
          <a:solidFill>
            <a:srgbClr val="B50B1B"/>
          </a:solidFill>
          <a:latin typeface="Calibri" panose="020F0502020204030204" pitchFamily="34" charset="0"/>
        </a:defRPr>
      </a:lvl2pPr>
      <a:lvl3pPr algn="ctr" defTabSz="457200" rtl="0" eaLnBrk="0" fontAlgn="base" hangingPunct="0">
        <a:spcBef>
          <a:spcPct val="0"/>
        </a:spcBef>
        <a:spcAft>
          <a:spcPct val="0"/>
        </a:spcAft>
        <a:defRPr sz="4400">
          <a:solidFill>
            <a:srgbClr val="B50B1B"/>
          </a:solidFill>
          <a:latin typeface="Calibri" panose="020F0502020204030204" pitchFamily="34" charset="0"/>
        </a:defRPr>
      </a:lvl3pPr>
      <a:lvl4pPr algn="ctr" defTabSz="457200" rtl="0" eaLnBrk="0" fontAlgn="base" hangingPunct="0">
        <a:spcBef>
          <a:spcPct val="0"/>
        </a:spcBef>
        <a:spcAft>
          <a:spcPct val="0"/>
        </a:spcAft>
        <a:defRPr sz="4400">
          <a:solidFill>
            <a:srgbClr val="B50B1B"/>
          </a:solidFill>
          <a:latin typeface="Calibri" panose="020F0502020204030204" pitchFamily="34" charset="0"/>
        </a:defRPr>
      </a:lvl4pPr>
      <a:lvl5pPr algn="ctr" defTabSz="457200" rtl="0" eaLnBrk="0" fontAlgn="base" hangingPunct="0">
        <a:spcBef>
          <a:spcPct val="0"/>
        </a:spcBef>
        <a:spcAft>
          <a:spcPct val="0"/>
        </a:spcAft>
        <a:defRPr sz="4400">
          <a:solidFill>
            <a:srgbClr val="B50B1B"/>
          </a:solidFill>
          <a:latin typeface="Calibri" panose="020F0502020204030204" pitchFamily="34" charset="0"/>
        </a:defRPr>
      </a:lvl5pPr>
      <a:lvl6pPr marL="457200" algn="ctr" defTabSz="457200" rtl="0" fontAlgn="base">
        <a:spcBef>
          <a:spcPct val="0"/>
        </a:spcBef>
        <a:spcAft>
          <a:spcPct val="0"/>
        </a:spcAft>
        <a:defRPr sz="4400">
          <a:solidFill>
            <a:srgbClr val="B50B1B"/>
          </a:solidFill>
          <a:latin typeface="Calibri" panose="020F0502020204030204" pitchFamily="34" charset="0"/>
        </a:defRPr>
      </a:lvl6pPr>
      <a:lvl7pPr marL="914400" algn="ctr" defTabSz="457200" rtl="0" fontAlgn="base">
        <a:spcBef>
          <a:spcPct val="0"/>
        </a:spcBef>
        <a:spcAft>
          <a:spcPct val="0"/>
        </a:spcAft>
        <a:defRPr sz="4400">
          <a:solidFill>
            <a:srgbClr val="B50B1B"/>
          </a:solidFill>
          <a:latin typeface="Calibri" panose="020F0502020204030204" pitchFamily="34" charset="0"/>
        </a:defRPr>
      </a:lvl7pPr>
      <a:lvl8pPr marL="1371600" algn="ctr" defTabSz="457200" rtl="0" fontAlgn="base">
        <a:spcBef>
          <a:spcPct val="0"/>
        </a:spcBef>
        <a:spcAft>
          <a:spcPct val="0"/>
        </a:spcAft>
        <a:defRPr sz="4400">
          <a:solidFill>
            <a:srgbClr val="B50B1B"/>
          </a:solidFill>
          <a:latin typeface="Calibri" panose="020F0502020204030204" pitchFamily="34" charset="0"/>
        </a:defRPr>
      </a:lvl8pPr>
      <a:lvl9pPr marL="1828800" algn="ctr" defTabSz="457200" rtl="0" fontAlgn="base">
        <a:spcBef>
          <a:spcPct val="0"/>
        </a:spcBef>
        <a:spcAft>
          <a:spcPct val="0"/>
        </a:spcAft>
        <a:defRPr sz="4400">
          <a:solidFill>
            <a:srgbClr val="B50B1B"/>
          </a:solidFill>
          <a:latin typeface="Calibri" panose="020F050202020403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ln>
            <a:solidFill>
              <a:srgbClr val="000090"/>
            </a:solidFill>
          </a:ln>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DEDAD4">
            <a:alpha val="23137"/>
          </a:srgbClr>
        </a:solidFill>
        <a:effectLst/>
      </p:bgPr>
    </p:bg>
    <p:spTree>
      <p:nvGrpSpPr>
        <p:cNvPr id="1" name=""/>
        <p:cNvGrpSpPr/>
        <p:nvPr/>
      </p:nvGrpSpPr>
      <p:grpSpPr>
        <a:xfrm>
          <a:off x="0" y="0"/>
          <a:ext cx="0" cy="0"/>
          <a:chOff x="0" y="0"/>
          <a:chExt cx="0" cy="0"/>
        </a:xfrm>
      </p:grpSpPr>
      <p:sp>
        <p:nvSpPr>
          <p:cNvPr id="1026" name="Platshållare för rubrik 1">
            <a:extLst>
              <a:ext uri="{FF2B5EF4-FFF2-40B4-BE49-F238E27FC236}">
                <a16:creationId xmlns:a16="http://schemas.microsoft.com/office/drawing/2014/main" id="{7DA6049F-E981-42D9-A2A9-6B8F1EA8C80F}"/>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v-SE" altLang="sv-SE"/>
              <a:t>Klicka här för att ändra format</a:t>
            </a:r>
          </a:p>
        </p:txBody>
      </p:sp>
      <p:sp>
        <p:nvSpPr>
          <p:cNvPr id="3" name="Platshållare för text 2">
            <a:extLst>
              <a:ext uri="{FF2B5EF4-FFF2-40B4-BE49-F238E27FC236}">
                <a16:creationId xmlns:a16="http://schemas.microsoft.com/office/drawing/2014/main" id="{15DEDC3C-E7D5-4430-9186-64271D32FBA4}"/>
              </a:ext>
            </a:extLst>
          </p:cNvPr>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pic>
        <p:nvPicPr>
          <p:cNvPr id="1028" name="Bildobjekt 15">
            <a:extLst>
              <a:ext uri="{FF2B5EF4-FFF2-40B4-BE49-F238E27FC236}">
                <a16:creationId xmlns:a16="http://schemas.microsoft.com/office/drawing/2014/main" id="{4AD68098-8A66-4E90-9FB5-03E155CDE3E7}"/>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7745413" y="6167438"/>
            <a:ext cx="13668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ruta 6">
            <a:extLst>
              <a:ext uri="{FF2B5EF4-FFF2-40B4-BE49-F238E27FC236}">
                <a16:creationId xmlns:a16="http://schemas.microsoft.com/office/drawing/2014/main" id="{A2135033-3324-432E-A509-9FD509AA3802}"/>
              </a:ext>
            </a:extLst>
          </p:cNvPr>
          <p:cNvSpPr txBox="1"/>
          <p:nvPr/>
        </p:nvSpPr>
        <p:spPr>
          <a:xfrm>
            <a:off x="0" y="6489700"/>
            <a:ext cx="7535863" cy="368300"/>
          </a:xfrm>
          <a:prstGeom prst="rect">
            <a:avLst/>
          </a:prstGeom>
          <a:solidFill>
            <a:schemeClr val="accent3"/>
          </a:solidFill>
        </p:spPr>
        <p:txBody>
          <a:bodyPr>
            <a:spAutoFit/>
          </a:bodyPr>
          <a:lstStyle/>
          <a:p>
            <a:pPr eaLnBrk="1" fontAlgn="auto" hangingPunct="1">
              <a:spcBef>
                <a:spcPts val="0"/>
              </a:spcBef>
              <a:spcAft>
                <a:spcPts val="0"/>
              </a:spcAft>
              <a:defRPr/>
            </a:pPr>
            <a:endParaRPr lang="sv-SE" dirty="0">
              <a:latin typeface="+mn-lt"/>
              <a:cs typeface="+mn-cs"/>
            </a:endParaRPr>
          </a:p>
        </p:txBody>
      </p:sp>
    </p:spTree>
    <p:extLst>
      <p:ext uri="{BB962C8B-B14F-4D97-AF65-F5344CB8AC3E}">
        <p14:creationId xmlns:p14="http://schemas.microsoft.com/office/powerpoint/2010/main" val="2491273874"/>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ctr" defTabSz="457200" rtl="0" eaLnBrk="0" fontAlgn="base" hangingPunct="0">
        <a:spcBef>
          <a:spcPct val="0"/>
        </a:spcBef>
        <a:spcAft>
          <a:spcPct val="0"/>
        </a:spcAft>
        <a:defRPr sz="4400" kern="1200">
          <a:solidFill>
            <a:srgbClr val="B50B1B"/>
          </a:solidFill>
          <a:latin typeface="+mj-lt"/>
          <a:ea typeface="+mj-ea"/>
          <a:cs typeface="+mj-cs"/>
        </a:defRPr>
      </a:lvl1pPr>
      <a:lvl2pPr algn="ctr" defTabSz="457200" rtl="0" eaLnBrk="0" fontAlgn="base" hangingPunct="0">
        <a:spcBef>
          <a:spcPct val="0"/>
        </a:spcBef>
        <a:spcAft>
          <a:spcPct val="0"/>
        </a:spcAft>
        <a:defRPr sz="4400">
          <a:solidFill>
            <a:srgbClr val="B50B1B"/>
          </a:solidFill>
          <a:latin typeface="Calibri" panose="020F0502020204030204" pitchFamily="34" charset="0"/>
        </a:defRPr>
      </a:lvl2pPr>
      <a:lvl3pPr algn="ctr" defTabSz="457200" rtl="0" eaLnBrk="0" fontAlgn="base" hangingPunct="0">
        <a:spcBef>
          <a:spcPct val="0"/>
        </a:spcBef>
        <a:spcAft>
          <a:spcPct val="0"/>
        </a:spcAft>
        <a:defRPr sz="4400">
          <a:solidFill>
            <a:srgbClr val="B50B1B"/>
          </a:solidFill>
          <a:latin typeface="Calibri" panose="020F0502020204030204" pitchFamily="34" charset="0"/>
        </a:defRPr>
      </a:lvl3pPr>
      <a:lvl4pPr algn="ctr" defTabSz="457200" rtl="0" eaLnBrk="0" fontAlgn="base" hangingPunct="0">
        <a:spcBef>
          <a:spcPct val="0"/>
        </a:spcBef>
        <a:spcAft>
          <a:spcPct val="0"/>
        </a:spcAft>
        <a:defRPr sz="4400">
          <a:solidFill>
            <a:srgbClr val="B50B1B"/>
          </a:solidFill>
          <a:latin typeface="Calibri" panose="020F0502020204030204" pitchFamily="34" charset="0"/>
        </a:defRPr>
      </a:lvl4pPr>
      <a:lvl5pPr algn="ctr" defTabSz="457200" rtl="0" eaLnBrk="0" fontAlgn="base" hangingPunct="0">
        <a:spcBef>
          <a:spcPct val="0"/>
        </a:spcBef>
        <a:spcAft>
          <a:spcPct val="0"/>
        </a:spcAft>
        <a:defRPr sz="4400">
          <a:solidFill>
            <a:srgbClr val="B50B1B"/>
          </a:solidFill>
          <a:latin typeface="Calibri" panose="020F0502020204030204" pitchFamily="34" charset="0"/>
        </a:defRPr>
      </a:lvl5pPr>
      <a:lvl6pPr marL="457200" algn="ctr" defTabSz="457200" rtl="0" fontAlgn="base">
        <a:spcBef>
          <a:spcPct val="0"/>
        </a:spcBef>
        <a:spcAft>
          <a:spcPct val="0"/>
        </a:spcAft>
        <a:defRPr sz="4400">
          <a:solidFill>
            <a:srgbClr val="B50B1B"/>
          </a:solidFill>
          <a:latin typeface="Calibri" panose="020F0502020204030204" pitchFamily="34" charset="0"/>
        </a:defRPr>
      </a:lvl6pPr>
      <a:lvl7pPr marL="914400" algn="ctr" defTabSz="457200" rtl="0" fontAlgn="base">
        <a:spcBef>
          <a:spcPct val="0"/>
        </a:spcBef>
        <a:spcAft>
          <a:spcPct val="0"/>
        </a:spcAft>
        <a:defRPr sz="4400">
          <a:solidFill>
            <a:srgbClr val="B50B1B"/>
          </a:solidFill>
          <a:latin typeface="Calibri" panose="020F0502020204030204" pitchFamily="34" charset="0"/>
        </a:defRPr>
      </a:lvl7pPr>
      <a:lvl8pPr marL="1371600" algn="ctr" defTabSz="457200" rtl="0" fontAlgn="base">
        <a:spcBef>
          <a:spcPct val="0"/>
        </a:spcBef>
        <a:spcAft>
          <a:spcPct val="0"/>
        </a:spcAft>
        <a:defRPr sz="4400">
          <a:solidFill>
            <a:srgbClr val="B50B1B"/>
          </a:solidFill>
          <a:latin typeface="Calibri" panose="020F0502020204030204" pitchFamily="34" charset="0"/>
        </a:defRPr>
      </a:lvl8pPr>
      <a:lvl9pPr marL="1828800" algn="ctr" defTabSz="457200" rtl="0" fontAlgn="base">
        <a:spcBef>
          <a:spcPct val="0"/>
        </a:spcBef>
        <a:spcAft>
          <a:spcPct val="0"/>
        </a:spcAft>
        <a:defRPr sz="4400">
          <a:solidFill>
            <a:srgbClr val="B50B1B"/>
          </a:solidFill>
          <a:latin typeface="Calibri" panose="020F050202020403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ln>
            <a:solidFill>
              <a:srgbClr val="000090"/>
            </a:solidFill>
          </a:ln>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28.wmf"/></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pxhere.com/sv/photo/1418403"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hyperlink" Target="https://www.riksstroke.org/sve/riksstroke-registreringsplattform/vagledning/"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ubrik 1">
            <a:extLst>
              <a:ext uri="{FF2B5EF4-FFF2-40B4-BE49-F238E27FC236}">
                <a16:creationId xmlns:a16="http://schemas.microsoft.com/office/drawing/2014/main" id="{225710D5-B666-48B4-B170-F995075E8E99}"/>
              </a:ext>
            </a:extLst>
          </p:cNvPr>
          <p:cNvSpPr>
            <a:spLocks noGrp="1"/>
          </p:cNvSpPr>
          <p:nvPr>
            <p:ph type="ctrTitle"/>
          </p:nvPr>
        </p:nvSpPr>
        <p:spPr>
          <a:xfrm>
            <a:off x="685800" y="166688"/>
            <a:ext cx="7772400" cy="1470025"/>
          </a:xfrm>
        </p:spPr>
        <p:txBody>
          <a:bodyPr/>
          <a:lstStyle/>
          <a:p>
            <a:r>
              <a:rPr lang="sv-SE" altLang="sv-SE" dirty="0"/>
              <a:t>Välkommen till Riksstrokes webbinarium</a:t>
            </a:r>
            <a:r>
              <a:rPr lang="sv-SE" altLang="sv-SE" baseline="0" dirty="0"/>
              <a:t> 21-11-30</a:t>
            </a:r>
            <a:endParaRPr lang="sv-SE" altLang="sv-SE" dirty="0"/>
          </a:p>
        </p:txBody>
      </p:sp>
      <p:sp>
        <p:nvSpPr>
          <p:cNvPr id="3" name="Underrubrik 2">
            <a:extLst>
              <a:ext uri="{FF2B5EF4-FFF2-40B4-BE49-F238E27FC236}">
                <a16:creationId xmlns:a16="http://schemas.microsoft.com/office/drawing/2014/main" id="{D879E2D1-0A7A-4C77-AC5F-C94627DE69C4}"/>
              </a:ext>
            </a:extLst>
          </p:cNvPr>
          <p:cNvSpPr>
            <a:spLocks noGrp="1"/>
          </p:cNvSpPr>
          <p:nvPr>
            <p:ph type="subTitle" idx="1"/>
          </p:nvPr>
        </p:nvSpPr>
        <p:spPr>
          <a:xfrm>
            <a:off x="685800" y="1922463"/>
            <a:ext cx="7772400" cy="3128962"/>
          </a:xfrm>
        </p:spPr>
        <p:txBody>
          <a:bodyPr/>
          <a:lstStyle/>
          <a:p>
            <a:pPr rtl="0" eaLnBrk="0" fontAlgn="base" hangingPunct="0"/>
            <a:r>
              <a:rPr lang="sv-SE" sz="2800" kern="1200" dirty="0">
                <a:ln>
                  <a:solidFill>
                    <a:srgbClr val="000090"/>
                  </a:solidFill>
                </a:ln>
                <a:solidFill>
                  <a:srgbClr val="00006D"/>
                </a:solidFill>
                <a:effectLst/>
                <a:latin typeface="+mn-lt"/>
                <a:ea typeface="+mn-ea"/>
                <a:cs typeface="+mn-cs"/>
              </a:rPr>
              <a:t>Praktisk information:</a:t>
            </a:r>
          </a:p>
          <a:p>
            <a:pPr marL="914400" lvl="1" indent="-457200" algn="l">
              <a:buFont typeface="Wingdings" panose="05000000000000000000" pitchFamily="2" charset="2"/>
              <a:buChar char="Ø"/>
              <a:defRPr/>
            </a:pPr>
            <a:r>
              <a:rPr lang="sv-SE" sz="2800" kern="1200" dirty="0">
                <a:solidFill>
                  <a:schemeClr val="tx1">
                    <a:tint val="75000"/>
                  </a:schemeClr>
                </a:solidFill>
                <a:effectLst/>
                <a:latin typeface="+mn-lt"/>
                <a:ea typeface="+mn-ea"/>
                <a:cs typeface="+mn-cs"/>
              </a:rPr>
              <a:t>Ställ dina frågor i chatten alt använd ”handen” om du vill ställa en fråga</a:t>
            </a:r>
          </a:p>
          <a:p>
            <a:pPr marL="914400" lvl="1" indent="-457200" algn="l">
              <a:buFont typeface="Wingdings" panose="05000000000000000000" pitchFamily="2" charset="2"/>
              <a:buChar char="Ø"/>
              <a:defRPr/>
            </a:pPr>
            <a:r>
              <a:rPr lang="sv-SE" sz="2800" kern="1200" dirty="0">
                <a:solidFill>
                  <a:schemeClr val="tx1">
                    <a:tint val="75000"/>
                  </a:schemeClr>
                </a:solidFill>
                <a:effectLst/>
                <a:latin typeface="+mn-lt"/>
                <a:ea typeface="+mn-ea"/>
                <a:cs typeface="+mn-cs"/>
              </a:rPr>
              <a:t>Muta din mikrofon</a:t>
            </a:r>
          </a:p>
          <a:p>
            <a:pPr marL="914400" lvl="1" indent="-457200" algn="l">
              <a:buFont typeface="Wingdings" panose="05000000000000000000" pitchFamily="2" charset="2"/>
              <a:buChar char="Ø"/>
              <a:defRPr/>
            </a:pPr>
            <a:r>
              <a:rPr lang="sv-SE" sz="2800" kern="1200" dirty="0">
                <a:solidFill>
                  <a:schemeClr val="tx1">
                    <a:tint val="75000"/>
                  </a:schemeClr>
                </a:solidFill>
                <a:effectLst/>
                <a:latin typeface="+mn-lt"/>
                <a:ea typeface="+mn-ea"/>
                <a:cs typeface="+mn-cs"/>
              </a:rPr>
              <a:t>Mötet spelas in</a:t>
            </a:r>
            <a:endParaRPr lang="sv-SE"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D7AB696-4DFC-408A-803D-E08F8DD7F310}"/>
              </a:ext>
            </a:extLst>
          </p:cNvPr>
          <p:cNvSpPr>
            <a:spLocks noGrp="1"/>
          </p:cNvSpPr>
          <p:nvPr>
            <p:ph type="ctrTitle"/>
          </p:nvPr>
        </p:nvSpPr>
        <p:spPr/>
        <p:txBody>
          <a:bodyPr/>
          <a:lstStyle/>
          <a:p>
            <a:r>
              <a:rPr lang="sv-SE" dirty="0"/>
              <a:t>Registrera?</a:t>
            </a:r>
          </a:p>
        </p:txBody>
      </p:sp>
      <p:sp>
        <p:nvSpPr>
          <p:cNvPr id="3" name="Underrubrik 2">
            <a:extLst>
              <a:ext uri="{FF2B5EF4-FFF2-40B4-BE49-F238E27FC236}">
                <a16:creationId xmlns:a16="http://schemas.microsoft.com/office/drawing/2014/main" id="{6BEB80BC-D8F3-4E83-BC05-3E5239DD1378}"/>
              </a:ext>
            </a:extLst>
          </p:cNvPr>
          <p:cNvSpPr>
            <a:spLocks noGrp="1"/>
          </p:cNvSpPr>
          <p:nvPr>
            <p:ph type="subTitle" idx="1"/>
          </p:nvPr>
        </p:nvSpPr>
        <p:spPr/>
        <p:txBody>
          <a:bodyPr/>
          <a:lstStyle/>
          <a:p>
            <a:pPr marL="0" indent="0" algn="ctr">
              <a:buNone/>
            </a:pPr>
            <a:r>
              <a:rPr lang="sv-SE" sz="6000" dirty="0">
                <a:solidFill>
                  <a:schemeClr val="accent1"/>
                </a:solidFill>
              </a:rPr>
              <a:t>   Frågor och </a:t>
            </a:r>
          </a:p>
          <a:p>
            <a:pPr marL="0" indent="0" algn="ctr">
              <a:buNone/>
            </a:pPr>
            <a:r>
              <a:rPr lang="sv-SE" sz="6000" dirty="0">
                <a:solidFill>
                  <a:schemeClr val="accent1"/>
                </a:solidFill>
              </a:rPr>
              <a:t>Svar</a:t>
            </a:r>
          </a:p>
        </p:txBody>
      </p:sp>
      <p:pic>
        <p:nvPicPr>
          <p:cNvPr id="4" name="Bildobjekt 1">
            <a:extLst>
              <a:ext uri="{FF2B5EF4-FFF2-40B4-BE49-F238E27FC236}">
                <a16:creationId xmlns:a16="http://schemas.microsoft.com/office/drawing/2014/main" id="{FA66793F-DFC9-44D4-9305-17BAAE698C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830" y="1016530"/>
            <a:ext cx="2347912"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Bildobjekt 2">
            <a:extLst>
              <a:ext uri="{FF2B5EF4-FFF2-40B4-BE49-F238E27FC236}">
                <a16:creationId xmlns:a16="http://schemas.microsoft.com/office/drawing/2014/main" id="{4773EDE1-FFD6-47D0-BD2D-31A36CBE94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4087" y="3664480"/>
            <a:ext cx="242411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47863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ubrik 1">
            <a:extLst>
              <a:ext uri="{FF2B5EF4-FFF2-40B4-BE49-F238E27FC236}">
                <a16:creationId xmlns:a16="http://schemas.microsoft.com/office/drawing/2014/main" id="{3F1239A9-D8EA-4EA8-9700-866CA95C90D7}"/>
              </a:ext>
            </a:extLst>
          </p:cNvPr>
          <p:cNvSpPr>
            <a:spLocks noGrp="1"/>
          </p:cNvSpPr>
          <p:nvPr>
            <p:ph type="ctrTitle"/>
          </p:nvPr>
        </p:nvSpPr>
        <p:spPr>
          <a:xfrm>
            <a:off x="685800" y="166688"/>
            <a:ext cx="7772400" cy="1470025"/>
          </a:xfrm>
        </p:spPr>
        <p:txBody>
          <a:bodyPr/>
          <a:lstStyle/>
          <a:p>
            <a:r>
              <a:rPr lang="sv-SE" altLang="sv-SE" dirty="0"/>
              <a:t>Fråga 1</a:t>
            </a:r>
          </a:p>
        </p:txBody>
      </p:sp>
      <p:sp>
        <p:nvSpPr>
          <p:cNvPr id="3" name="Underrubrik 2">
            <a:extLst>
              <a:ext uri="{FF2B5EF4-FFF2-40B4-BE49-F238E27FC236}">
                <a16:creationId xmlns:a16="http://schemas.microsoft.com/office/drawing/2014/main" id="{ACCFE64D-4886-454C-82B8-00A1622EAF6E}"/>
              </a:ext>
            </a:extLst>
          </p:cNvPr>
          <p:cNvSpPr>
            <a:spLocks noGrp="1"/>
          </p:cNvSpPr>
          <p:nvPr>
            <p:ph type="subTitle" idx="1"/>
          </p:nvPr>
        </p:nvSpPr>
        <p:spPr/>
        <p:txBody>
          <a:bodyPr>
            <a:noAutofit/>
          </a:bodyPr>
          <a:lstStyle/>
          <a:p>
            <a:pPr marL="0" indent="0">
              <a:buFont typeface="Arial"/>
              <a:buNone/>
              <a:defRPr/>
            </a:pPr>
            <a:r>
              <a:rPr lang="sv-SE" sz="3200" dirty="0"/>
              <a:t>Patientfall:</a:t>
            </a:r>
          </a:p>
          <a:p>
            <a:pPr marL="0" indent="0">
              <a:buFont typeface="Arial"/>
              <a:buNone/>
              <a:defRPr/>
            </a:pPr>
            <a:r>
              <a:rPr lang="sv-SE" sz="3200" dirty="0"/>
              <a:t>SAB i somras, </a:t>
            </a:r>
            <a:r>
              <a:rPr lang="sv-SE" sz="3200" dirty="0" err="1"/>
              <a:t>endovasklärt</a:t>
            </a:r>
            <a:r>
              <a:rPr lang="sv-SE" sz="3200" dirty="0"/>
              <a:t> ingrepp sept. Komplikation </a:t>
            </a:r>
            <a:r>
              <a:rPr lang="sv-SE" sz="3200" dirty="0" err="1"/>
              <a:t>ischemi</a:t>
            </a:r>
            <a:r>
              <a:rPr lang="sv-SE" sz="3200" dirty="0"/>
              <a:t>. </a:t>
            </a:r>
          </a:p>
          <a:p>
            <a:pPr marL="0" indent="0">
              <a:buFont typeface="Arial"/>
              <a:buNone/>
              <a:defRPr/>
            </a:pPr>
            <a:r>
              <a:rPr lang="sv-SE" sz="3200" dirty="0"/>
              <a:t>Patienten fick diagnos I63.9 vid utskrivning. Diagnos bekräftad med radiologisk MR . </a:t>
            </a:r>
          </a:p>
          <a:p>
            <a:pPr>
              <a:defRPr/>
            </a:pPr>
            <a:endParaRPr lang="sv-SE" sz="3200" dirty="0"/>
          </a:p>
          <a:p>
            <a:pPr>
              <a:defRPr/>
            </a:pPr>
            <a:r>
              <a:rPr lang="sv-SE" sz="3200" dirty="0"/>
              <a:t>Ska patienten registreras?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ubrik 1">
            <a:extLst>
              <a:ext uri="{FF2B5EF4-FFF2-40B4-BE49-F238E27FC236}">
                <a16:creationId xmlns:a16="http://schemas.microsoft.com/office/drawing/2014/main" id="{B3D5F5BC-2F13-481F-9AED-56DB44348870}"/>
              </a:ext>
            </a:extLst>
          </p:cNvPr>
          <p:cNvSpPr>
            <a:spLocks noGrp="1"/>
          </p:cNvSpPr>
          <p:nvPr>
            <p:ph type="ctrTitle"/>
          </p:nvPr>
        </p:nvSpPr>
        <p:spPr>
          <a:xfrm>
            <a:off x="685800" y="166688"/>
            <a:ext cx="7772400" cy="1470025"/>
          </a:xfrm>
        </p:spPr>
        <p:txBody>
          <a:bodyPr/>
          <a:lstStyle/>
          <a:p>
            <a:r>
              <a:rPr lang="sv-SE" altLang="sv-SE" dirty="0"/>
              <a:t>Svar fråga 1</a:t>
            </a:r>
          </a:p>
        </p:txBody>
      </p:sp>
      <p:sp>
        <p:nvSpPr>
          <p:cNvPr id="3" name="Underrubrik 2">
            <a:extLst>
              <a:ext uri="{FF2B5EF4-FFF2-40B4-BE49-F238E27FC236}">
                <a16:creationId xmlns:a16="http://schemas.microsoft.com/office/drawing/2014/main" id="{A93DCD3E-5068-4118-9E3E-F89BF7AADFD5}"/>
              </a:ext>
            </a:extLst>
          </p:cNvPr>
          <p:cNvSpPr>
            <a:spLocks noGrp="1"/>
          </p:cNvSpPr>
          <p:nvPr>
            <p:ph type="subTitle" idx="1"/>
          </p:nvPr>
        </p:nvSpPr>
        <p:spPr/>
        <p:txBody>
          <a:bodyPr/>
          <a:lstStyle/>
          <a:p>
            <a:pPr marL="0" indent="0">
              <a:buFont typeface="Arial"/>
              <a:buNone/>
              <a:defRPr/>
            </a:pPr>
            <a:r>
              <a:rPr lang="sv-SE" sz="1800" dirty="0">
                <a:solidFill>
                  <a:schemeClr val="tx1"/>
                </a:solidFill>
              </a:rPr>
              <a:t>Fråga 2 Patientfall </a:t>
            </a:r>
            <a:r>
              <a:rPr lang="sv-SE" sz="1800" dirty="0" err="1">
                <a:solidFill>
                  <a:schemeClr val="tx1"/>
                </a:solidFill>
              </a:rPr>
              <a:t>ischemi</a:t>
            </a:r>
            <a:r>
              <a:rPr lang="sv-SE" sz="1800" dirty="0">
                <a:solidFill>
                  <a:schemeClr val="tx1"/>
                </a:solidFill>
              </a:rPr>
              <a:t> efter </a:t>
            </a:r>
            <a:r>
              <a:rPr lang="sv-SE" sz="1800" dirty="0" err="1">
                <a:solidFill>
                  <a:schemeClr val="tx1"/>
                </a:solidFill>
              </a:rPr>
              <a:t>endovaskulärt</a:t>
            </a:r>
            <a:r>
              <a:rPr lang="sv-SE" sz="1800" dirty="0">
                <a:solidFill>
                  <a:schemeClr val="tx1"/>
                </a:solidFill>
              </a:rPr>
              <a:t> ingrepp</a:t>
            </a:r>
          </a:p>
          <a:p>
            <a:pPr marL="0" indent="0">
              <a:buFont typeface="Arial"/>
              <a:buNone/>
              <a:defRPr/>
            </a:pPr>
            <a:r>
              <a:rPr lang="sv-SE" sz="3200" dirty="0">
                <a:solidFill>
                  <a:schemeClr val="tx1"/>
                </a:solidFill>
              </a:rPr>
              <a:t>Ja, registrera stroke som uppkommer i samband med ingrepp (se vägledning) så detta bör registreras om kliniska kriterier är uppfyllda (akuta neurologiska bortfall &gt;24 timmar)</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ubrik 1">
            <a:extLst>
              <a:ext uri="{FF2B5EF4-FFF2-40B4-BE49-F238E27FC236}">
                <a16:creationId xmlns:a16="http://schemas.microsoft.com/office/drawing/2014/main" id="{470D2F15-F560-495E-A7A3-471BF46FE9A4}"/>
              </a:ext>
            </a:extLst>
          </p:cNvPr>
          <p:cNvSpPr>
            <a:spLocks noGrp="1"/>
          </p:cNvSpPr>
          <p:nvPr>
            <p:ph type="ctrTitle"/>
          </p:nvPr>
        </p:nvSpPr>
        <p:spPr>
          <a:xfrm>
            <a:off x="685800" y="166688"/>
            <a:ext cx="7772400" cy="1470025"/>
          </a:xfrm>
        </p:spPr>
        <p:txBody>
          <a:bodyPr/>
          <a:lstStyle/>
          <a:p>
            <a:r>
              <a:rPr lang="sv-SE" altLang="sv-SE" dirty="0"/>
              <a:t>Fråga 2</a:t>
            </a:r>
          </a:p>
        </p:txBody>
      </p:sp>
      <p:sp>
        <p:nvSpPr>
          <p:cNvPr id="3" name="Underrubrik 2">
            <a:extLst>
              <a:ext uri="{FF2B5EF4-FFF2-40B4-BE49-F238E27FC236}">
                <a16:creationId xmlns:a16="http://schemas.microsoft.com/office/drawing/2014/main" id="{F3FDB05B-53B3-4BD0-A304-88B59315871B}"/>
              </a:ext>
            </a:extLst>
          </p:cNvPr>
          <p:cNvSpPr>
            <a:spLocks noGrp="1"/>
          </p:cNvSpPr>
          <p:nvPr>
            <p:ph type="subTitle" idx="1"/>
          </p:nvPr>
        </p:nvSpPr>
        <p:spPr/>
        <p:txBody>
          <a:bodyPr>
            <a:normAutofit/>
          </a:bodyPr>
          <a:lstStyle/>
          <a:p>
            <a:pPr>
              <a:defRPr/>
            </a:pPr>
            <a:r>
              <a:rPr lang="sv-SE" sz="3200" dirty="0"/>
              <a:t>Patientfall: ung patient som har gjort ett suicidförsök genom kolmonoxidförgiftning. Patienten överlevde, men syrebristen gav honom infarkter i lillhjärnan. Han har därför fått en I63-diagnos.</a:t>
            </a:r>
          </a:p>
          <a:p>
            <a:pPr>
              <a:defRPr/>
            </a:pPr>
            <a:r>
              <a:rPr lang="sv-SE" sz="3200" dirty="0"/>
              <a:t>Ska patienten registreras?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ubrik 1">
            <a:extLst>
              <a:ext uri="{FF2B5EF4-FFF2-40B4-BE49-F238E27FC236}">
                <a16:creationId xmlns:a16="http://schemas.microsoft.com/office/drawing/2014/main" id="{B3D5F5BC-2F13-481F-9AED-56DB44348870}"/>
              </a:ext>
            </a:extLst>
          </p:cNvPr>
          <p:cNvSpPr>
            <a:spLocks noGrp="1"/>
          </p:cNvSpPr>
          <p:nvPr>
            <p:ph type="ctrTitle"/>
          </p:nvPr>
        </p:nvSpPr>
        <p:spPr>
          <a:xfrm>
            <a:off x="685800" y="166688"/>
            <a:ext cx="7772400" cy="1470025"/>
          </a:xfrm>
        </p:spPr>
        <p:txBody>
          <a:bodyPr/>
          <a:lstStyle/>
          <a:p>
            <a:r>
              <a:rPr lang="sv-SE" altLang="sv-SE" dirty="0"/>
              <a:t>Svar fråga 2</a:t>
            </a:r>
          </a:p>
        </p:txBody>
      </p:sp>
      <p:sp>
        <p:nvSpPr>
          <p:cNvPr id="3" name="Underrubrik 2">
            <a:extLst>
              <a:ext uri="{FF2B5EF4-FFF2-40B4-BE49-F238E27FC236}">
                <a16:creationId xmlns:a16="http://schemas.microsoft.com/office/drawing/2014/main" id="{A93DCD3E-5068-4118-9E3E-F89BF7AADFD5}"/>
              </a:ext>
            </a:extLst>
          </p:cNvPr>
          <p:cNvSpPr>
            <a:spLocks noGrp="1"/>
          </p:cNvSpPr>
          <p:nvPr>
            <p:ph type="subTitle" idx="1"/>
          </p:nvPr>
        </p:nvSpPr>
        <p:spPr/>
        <p:txBody>
          <a:bodyPr>
            <a:normAutofit/>
          </a:bodyPr>
          <a:lstStyle/>
          <a:p>
            <a:pPr marL="0" indent="0" algn="l" rtl="0" eaLnBrk="0" fontAlgn="base" hangingPunct="0">
              <a:spcBef>
                <a:spcPts val="432"/>
              </a:spcBef>
              <a:spcAft>
                <a:spcPts val="0"/>
              </a:spcAft>
              <a:buNone/>
            </a:pPr>
            <a:r>
              <a:rPr lang="sv-SE" sz="1600" kern="1200" dirty="0">
                <a:ln w="9525" cap="flat" cmpd="sng" algn="ctr">
                  <a:solidFill>
                    <a:srgbClr val="000090"/>
                  </a:solidFill>
                  <a:prstDash val="solid"/>
                  <a:round/>
                </a:ln>
                <a:solidFill>
                  <a:srgbClr val="000000"/>
                </a:solidFill>
                <a:effectLst/>
                <a:latin typeface="Calibri" panose="020F0502020204030204" pitchFamily="34" charset="0"/>
                <a:ea typeface="+mn-ea"/>
                <a:cs typeface="+mn-cs"/>
              </a:rPr>
              <a:t>Patientfall </a:t>
            </a:r>
            <a:r>
              <a:rPr lang="sv-SE" sz="1600" kern="1200" dirty="0" err="1">
                <a:ln w="9525" cap="flat" cmpd="sng" algn="ctr">
                  <a:solidFill>
                    <a:srgbClr val="000090"/>
                  </a:solidFill>
                  <a:prstDash val="solid"/>
                  <a:round/>
                </a:ln>
                <a:solidFill>
                  <a:srgbClr val="000000"/>
                </a:solidFill>
                <a:effectLst/>
                <a:latin typeface="Calibri" panose="020F0502020204030204" pitchFamily="34" charset="0"/>
                <a:ea typeface="+mn-ea"/>
                <a:cs typeface="+mn-cs"/>
              </a:rPr>
              <a:t>Anoxi</a:t>
            </a:r>
            <a:endParaRPr lang="sv-SE" sz="1600" dirty="0">
              <a:effectLst/>
            </a:endParaRPr>
          </a:p>
          <a:p>
            <a:pPr marL="457200" indent="-457200" algn="l" rtl="0" eaLnBrk="0" fontAlgn="base" hangingPunct="0">
              <a:spcBef>
                <a:spcPts val="672"/>
              </a:spcBef>
              <a:spcAft>
                <a:spcPts val="0"/>
              </a:spcAft>
            </a:pPr>
            <a:r>
              <a:rPr lang="sv-SE" sz="3200" kern="1200" dirty="0">
                <a:ln w="9525" cap="flat" cmpd="sng" algn="ctr">
                  <a:solidFill>
                    <a:srgbClr val="000090"/>
                  </a:solidFill>
                  <a:prstDash val="solid"/>
                  <a:round/>
                </a:ln>
                <a:solidFill>
                  <a:srgbClr val="00006D"/>
                </a:solidFill>
                <a:effectLst/>
                <a:latin typeface="Calibri" panose="020F0502020204030204" pitchFamily="34" charset="0"/>
                <a:ea typeface="+mn-ea"/>
                <a:cs typeface="+mn-cs"/>
              </a:rPr>
              <a:t>Nej den ska inte registreras. Detta är generell </a:t>
            </a:r>
            <a:r>
              <a:rPr lang="sv-SE" sz="3200" kern="1200" dirty="0" err="1">
                <a:ln w="9525" cap="flat" cmpd="sng" algn="ctr">
                  <a:solidFill>
                    <a:srgbClr val="000090"/>
                  </a:solidFill>
                  <a:prstDash val="solid"/>
                  <a:round/>
                </a:ln>
                <a:solidFill>
                  <a:srgbClr val="00006D"/>
                </a:solidFill>
                <a:effectLst/>
                <a:latin typeface="Calibri" panose="020F0502020204030204" pitchFamily="34" charset="0"/>
                <a:ea typeface="+mn-ea"/>
                <a:cs typeface="+mn-cs"/>
              </a:rPr>
              <a:t>anoxi</a:t>
            </a:r>
            <a:r>
              <a:rPr lang="sv-SE" sz="3200" kern="1200" dirty="0">
                <a:ln w="9525" cap="flat" cmpd="sng" algn="ctr">
                  <a:solidFill>
                    <a:srgbClr val="000090"/>
                  </a:solidFill>
                  <a:prstDash val="solid"/>
                  <a:round/>
                </a:ln>
                <a:solidFill>
                  <a:srgbClr val="00006D"/>
                </a:solidFill>
                <a:effectLst/>
                <a:latin typeface="Calibri" panose="020F0502020204030204" pitchFamily="34" charset="0"/>
                <a:ea typeface="+mn-ea"/>
                <a:cs typeface="+mn-cs"/>
              </a:rPr>
              <a:t> där lillhjärnan är selektivt </a:t>
            </a:r>
            <a:r>
              <a:rPr lang="sv-SE" sz="3200" kern="1200" dirty="0" err="1">
                <a:ln w="9525" cap="flat" cmpd="sng" algn="ctr">
                  <a:solidFill>
                    <a:srgbClr val="000090"/>
                  </a:solidFill>
                  <a:prstDash val="solid"/>
                  <a:round/>
                </a:ln>
                <a:solidFill>
                  <a:srgbClr val="00006D"/>
                </a:solidFill>
                <a:effectLst/>
                <a:latin typeface="Calibri" panose="020F0502020204030204" pitchFamily="34" charset="0"/>
                <a:ea typeface="+mn-ea"/>
                <a:cs typeface="+mn-cs"/>
              </a:rPr>
              <a:t>vulnerabel</a:t>
            </a:r>
            <a:r>
              <a:rPr lang="sv-SE" sz="3200" kern="1200" dirty="0">
                <a:ln w="9525" cap="flat" cmpd="sng" algn="ctr">
                  <a:solidFill>
                    <a:srgbClr val="000090"/>
                  </a:solidFill>
                  <a:prstDash val="solid"/>
                  <a:round/>
                </a:ln>
                <a:solidFill>
                  <a:srgbClr val="00006D"/>
                </a:solidFill>
                <a:effectLst/>
                <a:latin typeface="Calibri" panose="020F0502020204030204" pitchFamily="34" charset="0"/>
                <a:ea typeface="+mn-ea"/>
                <a:cs typeface="+mn-cs"/>
              </a:rPr>
              <a:t>.</a:t>
            </a:r>
          </a:p>
          <a:p>
            <a:pPr>
              <a:defRPr/>
            </a:pPr>
            <a:endParaRPr lang="sv-SE" sz="32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ubrik 1">
            <a:extLst>
              <a:ext uri="{FF2B5EF4-FFF2-40B4-BE49-F238E27FC236}">
                <a16:creationId xmlns:a16="http://schemas.microsoft.com/office/drawing/2014/main" id="{9897BA6D-9B79-4B3E-B0D7-C41D227F7874}"/>
              </a:ext>
            </a:extLst>
          </p:cNvPr>
          <p:cNvSpPr>
            <a:spLocks noGrp="1"/>
          </p:cNvSpPr>
          <p:nvPr>
            <p:ph type="ctrTitle"/>
          </p:nvPr>
        </p:nvSpPr>
        <p:spPr>
          <a:xfrm>
            <a:off x="685800" y="166688"/>
            <a:ext cx="7772400" cy="1470025"/>
          </a:xfrm>
        </p:spPr>
        <p:txBody>
          <a:bodyPr/>
          <a:lstStyle/>
          <a:p>
            <a:r>
              <a:rPr lang="sv-SE" altLang="sv-SE" dirty="0"/>
              <a:t>Fråga 3</a:t>
            </a:r>
          </a:p>
        </p:txBody>
      </p:sp>
      <p:sp>
        <p:nvSpPr>
          <p:cNvPr id="3" name="Underrubrik 2">
            <a:extLst>
              <a:ext uri="{FF2B5EF4-FFF2-40B4-BE49-F238E27FC236}">
                <a16:creationId xmlns:a16="http://schemas.microsoft.com/office/drawing/2014/main" id="{17592613-8D30-44DA-94A9-37959279E7C8}"/>
              </a:ext>
            </a:extLst>
          </p:cNvPr>
          <p:cNvSpPr>
            <a:spLocks noGrp="1"/>
          </p:cNvSpPr>
          <p:nvPr>
            <p:ph type="subTitle" idx="1"/>
          </p:nvPr>
        </p:nvSpPr>
        <p:spPr/>
        <p:txBody>
          <a:bodyPr>
            <a:normAutofit/>
          </a:bodyPr>
          <a:lstStyle/>
          <a:p>
            <a:pPr>
              <a:defRPr/>
            </a:pPr>
            <a:r>
              <a:rPr lang="sv-SE" sz="3200" dirty="0"/>
              <a:t>Om patienten har en blödning på samma plats som sitt </a:t>
            </a:r>
            <a:r>
              <a:rPr lang="sv-SE" sz="3200" dirty="0" err="1"/>
              <a:t>kavernom</a:t>
            </a:r>
            <a:r>
              <a:rPr lang="sv-SE" sz="3200" dirty="0"/>
              <a:t>. </a:t>
            </a:r>
          </a:p>
          <a:p>
            <a:pPr>
              <a:defRPr/>
            </a:pPr>
            <a:r>
              <a:rPr lang="sv-SE" sz="3200" dirty="0"/>
              <a:t>Ska patienten registreras i Riksstroke?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ubrik 1">
            <a:extLst>
              <a:ext uri="{FF2B5EF4-FFF2-40B4-BE49-F238E27FC236}">
                <a16:creationId xmlns:a16="http://schemas.microsoft.com/office/drawing/2014/main" id="{87858F78-4E1E-4ACE-8B0E-73F1DA5FFDE2}"/>
              </a:ext>
            </a:extLst>
          </p:cNvPr>
          <p:cNvSpPr>
            <a:spLocks noGrp="1"/>
          </p:cNvSpPr>
          <p:nvPr>
            <p:ph type="ctrTitle"/>
          </p:nvPr>
        </p:nvSpPr>
        <p:spPr>
          <a:xfrm>
            <a:off x="685800" y="166688"/>
            <a:ext cx="7772400" cy="1470025"/>
          </a:xfrm>
        </p:spPr>
        <p:txBody>
          <a:bodyPr/>
          <a:lstStyle/>
          <a:p>
            <a:r>
              <a:rPr lang="sv-SE" altLang="sv-SE" dirty="0"/>
              <a:t>Svar fråga 3</a:t>
            </a:r>
          </a:p>
        </p:txBody>
      </p:sp>
      <p:sp>
        <p:nvSpPr>
          <p:cNvPr id="3" name="Underrubrik 2">
            <a:extLst>
              <a:ext uri="{FF2B5EF4-FFF2-40B4-BE49-F238E27FC236}">
                <a16:creationId xmlns:a16="http://schemas.microsoft.com/office/drawing/2014/main" id="{C6198754-F453-493E-A5E0-982C1E507071}"/>
              </a:ext>
            </a:extLst>
          </p:cNvPr>
          <p:cNvSpPr>
            <a:spLocks noGrp="1"/>
          </p:cNvSpPr>
          <p:nvPr>
            <p:ph type="subTitle" idx="1"/>
          </p:nvPr>
        </p:nvSpPr>
        <p:spPr>
          <a:xfrm>
            <a:off x="685800" y="1923235"/>
            <a:ext cx="7956176" cy="3984505"/>
          </a:xfrm>
        </p:spPr>
        <p:txBody>
          <a:bodyPr>
            <a:normAutofit fontScale="92500"/>
          </a:bodyPr>
          <a:lstStyle/>
          <a:p>
            <a:pPr>
              <a:defRPr/>
            </a:pPr>
            <a:r>
              <a:rPr lang="sv-SE" sz="1800" dirty="0">
                <a:solidFill>
                  <a:schemeClr val="tx1"/>
                </a:solidFill>
              </a:rPr>
              <a:t>Fråga </a:t>
            </a:r>
            <a:r>
              <a:rPr lang="sv-SE" sz="1800" dirty="0" err="1">
                <a:solidFill>
                  <a:schemeClr val="tx1"/>
                </a:solidFill>
              </a:rPr>
              <a:t>Kaverom</a:t>
            </a:r>
            <a:endParaRPr lang="sv-SE" sz="1800" dirty="0">
              <a:solidFill>
                <a:schemeClr val="tx1"/>
              </a:solidFill>
            </a:endParaRPr>
          </a:p>
          <a:p>
            <a:pPr>
              <a:defRPr/>
            </a:pPr>
            <a:endParaRPr lang="sv-SE" sz="1800" dirty="0">
              <a:solidFill>
                <a:schemeClr val="tx1"/>
              </a:solidFill>
            </a:endParaRPr>
          </a:p>
          <a:p>
            <a:pPr>
              <a:defRPr/>
            </a:pPr>
            <a:r>
              <a:rPr lang="sv-SE" sz="3500" dirty="0">
                <a:solidFill>
                  <a:schemeClr val="tx1"/>
                </a:solidFill>
              </a:rPr>
              <a:t>Ja registreras – </a:t>
            </a:r>
            <a:r>
              <a:rPr lang="sv-SE" sz="3500" dirty="0" err="1">
                <a:solidFill>
                  <a:schemeClr val="tx1"/>
                </a:solidFill>
              </a:rPr>
              <a:t>Kavernomet</a:t>
            </a:r>
            <a:r>
              <a:rPr lang="sv-SE" sz="3500" dirty="0">
                <a:solidFill>
                  <a:schemeClr val="tx1"/>
                </a:solidFill>
              </a:rPr>
              <a:t> är orsaken till blödningen.</a:t>
            </a:r>
          </a:p>
          <a:p>
            <a:pPr>
              <a:defRPr/>
            </a:pPr>
            <a:endParaRPr lang="sv-SE" sz="3200" dirty="0">
              <a:solidFill>
                <a:schemeClr val="tx1"/>
              </a:solidFill>
            </a:endParaRPr>
          </a:p>
          <a:p>
            <a:pPr lvl="1" algn="l">
              <a:defRPr/>
            </a:pPr>
            <a:r>
              <a:rPr lang="sv-SE" sz="2600" dirty="0">
                <a:solidFill>
                  <a:schemeClr val="tx1"/>
                </a:solidFill>
              </a:rPr>
              <a:t>Vägledning: Registrera även stroke </a:t>
            </a:r>
            <a:r>
              <a:rPr lang="sv-SE" sz="2600" dirty="0" err="1">
                <a:solidFill>
                  <a:schemeClr val="tx1"/>
                </a:solidFill>
              </a:rPr>
              <a:t>pga</a:t>
            </a:r>
            <a:r>
              <a:rPr lang="sv-SE" sz="2600" dirty="0">
                <a:solidFill>
                  <a:schemeClr val="tx1"/>
                </a:solidFill>
              </a:rPr>
              <a:t> ovanliga orsaker….. De sällsynta orsakerna till stroke registreras inte i sig, utan det är följdresultatet som registreras om det ger upphov till intracerebral blödning, infarkt eller SAH.</a:t>
            </a:r>
          </a:p>
          <a:p>
            <a:pPr lvl="1" algn="l">
              <a:defRPr/>
            </a:pPr>
            <a:endParaRPr lang="sv-SE" sz="2600" dirty="0">
              <a:solidFill>
                <a:schemeClr val="tx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ubrik 1">
            <a:extLst>
              <a:ext uri="{FF2B5EF4-FFF2-40B4-BE49-F238E27FC236}">
                <a16:creationId xmlns:a16="http://schemas.microsoft.com/office/drawing/2014/main" id="{F35C491D-7B06-4128-A10F-6ECC7611C0FD}"/>
              </a:ext>
            </a:extLst>
          </p:cNvPr>
          <p:cNvSpPr>
            <a:spLocks noGrp="1"/>
          </p:cNvSpPr>
          <p:nvPr>
            <p:ph type="ctrTitle"/>
          </p:nvPr>
        </p:nvSpPr>
        <p:spPr>
          <a:xfrm>
            <a:off x="685800" y="166688"/>
            <a:ext cx="7772400" cy="1470025"/>
          </a:xfrm>
        </p:spPr>
        <p:txBody>
          <a:bodyPr/>
          <a:lstStyle/>
          <a:p>
            <a:r>
              <a:rPr lang="sv-SE" altLang="sv-SE" dirty="0"/>
              <a:t>Fråga 4</a:t>
            </a:r>
          </a:p>
        </p:txBody>
      </p:sp>
      <p:sp>
        <p:nvSpPr>
          <p:cNvPr id="3" name="Underrubrik 2">
            <a:extLst>
              <a:ext uri="{FF2B5EF4-FFF2-40B4-BE49-F238E27FC236}">
                <a16:creationId xmlns:a16="http://schemas.microsoft.com/office/drawing/2014/main" id="{48A1D4C5-68DD-494B-AA55-8541ED5D5973}"/>
              </a:ext>
            </a:extLst>
          </p:cNvPr>
          <p:cNvSpPr>
            <a:spLocks noGrp="1"/>
          </p:cNvSpPr>
          <p:nvPr>
            <p:ph type="subTitle" idx="1"/>
          </p:nvPr>
        </p:nvSpPr>
        <p:spPr>
          <a:xfrm>
            <a:off x="685800" y="1636713"/>
            <a:ext cx="7772400" cy="3415065"/>
          </a:xfrm>
        </p:spPr>
        <p:txBody>
          <a:bodyPr>
            <a:noAutofit/>
          </a:bodyPr>
          <a:lstStyle/>
          <a:p>
            <a:pPr>
              <a:defRPr/>
            </a:pPr>
            <a:r>
              <a:rPr lang="sv-SE" sz="3200" dirty="0"/>
              <a:t>Patientfall; Denna patient har fått diagnos I63.4 som huvuddiagnos. Han kom in för synfältsbortfall och </a:t>
            </a:r>
            <a:r>
              <a:rPr lang="sv-SE" sz="3200" dirty="0" err="1"/>
              <a:t>dysfasi</a:t>
            </a:r>
            <a:r>
              <a:rPr lang="sv-SE" sz="3200" dirty="0"/>
              <a:t>. Man såg inget på CT så han fick trombolys. Utvecklade en stor blödning i direkt anslutning till trombolys. I eftergranskning såg man tecken till PRES-förändringar.</a:t>
            </a:r>
          </a:p>
          <a:p>
            <a:pPr>
              <a:defRPr/>
            </a:pPr>
            <a:r>
              <a:rPr lang="sv-SE" sz="3200" dirty="0"/>
              <a:t>Ska patienten registreras?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ubrik 1">
            <a:extLst>
              <a:ext uri="{FF2B5EF4-FFF2-40B4-BE49-F238E27FC236}">
                <a16:creationId xmlns:a16="http://schemas.microsoft.com/office/drawing/2014/main" id="{06FB21C3-93A2-4036-9244-B1600EC7DCBF}"/>
              </a:ext>
            </a:extLst>
          </p:cNvPr>
          <p:cNvSpPr>
            <a:spLocks noGrp="1"/>
          </p:cNvSpPr>
          <p:nvPr>
            <p:ph type="ctrTitle"/>
          </p:nvPr>
        </p:nvSpPr>
        <p:spPr>
          <a:xfrm>
            <a:off x="685800" y="166688"/>
            <a:ext cx="7772400" cy="1470025"/>
          </a:xfrm>
        </p:spPr>
        <p:txBody>
          <a:bodyPr/>
          <a:lstStyle/>
          <a:p>
            <a:r>
              <a:rPr lang="sv-SE" altLang="sv-SE" dirty="0"/>
              <a:t>Svar fråga 4</a:t>
            </a:r>
          </a:p>
        </p:txBody>
      </p:sp>
      <p:sp>
        <p:nvSpPr>
          <p:cNvPr id="3" name="Underrubrik 2">
            <a:extLst>
              <a:ext uri="{FF2B5EF4-FFF2-40B4-BE49-F238E27FC236}">
                <a16:creationId xmlns:a16="http://schemas.microsoft.com/office/drawing/2014/main" id="{5E3939DD-A296-46C1-91D7-97270554FEFE}"/>
              </a:ext>
            </a:extLst>
          </p:cNvPr>
          <p:cNvSpPr>
            <a:spLocks noGrp="1"/>
          </p:cNvSpPr>
          <p:nvPr>
            <p:ph type="subTitle" idx="1"/>
          </p:nvPr>
        </p:nvSpPr>
        <p:spPr>
          <a:xfrm>
            <a:off x="491067" y="1923235"/>
            <a:ext cx="7967133" cy="4164297"/>
          </a:xfrm>
        </p:spPr>
        <p:txBody>
          <a:bodyPr>
            <a:normAutofit lnSpcReduction="10000"/>
          </a:bodyPr>
          <a:lstStyle/>
          <a:p>
            <a:pPr marL="0" indent="0">
              <a:buFont typeface="Arial"/>
              <a:buNone/>
              <a:defRPr/>
            </a:pPr>
            <a:r>
              <a:rPr lang="sv-SE" sz="1800" dirty="0">
                <a:solidFill>
                  <a:schemeClr val="tx1"/>
                </a:solidFill>
              </a:rPr>
              <a:t>       Fråga patientfall I63.4. Trombolys samt blödning</a:t>
            </a:r>
          </a:p>
          <a:p>
            <a:pPr>
              <a:defRPr/>
            </a:pPr>
            <a:r>
              <a:rPr lang="sv-SE" sz="3200" dirty="0">
                <a:solidFill>
                  <a:schemeClr val="tx1"/>
                </a:solidFill>
              </a:rPr>
              <a:t>Registrera som akut ischemisk stroke (det var ju neurologiska bortfall och inga fynd på initial DT = akut ischemisk stroke), och registrera sedan blödningskomplikation till trombolys. </a:t>
            </a:r>
          </a:p>
          <a:p>
            <a:pPr>
              <a:defRPr/>
            </a:pPr>
            <a:r>
              <a:rPr lang="sv-SE" sz="3200" dirty="0">
                <a:solidFill>
                  <a:schemeClr val="tx1"/>
                </a:solidFill>
              </a:rPr>
              <a:t>PRES kan vara orsak till akut ischemisk stroke så inget som hindrar att det registreras som sådant.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ubrik 1">
            <a:extLst>
              <a:ext uri="{FF2B5EF4-FFF2-40B4-BE49-F238E27FC236}">
                <a16:creationId xmlns:a16="http://schemas.microsoft.com/office/drawing/2014/main" id="{D4B886B8-799B-4F8E-B6A7-1DDC10A14CB9}"/>
              </a:ext>
            </a:extLst>
          </p:cNvPr>
          <p:cNvSpPr>
            <a:spLocks noGrp="1"/>
          </p:cNvSpPr>
          <p:nvPr>
            <p:ph type="ctrTitle"/>
          </p:nvPr>
        </p:nvSpPr>
        <p:spPr>
          <a:xfrm>
            <a:off x="685800" y="166688"/>
            <a:ext cx="7772400" cy="1470025"/>
          </a:xfrm>
        </p:spPr>
        <p:txBody>
          <a:bodyPr/>
          <a:lstStyle/>
          <a:p>
            <a:r>
              <a:rPr lang="sv-SE" altLang="sv-SE" dirty="0"/>
              <a:t>Fråga 5</a:t>
            </a:r>
          </a:p>
        </p:txBody>
      </p:sp>
      <p:sp>
        <p:nvSpPr>
          <p:cNvPr id="3" name="Underrubrik 2">
            <a:extLst>
              <a:ext uri="{FF2B5EF4-FFF2-40B4-BE49-F238E27FC236}">
                <a16:creationId xmlns:a16="http://schemas.microsoft.com/office/drawing/2014/main" id="{469D4126-B2D4-40F9-8327-3D63F7CB315A}"/>
              </a:ext>
            </a:extLst>
          </p:cNvPr>
          <p:cNvSpPr>
            <a:spLocks noGrp="1"/>
          </p:cNvSpPr>
          <p:nvPr>
            <p:ph type="subTitle" idx="1"/>
          </p:nvPr>
        </p:nvSpPr>
        <p:spPr>
          <a:xfrm>
            <a:off x="685800" y="1864728"/>
            <a:ext cx="7772400" cy="4078871"/>
          </a:xfrm>
        </p:spPr>
        <p:txBody>
          <a:bodyPr>
            <a:normAutofit fontScale="92500" lnSpcReduction="10000"/>
          </a:bodyPr>
          <a:lstStyle/>
          <a:p>
            <a:pPr>
              <a:defRPr/>
            </a:pPr>
            <a:r>
              <a:rPr lang="sv-SE" sz="3500" dirty="0"/>
              <a:t>Patientfall: Jag undrar om diagnos I68.0 Cerebral </a:t>
            </a:r>
            <a:r>
              <a:rPr lang="sv-SE" sz="3500" dirty="0" err="1"/>
              <a:t>amyloid</a:t>
            </a:r>
            <a:r>
              <a:rPr lang="sv-SE" sz="3500" dirty="0"/>
              <a:t> </a:t>
            </a:r>
            <a:r>
              <a:rPr lang="sv-SE" sz="3500" dirty="0" err="1"/>
              <a:t>angiopati</a:t>
            </a:r>
            <a:r>
              <a:rPr lang="sv-SE" sz="3500" dirty="0"/>
              <a:t>. Vi har en patient som har fått upprepade hjärnblödningar. Ibland sätter de diagnos I68.0 ibland en I61-diagnos.</a:t>
            </a:r>
          </a:p>
          <a:p>
            <a:pPr marL="0" indent="0">
              <a:buNone/>
              <a:defRPr/>
            </a:pPr>
            <a:endParaRPr lang="sv-SE" sz="3500" dirty="0"/>
          </a:p>
          <a:p>
            <a:pPr>
              <a:defRPr/>
            </a:pPr>
            <a:r>
              <a:rPr lang="sv-SE" sz="3500" dirty="0"/>
              <a:t>Ska alla dessa blödningar registreras i Riksstroke? </a:t>
            </a:r>
          </a:p>
          <a:p>
            <a:pPr>
              <a:defRPr/>
            </a:pPr>
            <a:endParaRPr lang="sv-SE"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ubrik 1">
            <a:extLst>
              <a:ext uri="{FF2B5EF4-FFF2-40B4-BE49-F238E27FC236}">
                <a16:creationId xmlns:a16="http://schemas.microsoft.com/office/drawing/2014/main" id="{C0CEC4FE-C017-4C6C-A1A5-F939F34E92E3}"/>
              </a:ext>
            </a:extLst>
          </p:cNvPr>
          <p:cNvSpPr>
            <a:spLocks noGrp="1"/>
          </p:cNvSpPr>
          <p:nvPr>
            <p:ph type="ctrTitle"/>
          </p:nvPr>
        </p:nvSpPr>
        <p:spPr>
          <a:xfrm>
            <a:off x="685800" y="166688"/>
            <a:ext cx="7772400" cy="1470025"/>
          </a:xfrm>
        </p:spPr>
        <p:txBody>
          <a:bodyPr/>
          <a:lstStyle/>
          <a:p>
            <a:pPr marL="457200" indent="-457200"/>
            <a:r>
              <a:rPr lang="sv-SE" altLang="sv-SE" dirty="0"/>
              <a:t>Agenda</a:t>
            </a:r>
          </a:p>
        </p:txBody>
      </p:sp>
      <p:sp>
        <p:nvSpPr>
          <p:cNvPr id="3" name="Underrubrik 2">
            <a:extLst>
              <a:ext uri="{FF2B5EF4-FFF2-40B4-BE49-F238E27FC236}">
                <a16:creationId xmlns:a16="http://schemas.microsoft.com/office/drawing/2014/main" id="{C97B7744-B39A-40AD-ADD5-F63764B5ECA3}"/>
              </a:ext>
            </a:extLst>
          </p:cNvPr>
          <p:cNvSpPr>
            <a:spLocks noGrp="1"/>
          </p:cNvSpPr>
          <p:nvPr>
            <p:ph type="subTitle" idx="1"/>
          </p:nvPr>
        </p:nvSpPr>
        <p:spPr>
          <a:xfrm>
            <a:off x="685800" y="1923235"/>
            <a:ext cx="7772400" cy="4054231"/>
          </a:xfrm>
        </p:spPr>
        <p:txBody>
          <a:bodyPr>
            <a:noAutofit/>
          </a:bodyPr>
          <a:lstStyle/>
          <a:p>
            <a:pPr lvl="0"/>
            <a:r>
              <a:rPr lang="sv-SE" altLang="sv-SE" sz="2800" dirty="0"/>
              <a:t>Formulär</a:t>
            </a:r>
          </a:p>
          <a:p>
            <a:pPr marL="457200" indent="-457200" algn="l" rtl="0" eaLnBrk="0" fontAlgn="base" hangingPunct="0">
              <a:spcBef>
                <a:spcPts val="528"/>
              </a:spcBef>
              <a:spcAft>
                <a:spcPts val="0"/>
              </a:spcAft>
              <a:buClrTx/>
              <a:buSzPts val="2200"/>
              <a:buFont typeface="Arial" panose="020B0604020202020204" pitchFamily="34" charset="0"/>
              <a:buChar char="•"/>
            </a:pPr>
            <a:r>
              <a:rPr lang="sv-SE" sz="2800" kern="1200" dirty="0">
                <a:ln w="9525" cap="flat" cmpd="sng" algn="ctr">
                  <a:solidFill>
                    <a:srgbClr val="000090"/>
                  </a:solidFill>
                  <a:prstDash val="solid"/>
                  <a:round/>
                </a:ln>
                <a:solidFill>
                  <a:srgbClr val="00006D"/>
                </a:solidFill>
                <a:effectLst/>
                <a:latin typeface="Calibri" panose="020F0502020204030204" pitchFamily="34" charset="0"/>
                <a:ea typeface="+mn-ea"/>
                <a:cs typeface="+mn-cs"/>
              </a:rPr>
              <a:t>NIHSS ej fullständigt</a:t>
            </a:r>
            <a:endParaRPr lang="sv-SE" sz="2800" dirty="0">
              <a:effectLst/>
            </a:endParaRPr>
          </a:p>
          <a:p>
            <a:pPr marL="457200" indent="-457200" algn="l" rtl="0" eaLnBrk="0" fontAlgn="base" hangingPunct="0">
              <a:spcBef>
                <a:spcPts val="480"/>
              </a:spcBef>
              <a:spcAft>
                <a:spcPts val="0"/>
              </a:spcAft>
              <a:buClrTx/>
              <a:buSzPts val="2000"/>
              <a:buFont typeface="Arial" panose="020B0604020202020204" pitchFamily="34" charset="0"/>
              <a:buChar char="•"/>
            </a:pPr>
            <a:r>
              <a:rPr lang="sv-SE" sz="2800" kern="1200" dirty="0">
                <a:ln w="9525" cap="flat" cmpd="sng" algn="ctr">
                  <a:solidFill>
                    <a:srgbClr val="000090"/>
                  </a:solidFill>
                  <a:prstDash val="solid"/>
                  <a:round/>
                </a:ln>
                <a:solidFill>
                  <a:srgbClr val="00006D"/>
                </a:solidFill>
                <a:effectLst/>
                <a:latin typeface="Calibri" panose="020F0502020204030204" pitchFamily="34" charset="0"/>
                <a:ea typeface="+mn-ea"/>
                <a:cs typeface="+mn-cs"/>
              </a:rPr>
              <a:t>Dubbelregistreringar</a:t>
            </a:r>
          </a:p>
          <a:p>
            <a:pPr marL="457200" indent="-457200" algn="l" rtl="0" eaLnBrk="0" fontAlgn="base" hangingPunct="0">
              <a:spcBef>
                <a:spcPts val="480"/>
              </a:spcBef>
              <a:spcAft>
                <a:spcPts val="0"/>
              </a:spcAft>
              <a:buClrTx/>
              <a:buSzPts val="2000"/>
              <a:buFont typeface="Arial" panose="020B0604020202020204" pitchFamily="34" charset="0"/>
              <a:buChar char="•"/>
            </a:pPr>
            <a:r>
              <a:rPr lang="sv-SE" sz="2800" kern="1200" dirty="0">
                <a:ln w="9525" cap="flat" cmpd="sng" algn="ctr">
                  <a:solidFill>
                    <a:srgbClr val="000090"/>
                  </a:solidFill>
                  <a:prstDash val="solid"/>
                  <a:round/>
                </a:ln>
                <a:solidFill>
                  <a:srgbClr val="00006D"/>
                </a:solidFill>
                <a:effectLst/>
                <a:latin typeface="Calibri" panose="020F0502020204030204" pitchFamily="34" charset="0"/>
                <a:ea typeface="+mn-ea"/>
                <a:cs typeface="+mn-cs"/>
              </a:rPr>
              <a:t>Registreringsfrågor</a:t>
            </a:r>
          </a:p>
          <a:p>
            <a:pPr>
              <a:spcBef>
                <a:spcPts val="480"/>
              </a:spcBef>
              <a:spcAft>
                <a:spcPts val="0"/>
              </a:spcAft>
              <a:buSzPts val="2000"/>
              <a:buFont typeface="Arial" panose="020B0604020202020204" pitchFamily="34" charset="0"/>
              <a:buChar char="•"/>
            </a:pPr>
            <a:r>
              <a:rPr kumimoji="0" lang="sv-SE" sz="2800" b="0" i="0" u="none" strike="noStrike" kern="1200" cap="none" spc="0" normalizeH="0" baseline="0" noProof="0" dirty="0">
                <a:ln w="9525" cap="flat" cmpd="sng" algn="ctr">
                  <a:solidFill>
                    <a:srgbClr val="000090"/>
                  </a:solidFill>
                  <a:prstDash val="solid"/>
                  <a:round/>
                </a:ln>
                <a:solidFill>
                  <a:srgbClr val="00006D"/>
                </a:solidFill>
                <a:effectLst/>
                <a:uLnTx/>
                <a:uFillTx/>
                <a:latin typeface="Calibri" panose="020F0502020204030204" pitchFamily="34" charset="0"/>
                <a:ea typeface="+mn-ea"/>
                <a:cs typeface="+mn-cs"/>
              </a:rPr>
              <a:t>Diagnoslathund</a:t>
            </a:r>
            <a:endParaRPr kumimoji="0" lang="sv-SE" sz="2800" b="0" i="0" u="none" strike="noStrike" kern="1200" cap="none" spc="0" normalizeH="0" baseline="0" noProof="0" dirty="0">
              <a:ln>
                <a:solidFill>
                  <a:srgbClr val="000090"/>
                </a:solidFill>
              </a:ln>
              <a:solidFill>
                <a:srgbClr val="00006D"/>
              </a:solidFill>
              <a:effectLst/>
              <a:uLnTx/>
              <a:uFillTx/>
              <a:latin typeface="Calibri"/>
              <a:ea typeface="+mn-ea"/>
              <a:cs typeface="+mn-cs"/>
            </a:endParaRPr>
          </a:p>
          <a:p>
            <a:pPr marL="457200" marR="0" lvl="0" indent="-457200" algn="l" defTabSz="457200" rtl="0" eaLnBrk="0" fontAlgn="base" latinLnBrk="0" hangingPunct="0">
              <a:lnSpc>
                <a:spcPct val="100000"/>
              </a:lnSpc>
              <a:spcBef>
                <a:spcPts val="480"/>
              </a:spcBef>
              <a:spcAft>
                <a:spcPts val="0"/>
              </a:spcAft>
              <a:buClrTx/>
              <a:buSzPts val="2000"/>
              <a:buFont typeface="Arial" panose="020B0604020202020204" pitchFamily="34" charset="0"/>
              <a:buChar char="•"/>
              <a:tabLst/>
              <a:defRPr/>
            </a:pPr>
            <a:r>
              <a:rPr lang="sv-SE" sz="2800" b="0" i="0" kern="1200" baseline="0" dirty="0">
                <a:ln>
                  <a:solidFill>
                    <a:srgbClr val="000090"/>
                  </a:solidFill>
                </a:ln>
                <a:solidFill>
                  <a:srgbClr val="00006D"/>
                </a:solidFill>
                <a:effectLst/>
                <a:latin typeface="+mn-lt"/>
                <a:ea typeface="+mn-ea"/>
                <a:cs typeface="+mn-cs"/>
              </a:rPr>
              <a:t>Inloggningsproblem</a:t>
            </a:r>
            <a:endParaRPr lang="sv-SE" sz="2800" dirty="0">
              <a:effectLst/>
            </a:endParaRPr>
          </a:p>
          <a:p>
            <a:pPr marL="457200" indent="-457200" algn="l" rtl="0" eaLnBrk="0" fontAlgn="base" hangingPunct="0">
              <a:spcBef>
                <a:spcPts val="480"/>
              </a:spcBef>
              <a:spcAft>
                <a:spcPts val="0"/>
              </a:spcAft>
              <a:buClrTx/>
              <a:buSzPts val="2000"/>
              <a:buFont typeface="Arial" panose="020B0604020202020204" pitchFamily="34" charset="0"/>
              <a:buChar char="•"/>
            </a:pPr>
            <a:r>
              <a:rPr lang="sv-SE" sz="2800" kern="1200" dirty="0">
                <a:ln w="9525" cap="flat" cmpd="sng" algn="ctr">
                  <a:solidFill>
                    <a:srgbClr val="000090"/>
                  </a:solidFill>
                  <a:prstDash val="solid"/>
                  <a:round/>
                </a:ln>
                <a:solidFill>
                  <a:srgbClr val="00006D"/>
                </a:solidFill>
                <a:effectLst/>
                <a:latin typeface="Calibri" panose="020F0502020204030204" pitchFamily="34" charset="0"/>
                <a:ea typeface="+mn-ea"/>
                <a:cs typeface="+mn-cs"/>
              </a:rPr>
              <a:t>Nya rapporter</a:t>
            </a:r>
            <a:endParaRPr lang="sv-SE" sz="2800" dirty="0">
              <a:effectLst/>
            </a:endParaRPr>
          </a:p>
          <a:p>
            <a:pPr lvl="0"/>
            <a:r>
              <a:rPr lang="sv-SE" altLang="sv-SE" sz="2800" dirty="0"/>
              <a:t>Visning </a:t>
            </a:r>
            <a:r>
              <a:rPr lang="sv-SE" altLang="sv-SE" sz="2800" dirty="0" err="1"/>
              <a:t>dashboard</a:t>
            </a:r>
            <a:r>
              <a:rPr lang="sv-SE" altLang="sv-SE" sz="2800" dirty="0"/>
              <a:t> – Vårdförlopp</a:t>
            </a:r>
          </a:p>
          <a:p>
            <a:pPr marL="0" lvl="0" indent="0">
              <a:buNone/>
            </a:pPr>
            <a:br>
              <a:rPr lang="sv-SE" altLang="sv-SE" sz="2800" dirty="0"/>
            </a:br>
            <a:endParaRPr lang="sv-SE" sz="28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ubrik 1">
            <a:extLst>
              <a:ext uri="{FF2B5EF4-FFF2-40B4-BE49-F238E27FC236}">
                <a16:creationId xmlns:a16="http://schemas.microsoft.com/office/drawing/2014/main" id="{00BB8B7A-B3E2-4EB4-9192-BF9A40E664A0}"/>
              </a:ext>
            </a:extLst>
          </p:cNvPr>
          <p:cNvSpPr>
            <a:spLocks noGrp="1"/>
          </p:cNvSpPr>
          <p:nvPr>
            <p:ph type="ctrTitle"/>
          </p:nvPr>
        </p:nvSpPr>
        <p:spPr>
          <a:xfrm>
            <a:off x="685800" y="166688"/>
            <a:ext cx="7772400" cy="1470025"/>
          </a:xfrm>
        </p:spPr>
        <p:txBody>
          <a:bodyPr/>
          <a:lstStyle/>
          <a:p>
            <a:r>
              <a:rPr lang="sv-SE" altLang="sv-SE" dirty="0"/>
              <a:t>Svar fråga 5</a:t>
            </a:r>
          </a:p>
        </p:txBody>
      </p:sp>
      <p:sp>
        <p:nvSpPr>
          <p:cNvPr id="3" name="Underrubrik 2">
            <a:extLst>
              <a:ext uri="{FF2B5EF4-FFF2-40B4-BE49-F238E27FC236}">
                <a16:creationId xmlns:a16="http://schemas.microsoft.com/office/drawing/2014/main" id="{09F025D7-BEA3-4F76-9B1B-20B66F61A84D}"/>
              </a:ext>
            </a:extLst>
          </p:cNvPr>
          <p:cNvSpPr>
            <a:spLocks noGrp="1"/>
          </p:cNvSpPr>
          <p:nvPr>
            <p:ph type="subTitle" idx="1"/>
          </p:nvPr>
        </p:nvSpPr>
        <p:spPr/>
        <p:txBody>
          <a:bodyPr/>
          <a:lstStyle/>
          <a:p>
            <a:pPr marL="0" indent="0">
              <a:buNone/>
              <a:defRPr/>
            </a:pPr>
            <a:r>
              <a:rPr lang="sv-SE" sz="1800" dirty="0">
                <a:solidFill>
                  <a:schemeClr val="tx1"/>
                </a:solidFill>
              </a:rPr>
              <a:t>Fråga: Patientfall </a:t>
            </a:r>
            <a:r>
              <a:rPr lang="sv-SE" sz="1800" dirty="0" err="1">
                <a:solidFill>
                  <a:schemeClr val="tx1"/>
                </a:solidFill>
              </a:rPr>
              <a:t>amyloid</a:t>
            </a:r>
            <a:r>
              <a:rPr lang="sv-SE" sz="1800" dirty="0">
                <a:solidFill>
                  <a:schemeClr val="tx1"/>
                </a:solidFill>
              </a:rPr>
              <a:t> </a:t>
            </a:r>
            <a:r>
              <a:rPr lang="sv-SE" sz="1800" dirty="0" err="1">
                <a:solidFill>
                  <a:schemeClr val="tx1"/>
                </a:solidFill>
              </a:rPr>
              <a:t>angiopati</a:t>
            </a:r>
            <a:endParaRPr lang="sv-SE" sz="1800" dirty="0">
              <a:solidFill>
                <a:schemeClr val="tx1"/>
              </a:solidFill>
            </a:endParaRPr>
          </a:p>
          <a:p>
            <a:pPr>
              <a:defRPr/>
            </a:pPr>
            <a:r>
              <a:rPr lang="sv-SE" sz="3200" dirty="0"/>
              <a:t>I68 är en tilläggsdiagnos och avser orsak, har ”orsaken” gett ICH registreras det som ICH på vanligt vis.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D7B81A1F-1662-4F35-8BE7-32688C91A42A}"/>
              </a:ext>
            </a:extLst>
          </p:cNvPr>
          <p:cNvSpPr>
            <a:spLocks noGrp="1"/>
          </p:cNvSpPr>
          <p:nvPr>
            <p:ph type="body" idx="4294967295"/>
          </p:nvPr>
        </p:nvSpPr>
        <p:spPr/>
        <p:txBody>
          <a:bodyPr/>
          <a:lstStyle/>
          <a:p>
            <a:pPr>
              <a:defRPr/>
            </a:pPr>
            <a:endParaRPr lang="sv-SE" dirty="0"/>
          </a:p>
        </p:txBody>
      </p:sp>
      <p:sp>
        <p:nvSpPr>
          <p:cNvPr id="58371" name="Rubrik 2">
            <a:extLst>
              <a:ext uri="{FF2B5EF4-FFF2-40B4-BE49-F238E27FC236}">
                <a16:creationId xmlns:a16="http://schemas.microsoft.com/office/drawing/2014/main" id="{468DE60A-7981-4F93-AB9B-F1486AB0CAB0}"/>
              </a:ext>
            </a:extLst>
          </p:cNvPr>
          <p:cNvSpPr>
            <a:spLocks noGrp="1"/>
          </p:cNvSpPr>
          <p:nvPr>
            <p:ph type="title" idx="4294967295"/>
          </p:nvPr>
        </p:nvSpPr>
        <p:spPr/>
        <p:txBody>
          <a:bodyPr/>
          <a:lstStyle/>
          <a:p>
            <a:r>
              <a:rPr lang="sv-SE" altLang="sv-SE" dirty="0"/>
              <a:t>Diagnoslathund</a:t>
            </a:r>
          </a:p>
        </p:txBody>
      </p:sp>
      <p:pic>
        <p:nvPicPr>
          <p:cNvPr id="58372" name="Bildobjekt 4">
            <a:extLst>
              <a:ext uri="{FF2B5EF4-FFF2-40B4-BE49-F238E27FC236}">
                <a16:creationId xmlns:a16="http://schemas.microsoft.com/office/drawing/2014/main" id="{2F97CC16-6701-4013-9989-615389670B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6837" t="11967" r="24898"/>
          <a:stretch>
            <a:fillRect/>
          </a:stretch>
        </p:blipFill>
        <p:spPr bwMode="auto">
          <a:xfrm>
            <a:off x="727075" y="1112838"/>
            <a:ext cx="3327400" cy="526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Bildobjekt 6">
            <a:extLst>
              <a:ext uri="{FF2B5EF4-FFF2-40B4-BE49-F238E27FC236}">
                <a16:creationId xmlns:a16="http://schemas.microsoft.com/office/drawing/2014/main" id="{D7617008-675A-49EE-B208-4C12A2D42B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6940" t="11967" r="24796"/>
          <a:stretch>
            <a:fillRect/>
          </a:stretch>
        </p:blipFill>
        <p:spPr bwMode="auto">
          <a:xfrm>
            <a:off x="4324350" y="1112838"/>
            <a:ext cx="3327400" cy="526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Rak pilkoppling 8">
            <a:extLst>
              <a:ext uri="{FF2B5EF4-FFF2-40B4-BE49-F238E27FC236}">
                <a16:creationId xmlns:a16="http://schemas.microsoft.com/office/drawing/2014/main" id="{8A1304B8-A8AC-44F6-80E2-01F12C7A82C9}"/>
              </a:ext>
            </a:extLst>
          </p:cNvPr>
          <p:cNvCxnSpPr/>
          <p:nvPr/>
        </p:nvCxnSpPr>
        <p:spPr>
          <a:xfrm flipH="1">
            <a:off x="6550025" y="4954588"/>
            <a:ext cx="1558925" cy="433387"/>
          </a:xfrm>
          <a:prstGeom prst="straightConnector1">
            <a:avLst/>
          </a:prstGeom>
          <a:ln>
            <a:solidFill>
              <a:schemeClr val="accent3"/>
            </a:solidFill>
            <a:tailEnd type="triangle"/>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0792130B-EF57-403E-9973-7295AA12701D}"/>
              </a:ext>
            </a:extLst>
          </p:cNvPr>
          <p:cNvSpPr>
            <a:spLocks noGrp="1"/>
          </p:cNvSpPr>
          <p:nvPr>
            <p:ph type="body" idx="4294967295"/>
          </p:nvPr>
        </p:nvSpPr>
        <p:spPr/>
        <p:txBody>
          <a:bodyPr>
            <a:normAutofit fontScale="92500" lnSpcReduction="20000"/>
          </a:bodyPr>
          <a:lstStyle/>
          <a:p>
            <a:r>
              <a:rPr lang="sv-SE" dirty="0"/>
              <a:t>Checklista;</a:t>
            </a:r>
          </a:p>
          <a:p>
            <a:pPr>
              <a:buFont typeface="Wingdings" panose="05000000000000000000" pitchFamily="2" charset="2"/>
              <a:buChar char="ü"/>
            </a:pPr>
            <a:r>
              <a:rPr lang="sv-SE" sz="2800" kern="1200" dirty="0" err="1">
                <a:solidFill>
                  <a:schemeClr val="tx1"/>
                </a:solidFill>
                <a:effectLst/>
                <a:latin typeface="+mn-lt"/>
                <a:ea typeface="+mn-ea"/>
                <a:cs typeface="+mn-cs"/>
              </a:rPr>
              <a:t>Webläsare</a:t>
            </a:r>
            <a:r>
              <a:rPr lang="sv-SE" sz="2800" kern="1200" dirty="0">
                <a:solidFill>
                  <a:schemeClr val="tx1"/>
                </a:solidFill>
                <a:effectLst/>
                <a:latin typeface="+mn-lt"/>
                <a:ea typeface="+mn-ea"/>
                <a:cs typeface="+mn-cs"/>
              </a:rPr>
              <a:t> rekommenderas </a:t>
            </a:r>
            <a:r>
              <a:rPr lang="sv-SE" sz="2800" kern="1200" dirty="0" err="1">
                <a:solidFill>
                  <a:schemeClr val="tx1"/>
                </a:solidFill>
                <a:effectLst/>
                <a:latin typeface="+mn-lt"/>
                <a:ea typeface="+mn-ea"/>
                <a:cs typeface="+mn-cs"/>
              </a:rPr>
              <a:t>Chrome</a:t>
            </a:r>
            <a:r>
              <a:rPr lang="sv-SE" sz="2800" kern="1200" dirty="0">
                <a:solidFill>
                  <a:schemeClr val="tx1"/>
                </a:solidFill>
                <a:effectLst/>
                <a:latin typeface="+mn-lt"/>
                <a:ea typeface="+mn-ea"/>
                <a:cs typeface="+mn-cs"/>
              </a:rPr>
              <a:t> och </a:t>
            </a:r>
            <a:r>
              <a:rPr lang="sv-SE" sz="2800" kern="1200" dirty="0" err="1">
                <a:solidFill>
                  <a:schemeClr val="tx1"/>
                </a:solidFill>
                <a:effectLst/>
                <a:latin typeface="+mn-lt"/>
                <a:ea typeface="+mn-ea"/>
                <a:cs typeface="+mn-cs"/>
              </a:rPr>
              <a:t>Edge</a:t>
            </a:r>
            <a:endParaRPr lang="sv-SE" sz="2800" dirty="0"/>
          </a:p>
          <a:p>
            <a:pPr>
              <a:buFont typeface="Wingdings" panose="05000000000000000000" pitchFamily="2" charset="2"/>
              <a:buChar char="ü"/>
            </a:pPr>
            <a:r>
              <a:rPr lang="sv-SE" sz="2800" dirty="0"/>
              <a:t>Kolla så att SITHS-kortet inte är skadat.</a:t>
            </a:r>
          </a:p>
          <a:p>
            <a:pPr marR="0" lvl="0" algn="l" defTabSz="457200" rtl="0" eaLnBrk="0" fontAlgn="base" latinLnBrk="0" hangingPunct="0">
              <a:lnSpc>
                <a:spcPct val="100000"/>
              </a:lnSpc>
              <a:spcBef>
                <a:spcPct val="20000"/>
              </a:spcBef>
              <a:spcAft>
                <a:spcPct val="0"/>
              </a:spcAft>
              <a:buClrTx/>
              <a:buSzTx/>
              <a:buFont typeface="Wingdings" panose="05000000000000000000" pitchFamily="2" charset="2"/>
              <a:buChar char="ü"/>
              <a:tabLst/>
              <a:defRPr/>
            </a:pPr>
            <a:r>
              <a:rPr lang="sv-SE" sz="2800" kern="1200" dirty="0">
                <a:ln>
                  <a:solidFill>
                    <a:srgbClr val="000090"/>
                  </a:solidFill>
                </a:ln>
                <a:solidFill>
                  <a:schemeClr val="tx1"/>
                </a:solidFill>
                <a:effectLst/>
                <a:latin typeface="+mn-lt"/>
                <a:ea typeface="+mn-ea"/>
                <a:cs typeface="+mn-cs"/>
              </a:rPr>
              <a:t>Kolla så att SITHS-kortet är insatt på rätt sätt i kortläsaren.</a:t>
            </a:r>
          </a:p>
          <a:p>
            <a:pPr marR="0" lvl="0" algn="l" defTabSz="457200" rtl="0" eaLnBrk="0" fontAlgn="base" latinLnBrk="0" hangingPunct="0">
              <a:lnSpc>
                <a:spcPct val="100000"/>
              </a:lnSpc>
              <a:spcBef>
                <a:spcPct val="20000"/>
              </a:spcBef>
              <a:spcAft>
                <a:spcPct val="0"/>
              </a:spcAft>
              <a:buClrTx/>
              <a:buSzTx/>
              <a:buFont typeface="Wingdings" panose="05000000000000000000" pitchFamily="2" charset="2"/>
              <a:buChar char="ü"/>
              <a:tabLst/>
              <a:defRPr/>
            </a:pPr>
            <a:r>
              <a:rPr lang="sv-SE" sz="2800" kern="1200" dirty="0">
                <a:ln>
                  <a:solidFill>
                    <a:srgbClr val="000090"/>
                  </a:solidFill>
                </a:ln>
                <a:solidFill>
                  <a:schemeClr val="tx1"/>
                </a:solidFill>
                <a:effectLst/>
                <a:latin typeface="+mn-lt"/>
                <a:ea typeface="+mn-ea"/>
                <a:cs typeface="+mn-cs"/>
              </a:rPr>
              <a:t>Kolla så att din dator identifierat SITHS-kortet. Det gör du genom att högerklicka på ikonen Net </a:t>
            </a:r>
            <a:r>
              <a:rPr lang="sv-SE" sz="2800" kern="1200" dirty="0" err="1">
                <a:ln>
                  <a:solidFill>
                    <a:srgbClr val="000090"/>
                  </a:solidFill>
                </a:ln>
                <a:solidFill>
                  <a:schemeClr val="tx1"/>
                </a:solidFill>
                <a:effectLst/>
                <a:latin typeface="+mn-lt"/>
                <a:ea typeface="+mn-ea"/>
                <a:cs typeface="+mn-cs"/>
              </a:rPr>
              <a:t>iD</a:t>
            </a:r>
            <a:r>
              <a:rPr lang="sv-SE" sz="2800" kern="1200" dirty="0">
                <a:ln>
                  <a:solidFill>
                    <a:srgbClr val="000090"/>
                  </a:solidFill>
                </a:ln>
                <a:solidFill>
                  <a:schemeClr val="tx1"/>
                </a:solidFill>
                <a:effectLst/>
                <a:latin typeface="+mn-lt"/>
                <a:ea typeface="+mn-ea"/>
                <a:cs typeface="+mn-cs"/>
              </a:rPr>
              <a:t> till höger längst ned på skärmen. Välj därefter alternativet högst upp. Om du inte kan välja alternativet betyder det att ditt kort inte identifierats korrekt. Då finns problemet på din dator och inte hos kvalitetsregistret. Du måste kontakta IT-supporten för din arbetsplats</a:t>
            </a:r>
            <a:r>
              <a:rPr lang="sv-SE" sz="3200" kern="1200" dirty="0">
                <a:ln>
                  <a:solidFill>
                    <a:srgbClr val="000090"/>
                  </a:solidFill>
                </a:ln>
                <a:solidFill>
                  <a:schemeClr val="tx1"/>
                </a:solidFill>
                <a:effectLst/>
                <a:latin typeface="+mn-lt"/>
                <a:ea typeface="+mn-ea"/>
                <a:cs typeface="+mn-cs"/>
              </a:rPr>
              <a:t>.</a:t>
            </a:r>
          </a:p>
          <a:p>
            <a:pPr marL="0" marR="0" lvl="0" indent="0" algn="l" defTabSz="457200" rtl="0" eaLnBrk="0" fontAlgn="base" latinLnBrk="0" hangingPunct="0">
              <a:lnSpc>
                <a:spcPct val="100000"/>
              </a:lnSpc>
              <a:spcBef>
                <a:spcPct val="20000"/>
              </a:spcBef>
              <a:spcAft>
                <a:spcPct val="0"/>
              </a:spcAft>
              <a:buClrTx/>
              <a:buSzTx/>
              <a:buNone/>
              <a:tabLst/>
              <a:defRPr/>
            </a:pPr>
            <a:endParaRPr lang="sv-SE" sz="3200" kern="1200" dirty="0">
              <a:ln>
                <a:solidFill>
                  <a:srgbClr val="000090"/>
                </a:solidFill>
              </a:ln>
              <a:solidFill>
                <a:schemeClr val="tx1"/>
              </a:solidFill>
              <a:effectLst/>
              <a:latin typeface="+mn-lt"/>
              <a:ea typeface="+mn-ea"/>
              <a:cs typeface="+mn-cs"/>
            </a:endParaRPr>
          </a:p>
          <a:p>
            <a:endParaRPr lang="sv-SE" dirty="0"/>
          </a:p>
          <a:p>
            <a:endParaRPr lang="sv-SE" dirty="0"/>
          </a:p>
        </p:txBody>
      </p:sp>
      <p:sp>
        <p:nvSpPr>
          <p:cNvPr id="3" name="Rubrik 2">
            <a:extLst>
              <a:ext uri="{FF2B5EF4-FFF2-40B4-BE49-F238E27FC236}">
                <a16:creationId xmlns:a16="http://schemas.microsoft.com/office/drawing/2014/main" id="{FE7AC6DF-7A9B-47DD-BDDE-FCBB58DB37A9}"/>
              </a:ext>
            </a:extLst>
          </p:cNvPr>
          <p:cNvSpPr>
            <a:spLocks noGrp="1"/>
          </p:cNvSpPr>
          <p:nvPr>
            <p:ph type="title" idx="4294967295"/>
          </p:nvPr>
        </p:nvSpPr>
        <p:spPr/>
        <p:txBody>
          <a:bodyPr/>
          <a:lstStyle/>
          <a:p>
            <a:r>
              <a:rPr lang="sv-SE" dirty="0"/>
              <a:t>Problem inloggning</a:t>
            </a:r>
          </a:p>
        </p:txBody>
      </p:sp>
    </p:spTree>
    <p:extLst>
      <p:ext uri="{BB962C8B-B14F-4D97-AF65-F5344CB8AC3E}">
        <p14:creationId xmlns:p14="http://schemas.microsoft.com/office/powerpoint/2010/main" val="11999702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CDFFFF4-7B1F-4DF9-8A63-0FADDDD5D4E5}"/>
              </a:ext>
            </a:extLst>
          </p:cNvPr>
          <p:cNvSpPr>
            <a:spLocks noGrp="1"/>
          </p:cNvSpPr>
          <p:nvPr>
            <p:ph type="title" idx="4294967295"/>
          </p:nvPr>
        </p:nvSpPr>
        <p:spPr/>
        <p:txBody>
          <a:bodyPr/>
          <a:lstStyle/>
          <a:p>
            <a:r>
              <a:rPr lang="sv-SE" dirty="0"/>
              <a:t>Forts inloggning</a:t>
            </a:r>
          </a:p>
        </p:txBody>
      </p:sp>
      <p:pic>
        <p:nvPicPr>
          <p:cNvPr id="3" name="Bildobjekt 2">
            <a:extLst>
              <a:ext uri="{FF2B5EF4-FFF2-40B4-BE49-F238E27FC236}">
                <a16:creationId xmlns:a16="http://schemas.microsoft.com/office/drawing/2014/main" id="{CCB07F14-B89C-4C69-A9D4-46A15A366A26}"/>
              </a:ext>
            </a:extLst>
          </p:cNvPr>
          <p:cNvPicPr>
            <a:picLocks noChangeAspect="1"/>
          </p:cNvPicPr>
          <p:nvPr/>
        </p:nvPicPr>
        <p:blipFill rotWithShape="1">
          <a:blip r:embed="rId2"/>
          <a:srcRect l="2121" t="1" r="5020" b="234"/>
          <a:stretch/>
        </p:blipFill>
        <p:spPr>
          <a:xfrm>
            <a:off x="2139996" y="2499134"/>
            <a:ext cx="4245987" cy="3107638"/>
          </a:xfrm>
          <a:prstGeom prst="rect">
            <a:avLst/>
          </a:prstGeom>
        </p:spPr>
      </p:pic>
      <p:pic>
        <p:nvPicPr>
          <p:cNvPr id="4" name="Bildobjekt 3">
            <a:extLst>
              <a:ext uri="{FF2B5EF4-FFF2-40B4-BE49-F238E27FC236}">
                <a16:creationId xmlns:a16="http://schemas.microsoft.com/office/drawing/2014/main" id="{1C8A96B0-943C-4953-B962-552B738FF068}"/>
              </a:ext>
            </a:extLst>
          </p:cNvPr>
          <p:cNvPicPr>
            <a:picLocks noChangeAspect="1"/>
          </p:cNvPicPr>
          <p:nvPr/>
        </p:nvPicPr>
        <p:blipFill>
          <a:blip r:embed="rId3"/>
          <a:stretch>
            <a:fillRect/>
          </a:stretch>
        </p:blipFill>
        <p:spPr>
          <a:xfrm>
            <a:off x="1710586" y="1417638"/>
            <a:ext cx="4761905" cy="828571"/>
          </a:xfrm>
          <a:prstGeom prst="rect">
            <a:avLst/>
          </a:prstGeom>
        </p:spPr>
      </p:pic>
    </p:spTree>
    <p:extLst>
      <p:ext uri="{BB962C8B-B14F-4D97-AF65-F5344CB8AC3E}">
        <p14:creationId xmlns:p14="http://schemas.microsoft.com/office/powerpoint/2010/main" val="18705918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12072B0-2A92-4A93-99A9-2BBF28E73BE5}"/>
              </a:ext>
            </a:extLst>
          </p:cNvPr>
          <p:cNvSpPr>
            <a:spLocks noGrp="1"/>
          </p:cNvSpPr>
          <p:nvPr>
            <p:ph type="title" idx="4294967295"/>
          </p:nvPr>
        </p:nvSpPr>
        <p:spPr/>
        <p:txBody>
          <a:bodyPr/>
          <a:lstStyle/>
          <a:p>
            <a:pPr marL="0" indent="0">
              <a:buFont typeface="Arial" panose="020B0604020202020204" pitchFamily="34" charset="0"/>
              <a:buNone/>
            </a:pPr>
            <a:r>
              <a:rPr lang="sv-SE" dirty="0"/>
              <a:t>Forts inloggning </a:t>
            </a:r>
          </a:p>
        </p:txBody>
      </p:sp>
      <p:sp>
        <p:nvSpPr>
          <p:cNvPr id="3" name="Platshållare för text 2">
            <a:extLst>
              <a:ext uri="{FF2B5EF4-FFF2-40B4-BE49-F238E27FC236}">
                <a16:creationId xmlns:a16="http://schemas.microsoft.com/office/drawing/2014/main" id="{31A8CE57-F8FC-4BB8-B8A6-B568594F5B55}"/>
              </a:ext>
            </a:extLst>
          </p:cNvPr>
          <p:cNvSpPr>
            <a:spLocks noGrp="1"/>
          </p:cNvSpPr>
          <p:nvPr>
            <p:ph type="body" idx="4294967295"/>
          </p:nvPr>
        </p:nvSpPr>
        <p:spPr>
          <a:xfrm>
            <a:off x="457200" y="1417638"/>
            <a:ext cx="8229600" cy="2697161"/>
          </a:xfrm>
        </p:spPr>
        <p:txBody>
          <a:bodyPr>
            <a:normAutofit lnSpcReduction="10000"/>
          </a:bodyPr>
          <a:lstStyle/>
          <a:p>
            <a:pPr lvl="0">
              <a:buFont typeface="Wingdings" panose="05000000000000000000" pitchFamily="2" charset="2"/>
              <a:buChar char="ü"/>
            </a:pPr>
            <a:r>
              <a:rPr lang="sv-SE" sz="2400" kern="1200" dirty="0">
                <a:ln>
                  <a:solidFill>
                    <a:srgbClr val="000090"/>
                  </a:solidFill>
                </a:ln>
                <a:solidFill>
                  <a:schemeClr val="tx1"/>
                </a:solidFill>
                <a:effectLst/>
                <a:latin typeface="+mn-lt"/>
                <a:ea typeface="+mn-ea"/>
                <a:cs typeface="+mn-cs"/>
              </a:rPr>
              <a:t>Gå till registrets webbplats och klicka på </a:t>
            </a:r>
            <a:r>
              <a:rPr lang="sv-SE" sz="2400" b="1" kern="1200" dirty="0">
                <a:ln>
                  <a:solidFill>
                    <a:srgbClr val="000090"/>
                  </a:solidFill>
                </a:ln>
                <a:solidFill>
                  <a:schemeClr val="tx1"/>
                </a:solidFill>
                <a:effectLst/>
                <a:latin typeface="+mn-lt"/>
                <a:ea typeface="+mn-ea"/>
                <a:cs typeface="+mn-cs"/>
              </a:rPr>
              <a:t>Logga in</a:t>
            </a:r>
            <a:r>
              <a:rPr lang="sv-SE" sz="2400" kern="1200" dirty="0">
                <a:ln>
                  <a:solidFill>
                    <a:srgbClr val="000090"/>
                  </a:solidFill>
                </a:ln>
                <a:solidFill>
                  <a:schemeClr val="tx1"/>
                </a:solidFill>
                <a:effectLst/>
                <a:latin typeface="+mn-lt"/>
                <a:ea typeface="+mn-ea"/>
                <a:cs typeface="+mn-cs"/>
              </a:rPr>
              <a:t>. Om din dator har registrerat att du satt i ditt kort ska det komma fram en dialogruta. Där ska du skriva in din SITHS-</a:t>
            </a:r>
            <a:r>
              <a:rPr lang="sv-SE" sz="2400" kern="1200" dirty="0" err="1">
                <a:ln>
                  <a:solidFill>
                    <a:srgbClr val="000090"/>
                  </a:solidFill>
                </a:ln>
                <a:solidFill>
                  <a:schemeClr val="tx1"/>
                </a:solidFill>
                <a:effectLst/>
                <a:latin typeface="+mn-lt"/>
                <a:ea typeface="+mn-ea"/>
                <a:cs typeface="+mn-cs"/>
              </a:rPr>
              <a:t>kortskod</a:t>
            </a:r>
            <a:r>
              <a:rPr lang="sv-SE" sz="2400" kern="1200" dirty="0">
                <a:ln>
                  <a:solidFill>
                    <a:srgbClr val="000090"/>
                  </a:solidFill>
                </a:ln>
                <a:solidFill>
                  <a:schemeClr val="tx1"/>
                </a:solidFill>
                <a:effectLst/>
                <a:latin typeface="+mn-lt"/>
                <a:ea typeface="+mn-ea"/>
                <a:cs typeface="+mn-cs"/>
              </a:rPr>
              <a:t>. Ibland hamnar dialogrutan bakom webbläsaren så att du inte ser den. Minska ner alla fönster du har öppna för att kolla om dialogrutan finns bakom dem.</a:t>
            </a:r>
          </a:p>
          <a:p>
            <a:pPr marR="0" lvl="0" algn="l" defTabSz="457200" rtl="0" eaLnBrk="0" fontAlgn="base" latinLnBrk="0" hangingPunct="0">
              <a:lnSpc>
                <a:spcPct val="100000"/>
              </a:lnSpc>
              <a:spcBef>
                <a:spcPct val="20000"/>
              </a:spcBef>
              <a:spcAft>
                <a:spcPct val="0"/>
              </a:spcAft>
              <a:buClrTx/>
              <a:buSzTx/>
              <a:buFont typeface="Wingdings" panose="05000000000000000000" pitchFamily="2" charset="2"/>
              <a:buChar char="ü"/>
              <a:tabLst/>
              <a:defRPr/>
            </a:pPr>
            <a:r>
              <a:rPr lang="sv-SE" sz="2400" kern="1200" dirty="0">
                <a:ln>
                  <a:solidFill>
                    <a:srgbClr val="000090"/>
                  </a:solidFill>
                </a:ln>
                <a:solidFill>
                  <a:schemeClr val="tx1"/>
                </a:solidFill>
                <a:effectLst/>
                <a:latin typeface="+mn-lt"/>
                <a:ea typeface="+mn-ea"/>
                <a:cs typeface="+mn-cs"/>
              </a:rPr>
              <a:t>Se till att certifikatet som du använder är  HSA-id</a:t>
            </a:r>
          </a:p>
          <a:p>
            <a:pPr marL="342900" marR="0" lvl="0" indent="-34290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lang="sv-SE" sz="2000" kern="1200" dirty="0">
              <a:ln>
                <a:solidFill>
                  <a:srgbClr val="000090"/>
                </a:solidFill>
              </a:ln>
              <a:solidFill>
                <a:schemeClr val="tx1"/>
              </a:solidFill>
              <a:effectLst/>
              <a:latin typeface="+mn-lt"/>
              <a:ea typeface="+mn-ea"/>
              <a:cs typeface="+mn-cs"/>
            </a:endParaRPr>
          </a:p>
          <a:p>
            <a:pPr marL="342900" marR="0" lvl="0" indent="-34290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lang="sv-SE" sz="2000" dirty="0"/>
          </a:p>
        </p:txBody>
      </p:sp>
      <p:pic>
        <p:nvPicPr>
          <p:cNvPr id="4" name="Bildobjekt 3">
            <a:extLst>
              <a:ext uri="{FF2B5EF4-FFF2-40B4-BE49-F238E27FC236}">
                <a16:creationId xmlns:a16="http://schemas.microsoft.com/office/drawing/2014/main" id="{0B863839-8B14-4F06-A20B-E3DED7CB99C3}"/>
              </a:ext>
            </a:extLst>
          </p:cNvPr>
          <p:cNvPicPr>
            <a:picLocks noChangeAspect="1"/>
          </p:cNvPicPr>
          <p:nvPr/>
        </p:nvPicPr>
        <p:blipFill>
          <a:blip r:embed="rId2"/>
          <a:stretch>
            <a:fillRect/>
          </a:stretch>
        </p:blipFill>
        <p:spPr>
          <a:xfrm>
            <a:off x="2802466" y="3945467"/>
            <a:ext cx="3119919" cy="2561331"/>
          </a:xfrm>
          <a:prstGeom prst="rect">
            <a:avLst/>
          </a:prstGeom>
        </p:spPr>
      </p:pic>
    </p:spTree>
    <p:extLst>
      <p:ext uri="{BB962C8B-B14F-4D97-AF65-F5344CB8AC3E}">
        <p14:creationId xmlns:p14="http://schemas.microsoft.com/office/powerpoint/2010/main" val="15553706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31673691-6EBD-41A6-9C8F-7617FE93AEE1}"/>
              </a:ext>
            </a:extLst>
          </p:cNvPr>
          <p:cNvSpPr>
            <a:spLocks noGrp="1"/>
          </p:cNvSpPr>
          <p:nvPr>
            <p:ph type="body" idx="4294967295"/>
          </p:nvPr>
        </p:nvSpPr>
        <p:spPr/>
        <p:txBody>
          <a:bodyPr>
            <a:normAutofit fontScale="62500" lnSpcReduction="20000"/>
          </a:bodyPr>
          <a:lstStyle/>
          <a:p>
            <a:pPr marR="0" lvl="0" algn="l" defTabSz="457200" rtl="0" eaLnBrk="0" fontAlgn="base" latinLnBrk="0" hangingPunct="0">
              <a:lnSpc>
                <a:spcPct val="100000"/>
              </a:lnSpc>
              <a:spcBef>
                <a:spcPct val="20000"/>
              </a:spcBef>
              <a:spcAft>
                <a:spcPct val="0"/>
              </a:spcAft>
              <a:buClrTx/>
              <a:buSzTx/>
              <a:buFont typeface="Wingdings" panose="05000000000000000000" pitchFamily="2" charset="2"/>
              <a:buChar char="ü"/>
              <a:tabLst/>
              <a:defRPr/>
            </a:pPr>
            <a:r>
              <a:rPr lang="sv-SE" sz="3800" kern="1200" dirty="0">
                <a:ln>
                  <a:solidFill>
                    <a:srgbClr val="000090"/>
                  </a:solidFill>
                </a:ln>
                <a:solidFill>
                  <a:schemeClr val="tx1"/>
                </a:solidFill>
                <a:effectLst/>
              </a:rPr>
              <a:t>Ibland kan det hjälpa att stänga webbläsaren och sedan öppna bara den sida där du ska registrera. Du ska stänga genom att gå till webbläsarens meny och välja avsluta.</a:t>
            </a:r>
          </a:p>
          <a:p>
            <a:pPr>
              <a:buFont typeface="Wingdings" panose="05000000000000000000" pitchFamily="2" charset="2"/>
              <a:buChar char="ü"/>
              <a:defRPr/>
            </a:pPr>
            <a:r>
              <a:rPr lang="sv-SE" sz="3800" dirty="0"/>
              <a:t>Om det inte fungerar att logga in kan det ibland hjälpa att rensa webbläsarens historik. Tryck </a:t>
            </a:r>
            <a:r>
              <a:rPr lang="sv-SE" sz="3800" dirty="0" err="1"/>
              <a:t>Ctrl</a:t>
            </a:r>
            <a:r>
              <a:rPr lang="sv-SE" sz="3800" dirty="0"/>
              <a:t> och F5 flera gånger efter varandra.</a:t>
            </a:r>
          </a:p>
          <a:p>
            <a:pPr>
              <a:buFont typeface="Wingdings" panose="05000000000000000000" pitchFamily="2" charset="2"/>
              <a:buChar char="ü"/>
              <a:defRPr/>
            </a:pPr>
            <a:r>
              <a:rPr lang="sv-SE" sz="3800" dirty="0">
                <a:solidFill>
                  <a:srgbClr val="333333"/>
                </a:solidFill>
                <a:effectLst/>
                <a:ea typeface="Times New Roman" panose="02020603050405020304" pitchFamily="18" charset="0"/>
              </a:rPr>
              <a:t>Kan dina kollegor logga in i registret med sina SITHS-kort?</a:t>
            </a:r>
            <a:br>
              <a:rPr lang="sv-SE" sz="3800" dirty="0">
                <a:solidFill>
                  <a:srgbClr val="333333"/>
                </a:solidFill>
                <a:effectLst/>
                <a:ea typeface="Times New Roman" panose="02020603050405020304" pitchFamily="18" charset="0"/>
              </a:rPr>
            </a:br>
            <a:endParaRPr lang="sv-SE" sz="3800" dirty="0">
              <a:solidFill>
                <a:srgbClr val="333333"/>
              </a:solidFill>
              <a:effectLst/>
              <a:ea typeface="Times New Roman" panose="02020603050405020304" pitchFamily="18" charset="0"/>
            </a:endParaRPr>
          </a:p>
          <a:p>
            <a:pPr>
              <a:buFont typeface="Wingdings" panose="05000000000000000000" pitchFamily="2" charset="2"/>
              <a:buChar char="ü"/>
              <a:defRPr/>
            </a:pPr>
            <a:r>
              <a:rPr lang="sv-SE" sz="3800" dirty="0">
                <a:solidFill>
                  <a:srgbClr val="333333"/>
                </a:solidFill>
                <a:effectLst/>
                <a:ea typeface="Times New Roman" panose="02020603050405020304" pitchFamily="18" charset="0"/>
              </a:rPr>
              <a:t>Kan kollegorna logga in från samma dator som du och med samma webbläsare som du?</a:t>
            </a:r>
          </a:p>
          <a:p>
            <a:pPr>
              <a:buFont typeface="Wingdings" panose="05000000000000000000" pitchFamily="2" charset="2"/>
              <a:buChar char="ü"/>
              <a:defRPr/>
            </a:pPr>
            <a:r>
              <a:rPr lang="sv-SE" sz="3800" dirty="0">
                <a:solidFill>
                  <a:srgbClr val="333333"/>
                </a:solidFill>
                <a:highlight>
                  <a:srgbClr val="FFFF00"/>
                </a:highlight>
                <a:ea typeface="Calibri" panose="020F0502020204030204" pitchFamily="34" charset="0"/>
              </a:rPr>
              <a:t>Om du använt för många inloggningsförsök. Stäng ner </a:t>
            </a:r>
            <a:r>
              <a:rPr lang="sv-SE" sz="3800" dirty="0" err="1">
                <a:solidFill>
                  <a:srgbClr val="333333"/>
                </a:solidFill>
                <a:highlight>
                  <a:srgbClr val="FFFF00"/>
                </a:highlight>
                <a:ea typeface="Calibri" panose="020F0502020204030204" pitchFamily="34" charset="0"/>
              </a:rPr>
              <a:t>webläsaren</a:t>
            </a:r>
            <a:r>
              <a:rPr lang="sv-SE" sz="3800" dirty="0">
                <a:solidFill>
                  <a:srgbClr val="333333"/>
                </a:solidFill>
                <a:highlight>
                  <a:srgbClr val="FFFF00"/>
                </a:highlight>
                <a:ea typeface="Calibri" panose="020F0502020204030204" pitchFamily="34" charset="0"/>
              </a:rPr>
              <a:t> och börja om på nytt</a:t>
            </a:r>
            <a:endParaRPr lang="sv-SE" sz="3800" dirty="0">
              <a:solidFill>
                <a:srgbClr val="333333"/>
              </a:solidFill>
              <a:effectLst/>
              <a:highlight>
                <a:srgbClr val="FFFF00"/>
              </a:highlight>
              <a:ea typeface="Calibri" panose="020F0502020204030204" pitchFamily="34" charset="0"/>
            </a:endParaRPr>
          </a:p>
          <a:p>
            <a:endParaRPr lang="sv-SE" dirty="0"/>
          </a:p>
          <a:p>
            <a:pPr lvl="0"/>
            <a:endParaRPr lang="sv-SE" dirty="0"/>
          </a:p>
        </p:txBody>
      </p:sp>
      <p:sp>
        <p:nvSpPr>
          <p:cNvPr id="3" name="Rubrik 2">
            <a:extLst>
              <a:ext uri="{FF2B5EF4-FFF2-40B4-BE49-F238E27FC236}">
                <a16:creationId xmlns:a16="http://schemas.microsoft.com/office/drawing/2014/main" id="{B2F8F531-33A0-465F-8362-4BD3F598A1DF}"/>
              </a:ext>
            </a:extLst>
          </p:cNvPr>
          <p:cNvSpPr>
            <a:spLocks noGrp="1"/>
          </p:cNvSpPr>
          <p:nvPr>
            <p:ph type="title" idx="4294967295"/>
          </p:nvPr>
        </p:nvSpPr>
        <p:spPr/>
        <p:txBody>
          <a:bodyPr/>
          <a:lstStyle/>
          <a:p>
            <a:r>
              <a:rPr lang="sv-SE" dirty="0"/>
              <a:t>Forts inloggning</a:t>
            </a:r>
          </a:p>
        </p:txBody>
      </p:sp>
    </p:spTree>
    <p:extLst>
      <p:ext uri="{BB962C8B-B14F-4D97-AF65-F5344CB8AC3E}">
        <p14:creationId xmlns:p14="http://schemas.microsoft.com/office/powerpoint/2010/main" val="34482484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ubrik 1">
            <a:extLst>
              <a:ext uri="{FF2B5EF4-FFF2-40B4-BE49-F238E27FC236}">
                <a16:creationId xmlns:a16="http://schemas.microsoft.com/office/drawing/2014/main" id="{1800D137-BA16-4CFD-A595-61A4F7BC6A3D}"/>
              </a:ext>
            </a:extLst>
          </p:cNvPr>
          <p:cNvSpPr>
            <a:spLocks noGrp="1"/>
          </p:cNvSpPr>
          <p:nvPr>
            <p:ph type="ctrTitle"/>
          </p:nvPr>
        </p:nvSpPr>
        <p:spPr>
          <a:xfrm>
            <a:off x="455613" y="333376"/>
            <a:ext cx="7772400" cy="716492"/>
          </a:xfrm>
        </p:spPr>
        <p:txBody>
          <a:bodyPr/>
          <a:lstStyle/>
          <a:p>
            <a:pPr eaLnBrk="1" hangingPunct="1"/>
            <a:r>
              <a:rPr lang="sv-SE" altLang="sv-SE" dirty="0"/>
              <a:t>Nya rapporter </a:t>
            </a:r>
            <a:br>
              <a:rPr lang="sv-SE" altLang="sv-SE" dirty="0"/>
            </a:br>
            <a:r>
              <a:rPr lang="sv-SE" altLang="sv-SE" sz="2800" dirty="0">
                <a:solidFill>
                  <a:schemeClr val="accent1"/>
                </a:solidFill>
              </a:rPr>
              <a:t>Eftersläpning</a:t>
            </a:r>
          </a:p>
        </p:txBody>
      </p:sp>
      <p:sp>
        <p:nvSpPr>
          <p:cNvPr id="3" name="Underrubrik 2">
            <a:extLst>
              <a:ext uri="{FF2B5EF4-FFF2-40B4-BE49-F238E27FC236}">
                <a16:creationId xmlns:a16="http://schemas.microsoft.com/office/drawing/2014/main" id="{F93C3842-BEF9-426D-BA15-F3C46A3D5FA7}"/>
              </a:ext>
            </a:extLst>
          </p:cNvPr>
          <p:cNvSpPr>
            <a:spLocks noGrp="1"/>
          </p:cNvSpPr>
          <p:nvPr>
            <p:ph type="subTitle" idx="1"/>
          </p:nvPr>
        </p:nvSpPr>
        <p:spPr>
          <a:xfrm>
            <a:off x="299677" y="1922463"/>
            <a:ext cx="8521593" cy="3959722"/>
          </a:xfrm>
        </p:spPr>
        <p:txBody>
          <a:bodyPr/>
          <a:lstStyle/>
          <a:p>
            <a:pPr marL="0" lvl="0" indent="0">
              <a:buNone/>
            </a:pPr>
            <a:endParaRPr lang="sv-SE" dirty="0"/>
          </a:p>
        </p:txBody>
      </p:sp>
      <p:sp>
        <p:nvSpPr>
          <p:cNvPr id="8" name="textruta 7">
            <a:extLst>
              <a:ext uri="{FF2B5EF4-FFF2-40B4-BE49-F238E27FC236}">
                <a16:creationId xmlns:a16="http://schemas.microsoft.com/office/drawing/2014/main" id="{B549D868-B882-443D-8623-3B4AE2A3B9ED}"/>
              </a:ext>
            </a:extLst>
          </p:cNvPr>
          <p:cNvSpPr txBox="1"/>
          <p:nvPr/>
        </p:nvSpPr>
        <p:spPr>
          <a:xfrm>
            <a:off x="4377267" y="5232400"/>
            <a:ext cx="184731" cy="369332"/>
          </a:xfrm>
          <a:prstGeom prst="rect">
            <a:avLst/>
          </a:prstGeom>
          <a:noFill/>
        </p:spPr>
        <p:txBody>
          <a:bodyPr wrap="none" rtlCol="0">
            <a:spAutoFit/>
          </a:bodyPr>
          <a:lstStyle/>
          <a:p>
            <a:endParaRPr lang="sv-SE" dirty="0"/>
          </a:p>
        </p:txBody>
      </p:sp>
      <p:sp>
        <p:nvSpPr>
          <p:cNvPr id="9" name="textruta 8">
            <a:extLst>
              <a:ext uri="{FF2B5EF4-FFF2-40B4-BE49-F238E27FC236}">
                <a16:creationId xmlns:a16="http://schemas.microsoft.com/office/drawing/2014/main" id="{A93893D8-E4B8-4DCA-BEF9-6C72B850B0AA}"/>
              </a:ext>
            </a:extLst>
          </p:cNvPr>
          <p:cNvSpPr txBox="1"/>
          <p:nvPr/>
        </p:nvSpPr>
        <p:spPr>
          <a:xfrm>
            <a:off x="4114800" y="2971800"/>
            <a:ext cx="914400" cy="914400"/>
          </a:xfrm>
          <a:prstGeom prst="rect">
            <a:avLst/>
          </a:prstGeom>
          <a:noFill/>
        </p:spPr>
        <p:txBody>
          <a:bodyPr wrap="square" rtlCol="0">
            <a:spAutoFit/>
          </a:bodyPr>
          <a:lstStyle/>
          <a:p>
            <a:endParaRPr lang="sv-SE" dirty="0"/>
          </a:p>
        </p:txBody>
      </p:sp>
      <p:sp>
        <p:nvSpPr>
          <p:cNvPr id="10" name="textruta 9">
            <a:extLst>
              <a:ext uri="{FF2B5EF4-FFF2-40B4-BE49-F238E27FC236}">
                <a16:creationId xmlns:a16="http://schemas.microsoft.com/office/drawing/2014/main" id="{C9EF92D1-1C03-4593-ADE4-0066B004E1ED}"/>
              </a:ext>
            </a:extLst>
          </p:cNvPr>
          <p:cNvSpPr txBox="1"/>
          <p:nvPr/>
        </p:nvSpPr>
        <p:spPr>
          <a:xfrm>
            <a:off x="4114800" y="2971800"/>
            <a:ext cx="914400" cy="914400"/>
          </a:xfrm>
          <a:prstGeom prst="rect">
            <a:avLst/>
          </a:prstGeom>
          <a:noFill/>
        </p:spPr>
        <p:txBody>
          <a:bodyPr wrap="square" rtlCol="0">
            <a:spAutoFit/>
          </a:bodyPr>
          <a:lstStyle/>
          <a:p>
            <a:endParaRPr lang="sv-SE" dirty="0"/>
          </a:p>
        </p:txBody>
      </p:sp>
      <p:pic>
        <p:nvPicPr>
          <p:cNvPr id="13" name="Bildobjekt 12">
            <a:extLst>
              <a:ext uri="{FF2B5EF4-FFF2-40B4-BE49-F238E27FC236}">
                <a16:creationId xmlns:a16="http://schemas.microsoft.com/office/drawing/2014/main" id="{66FEF172-F6C3-4CC2-AEF1-EEF0BC73F420}"/>
              </a:ext>
            </a:extLst>
          </p:cNvPr>
          <p:cNvPicPr>
            <a:picLocks noChangeAspect="1"/>
          </p:cNvPicPr>
          <p:nvPr/>
        </p:nvPicPr>
        <p:blipFill rotWithShape="1">
          <a:blip r:embed="rId2"/>
          <a:srcRect l="64722" t="12667" r="14260" b="28370"/>
          <a:stretch/>
        </p:blipFill>
        <p:spPr>
          <a:xfrm>
            <a:off x="1489244" y="1256268"/>
            <a:ext cx="5878042" cy="5152999"/>
          </a:xfrm>
          <a:prstGeom prst="rect">
            <a:avLst/>
          </a:prstGeom>
        </p:spPr>
      </p:pic>
    </p:spTree>
    <p:extLst>
      <p:ext uri="{BB962C8B-B14F-4D97-AF65-F5344CB8AC3E}">
        <p14:creationId xmlns:p14="http://schemas.microsoft.com/office/powerpoint/2010/main" val="9694269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5206ECB-C3EE-4C96-8DD4-7B4283D01B77}"/>
              </a:ext>
            </a:extLst>
          </p:cNvPr>
          <p:cNvSpPr>
            <a:spLocks noGrp="1"/>
          </p:cNvSpPr>
          <p:nvPr>
            <p:ph type="ctrTitle"/>
          </p:nvPr>
        </p:nvSpPr>
        <p:spPr/>
        <p:txBody>
          <a:bodyPr/>
          <a:lstStyle/>
          <a:p>
            <a:r>
              <a:rPr lang="sv-SE" dirty="0"/>
              <a:t>Nya rapporter </a:t>
            </a:r>
            <a:br>
              <a:rPr lang="sv-SE" dirty="0"/>
            </a:br>
            <a:r>
              <a:rPr lang="sv-SE" sz="2800" dirty="0">
                <a:solidFill>
                  <a:schemeClr val="accent1"/>
                </a:solidFill>
              </a:rPr>
              <a:t>Vårdförlopp</a:t>
            </a:r>
          </a:p>
        </p:txBody>
      </p:sp>
      <p:sp>
        <p:nvSpPr>
          <p:cNvPr id="3" name="Underrubrik 2">
            <a:extLst>
              <a:ext uri="{FF2B5EF4-FFF2-40B4-BE49-F238E27FC236}">
                <a16:creationId xmlns:a16="http://schemas.microsoft.com/office/drawing/2014/main" id="{9B10243A-95E6-4C00-A54B-5E7CAD3036E1}"/>
              </a:ext>
            </a:extLst>
          </p:cNvPr>
          <p:cNvSpPr>
            <a:spLocks noGrp="1"/>
          </p:cNvSpPr>
          <p:nvPr>
            <p:ph type="subTitle" idx="1"/>
          </p:nvPr>
        </p:nvSpPr>
        <p:spPr/>
        <p:txBody>
          <a:bodyPr/>
          <a:lstStyle/>
          <a:p>
            <a:endParaRPr lang="sv-SE" dirty="0"/>
          </a:p>
        </p:txBody>
      </p:sp>
      <p:pic>
        <p:nvPicPr>
          <p:cNvPr id="6" name="Bildobjekt 5">
            <a:extLst>
              <a:ext uri="{FF2B5EF4-FFF2-40B4-BE49-F238E27FC236}">
                <a16:creationId xmlns:a16="http://schemas.microsoft.com/office/drawing/2014/main" id="{867E5F6E-DA6C-4C15-A50A-56049D6BB554}"/>
              </a:ext>
            </a:extLst>
          </p:cNvPr>
          <p:cNvPicPr>
            <a:picLocks noChangeAspect="1"/>
          </p:cNvPicPr>
          <p:nvPr/>
        </p:nvPicPr>
        <p:blipFill rotWithShape="1">
          <a:blip r:embed="rId2"/>
          <a:srcRect l="65765" t="19959" r="14785" b="39594"/>
          <a:stretch/>
        </p:blipFill>
        <p:spPr>
          <a:xfrm>
            <a:off x="926606" y="1637486"/>
            <a:ext cx="7264053" cy="4720981"/>
          </a:xfrm>
          <a:prstGeom prst="rect">
            <a:avLst/>
          </a:prstGeom>
        </p:spPr>
      </p:pic>
    </p:spTree>
    <p:extLst>
      <p:ext uri="{BB962C8B-B14F-4D97-AF65-F5344CB8AC3E}">
        <p14:creationId xmlns:p14="http://schemas.microsoft.com/office/powerpoint/2010/main" val="22219568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725CB1D-3449-412C-BBD9-312EEDBD904C}"/>
              </a:ext>
            </a:extLst>
          </p:cNvPr>
          <p:cNvSpPr>
            <a:spLocks noGrp="1"/>
          </p:cNvSpPr>
          <p:nvPr>
            <p:ph type="ctrTitle"/>
          </p:nvPr>
        </p:nvSpPr>
        <p:spPr/>
        <p:txBody>
          <a:bodyPr/>
          <a:lstStyle/>
          <a:p>
            <a:r>
              <a:rPr lang="sv-SE" dirty="0"/>
              <a:t>Nya rapporter </a:t>
            </a:r>
            <a:br>
              <a:rPr lang="sv-SE" dirty="0"/>
            </a:br>
            <a:r>
              <a:rPr lang="sv-SE" sz="3200" dirty="0">
                <a:solidFill>
                  <a:schemeClr val="accent1"/>
                </a:solidFill>
              </a:rPr>
              <a:t>Målnivåer</a:t>
            </a:r>
          </a:p>
        </p:txBody>
      </p:sp>
      <p:sp>
        <p:nvSpPr>
          <p:cNvPr id="3" name="Underrubrik 2">
            <a:extLst>
              <a:ext uri="{FF2B5EF4-FFF2-40B4-BE49-F238E27FC236}">
                <a16:creationId xmlns:a16="http://schemas.microsoft.com/office/drawing/2014/main" id="{1630657F-87FD-4CDD-81B6-74A527B7DA41}"/>
              </a:ext>
            </a:extLst>
          </p:cNvPr>
          <p:cNvSpPr>
            <a:spLocks noGrp="1"/>
          </p:cNvSpPr>
          <p:nvPr>
            <p:ph type="subTitle" idx="1"/>
          </p:nvPr>
        </p:nvSpPr>
        <p:spPr/>
        <p:txBody>
          <a:bodyPr/>
          <a:lstStyle/>
          <a:p>
            <a:endParaRPr lang="sv-SE" dirty="0"/>
          </a:p>
        </p:txBody>
      </p:sp>
      <p:pic>
        <p:nvPicPr>
          <p:cNvPr id="5" name="Bildobjekt 4">
            <a:extLst>
              <a:ext uri="{FF2B5EF4-FFF2-40B4-BE49-F238E27FC236}">
                <a16:creationId xmlns:a16="http://schemas.microsoft.com/office/drawing/2014/main" id="{EF44F9C4-7B81-4146-9731-41A477E317F8}"/>
              </a:ext>
            </a:extLst>
          </p:cNvPr>
          <p:cNvPicPr>
            <a:picLocks noChangeAspect="1"/>
          </p:cNvPicPr>
          <p:nvPr/>
        </p:nvPicPr>
        <p:blipFill rotWithShape="1">
          <a:blip r:embed="rId3"/>
          <a:srcRect l="65278" t="16605" r="13704" b="33359"/>
          <a:stretch/>
        </p:blipFill>
        <p:spPr>
          <a:xfrm>
            <a:off x="1123543" y="1456268"/>
            <a:ext cx="6680599" cy="4969932"/>
          </a:xfrm>
          <a:prstGeom prst="rect">
            <a:avLst/>
          </a:prstGeom>
        </p:spPr>
      </p:pic>
    </p:spTree>
    <p:extLst>
      <p:ext uri="{BB962C8B-B14F-4D97-AF65-F5344CB8AC3E}">
        <p14:creationId xmlns:p14="http://schemas.microsoft.com/office/powerpoint/2010/main" val="22410298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569784-015F-4A91-9E6E-07281CBDCA45}"/>
              </a:ext>
            </a:extLst>
          </p:cNvPr>
          <p:cNvSpPr>
            <a:spLocks noGrp="1"/>
          </p:cNvSpPr>
          <p:nvPr>
            <p:ph type="ctrTitle"/>
          </p:nvPr>
        </p:nvSpPr>
        <p:spPr/>
        <p:txBody>
          <a:bodyPr/>
          <a:lstStyle/>
          <a:p>
            <a:endParaRPr lang="sv-SE" dirty="0"/>
          </a:p>
        </p:txBody>
      </p:sp>
      <p:sp>
        <p:nvSpPr>
          <p:cNvPr id="3" name="Underrubrik 2">
            <a:extLst>
              <a:ext uri="{FF2B5EF4-FFF2-40B4-BE49-F238E27FC236}">
                <a16:creationId xmlns:a16="http://schemas.microsoft.com/office/drawing/2014/main" id="{DD0D85C6-593E-49BF-A70D-19F1E9AEB416}"/>
              </a:ext>
            </a:extLst>
          </p:cNvPr>
          <p:cNvSpPr>
            <a:spLocks noGrp="1"/>
          </p:cNvSpPr>
          <p:nvPr>
            <p:ph type="subTitle" idx="1"/>
          </p:nvPr>
        </p:nvSpPr>
        <p:spPr/>
        <p:txBody>
          <a:bodyPr/>
          <a:lstStyle/>
          <a:p>
            <a:endParaRPr lang="sv-SE" dirty="0"/>
          </a:p>
        </p:txBody>
      </p:sp>
      <p:graphicFrame>
        <p:nvGraphicFramePr>
          <p:cNvPr id="4" name="Objekt 3">
            <a:extLst>
              <a:ext uri="{FF2B5EF4-FFF2-40B4-BE49-F238E27FC236}">
                <a16:creationId xmlns:a16="http://schemas.microsoft.com/office/drawing/2014/main" id="{B304FFC6-E0C5-4654-BDB0-DA64D79F3FD2}"/>
              </a:ext>
            </a:extLst>
          </p:cNvPr>
          <p:cNvGraphicFramePr>
            <a:graphicFrameLocks noChangeAspect="1"/>
          </p:cNvGraphicFramePr>
          <p:nvPr>
            <p:extLst>
              <p:ext uri="{D42A27DB-BD31-4B8C-83A1-F6EECF244321}">
                <p14:modId xmlns:p14="http://schemas.microsoft.com/office/powerpoint/2010/main" val="654399905"/>
              </p:ext>
            </p:extLst>
          </p:nvPr>
        </p:nvGraphicFramePr>
        <p:xfrm>
          <a:off x="3233208" y="2818342"/>
          <a:ext cx="1868488" cy="525463"/>
        </p:xfrm>
        <a:graphic>
          <a:graphicData uri="http://schemas.openxmlformats.org/presentationml/2006/ole">
            <mc:AlternateContent xmlns:mc="http://schemas.openxmlformats.org/markup-compatibility/2006">
              <mc:Choice xmlns:v="urn:schemas-microsoft-com:vml" Requires="v">
                <p:oleObj spid="_x0000_s2053" name="Skalobjekt för Paketeraren" showAsIcon="1" r:id="rId3" imgW="1868400" imgH="524880" progId="Package">
                  <p:embed/>
                </p:oleObj>
              </mc:Choice>
              <mc:Fallback>
                <p:oleObj name="Skalobjekt för Paketeraren" showAsIcon="1" r:id="rId3" imgW="1868400" imgH="524880" progId="Package">
                  <p:embed/>
                  <p:pic>
                    <p:nvPicPr>
                      <p:cNvPr id="0" name=""/>
                      <p:cNvPicPr/>
                      <p:nvPr/>
                    </p:nvPicPr>
                    <p:blipFill>
                      <a:blip r:embed="rId4"/>
                      <a:stretch>
                        <a:fillRect/>
                      </a:stretch>
                    </p:blipFill>
                    <p:spPr>
                      <a:xfrm>
                        <a:off x="3233208" y="2818342"/>
                        <a:ext cx="1868488" cy="525463"/>
                      </a:xfrm>
                      <a:prstGeom prst="rect">
                        <a:avLst/>
                      </a:prstGeom>
                    </p:spPr>
                  </p:pic>
                </p:oleObj>
              </mc:Fallback>
            </mc:AlternateContent>
          </a:graphicData>
        </a:graphic>
      </p:graphicFrame>
    </p:spTree>
    <p:extLst>
      <p:ext uri="{BB962C8B-B14F-4D97-AF65-F5344CB8AC3E}">
        <p14:creationId xmlns:p14="http://schemas.microsoft.com/office/powerpoint/2010/main" val="37196361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9A1BACD5-EA95-40CA-8509-CBAA32814AEE}"/>
              </a:ext>
            </a:extLst>
          </p:cNvPr>
          <p:cNvSpPr>
            <a:spLocks noGrp="1"/>
          </p:cNvSpPr>
          <p:nvPr>
            <p:ph type="body" idx="4294967295"/>
          </p:nvPr>
        </p:nvSpPr>
        <p:spPr>
          <a:xfrm>
            <a:off x="211138" y="1403350"/>
            <a:ext cx="8475662" cy="4989513"/>
          </a:xfrm>
        </p:spPr>
        <p:txBody>
          <a:bodyPr/>
          <a:lstStyle/>
          <a:p>
            <a:pPr>
              <a:defRPr/>
            </a:pPr>
            <a:endParaRPr lang="sv-SE" dirty="0"/>
          </a:p>
        </p:txBody>
      </p:sp>
      <p:sp>
        <p:nvSpPr>
          <p:cNvPr id="29699" name="Rubrik 2">
            <a:extLst>
              <a:ext uri="{FF2B5EF4-FFF2-40B4-BE49-F238E27FC236}">
                <a16:creationId xmlns:a16="http://schemas.microsoft.com/office/drawing/2014/main" id="{822EE4D3-1AF7-45C4-ADF7-0E6C3DABD939}"/>
              </a:ext>
            </a:extLst>
          </p:cNvPr>
          <p:cNvSpPr>
            <a:spLocks noGrp="1"/>
          </p:cNvSpPr>
          <p:nvPr>
            <p:ph type="title" idx="4294967295"/>
          </p:nvPr>
        </p:nvSpPr>
        <p:spPr/>
        <p:txBody>
          <a:bodyPr/>
          <a:lstStyle/>
          <a:p>
            <a:r>
              <a:rPr lang="sv-SE" altLang="sv-SE" dirty="0"/>
              <a:t>Registrering/Formulär </a:t>
            </a:r>
          </a:p>
        </p:txBody>
      </p:sp>
      <p:pic>
        <p:nvPicPr>
          <p:cNvPr id="29700" name="Bildobjekt 3">
            <a:extLst>
              <a:ext uri="{FF2B5EF4-FFF2-40B4-BE49-F238E27FC236}">
                <a16:creationId xmlns:a16="http://schemas.microsoft.com/office/drawing/2014/main" id="{324D527B-3D07-4202-B9DB-B360CDF9E1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4259" t="15926" r="14908" b="23630"/>
          <a:stretch>
            <a:fillRect/>
          </a:stretch>
        </p:blipFill>
        <p:spPr bwMode="auto">
          <a:xfrm>
            <a:off x="221856" y="1393032"/>
            <a:ext cx="3335337"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Bildobjekt 5">
            <a:extLst>
              <a:ext uri="{FF2B5EF4-FFF2-40B4-BE49-F238E27FC236}">
                <a16:creationId xmlns:a16="http://schemas.microsoft.com/office/drawing/2014/main" id="{48748DAF-3062-4C4E-BFD6-ADEBC1B091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4537" t="15926" r="14445" b="32224"/>
          <a:stretch>
            <a:fillRect/>
          </a:stretch>
        </p:blipFill>
        <p:spPr bwMode="auto">
          <a:xfrm>
            <a:off x="1223454" y="2406650"/>
            <a:ext cx="3124200" cy="240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Bildobjekt 9">
            <a:extLst>
              <a:ext uri="{FF2B5EF4-FFF2-40B4-BE49-F238E27FC236}">
                <a16:creationId xmlns:a16="http://schemas.microsoft.com/office/drawing/2014/main" id="{F30CD8EC-BE86-40D5-B53C-50AFB44785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64265" t="16092" r="14774"/>
          <a:stretch>
            <a:fillRect/>
          </a:stretch>
        </p:blipFill>
        <p:spPr bwMode="auto">
          <a:xfrm>
            <a:off x="6000469" y="1409854"/>
            <a:ext cx="2656742" cy="3315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Bildobjekt 12">
            <a:extLst>
              <a:ext uri="{FF2B5EF4-FFF2-40B4-BE49-F238E27FC236}">
                <a16:creationId xmlns:a16="http://schemas.microsoft.com/office/drawing/2014/main" id="{829A3E7C-ADE0-4FA9-9136-6F6150C1A5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64664" t="16092" r="14815"/>
          <a:stretch>
            <a:fillRect/>
          </a:stretch>
        </p:blipFill>
        <p:spPr bwMode="auto">
          <a:xfrm>
            <a:off x="3408476" y="1417638"/>
            <a:ext cx="2582863" cy="330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Bildobjekt 5">
            <a:extLst>
              <a:ext uri="{FF2B5EF4-FFF2-40B4-BE49-F238E27FC236}">
                <a16:creationId xmlns:a16="http://schemas.microsoft.com/office/drawing/2014/main" id="{FBAA7D5F-AFA2-45A6-8E39-E6AD6FFE3FF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8566" t="12898" r="67653" b="32458"/>
          <a:stretch>
            <a:fillRect/>
          </a:stretch>
        </p:blipFill>
        <p:spPr bwMode="auto">
          <a:xfrm>
            <a:off x="296863" y="3894138"/>
            <a:ext cx="3436937" cy="259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Bildobjekt 3">
            <a:extLst>
              <a:ext uri="{FF2B5EF4-FFF2-40B4-BE49-F238E27FC236}">
                <a16:creationId xmlns:a16="http://schemas.microsoft.com/office/drawing/2014/main" id="{2D28A155-8A67-46FC-814A-268E9BA47D93}"/>
              </a:ext>
            </a:extLst>
          </p:cNvPr>
          <p:cNvPicPr>
            <a:picLocks noChangeAspect="1"/>
          </p:cNvPicPr>
          <p:nvPr/>
        </p:nvPicPr>
        <p:blipFill rotWithShape="1">
          <a:blip r:embed="rId8"/>
          <a:srcRect l="50000" t="8889" r="8507"/>
          <a:stretch/>
        </p:blipFill>
        <p:spPr>
          <a:xfrm flipH="1" flipV="1">
            <a:off x="5778788" y="6120549"/>
            <a:ext cx="99068" cy="67980"/>
          </a:xfrm>
          <a:prstGeom prst="rect">
            <a:avLst/>
          </a:prstGeom>
        </p:spPr>
      </p:pic>
      <p:pic>
        <p:nvPicPr>
          <p:cNvPr id="6" name="Bildobjekt 5">
            <a:extLst>
              <a:ext uri="{FF2B5EF4-FFF2-40B4-BE49-F238E27FC236}">
                <a16:creationId xmlns:a16="http://schemas.microsoft.com/office/drawing/2014/main" id="{39177082-DFB9-403E-9844-FC625A6B7B17}"/>
              </a:ext>
            </a:extLst>
          </p:cNvPr>
          <p:cNvPicPr>
            <a:picLocks noChangeAspect="1"/>
          </p:cNvPicPr>
          <p:nvPr/>
        </p:nvPicPr>
        <p:blipFill rotWithShape="1">
          <a:blip r:embed="rId9"/>
          <a:srcRect l="50965" t="11545" r="8840"/>
          <a:stretch/>
        </p:blipFill>
        <p:spPr>
          <a:xfrm>
            <a:off x="3156560" y="4000840"/>
            <a:ext cx="3248605" cy="2234108"/>
          </a:xfrm>
          <a:prstGeom prst="rect">
            <a:avLst/>
          </a:prstGeom>
        </p:spPr>
      </p:pic>
      <p:pic>
        <p:nvPicPr>
          <p:cNvPr id="29703" name="Bildobjekt 11">
            <a:extLst>
              <a:ext uri="{FF2B5EF4-FFF2-40B4-BE49-F238E27FC236}">
                <a16:creationId xmlns:a16="http://schemas.microsoft.com/office/drawing/2014/main" id="{6599E21E-5A18-4490-AB25-A7501E05178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64444" t="16092" r="14630" b="1407"/>
          <a:stretch>
            <a:fillRect/>
          </a:stretch>
        </p:blipFill>
        <p:spPr bwMode="auto">
          <a:xfrm>
            <a:off x="6102069" y="3140397"/>
            <a:ext cx="2631948" cy="3241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derrubrik 2">
            <a:extLst>
              <a:ext uri="{FF2B5EF4-FFF2-40B4-BE49-F238E27FC236}">
                <a16:creationId xmlns:a16="http://schemas.microsoft.com/office/drawing/2014/main" id="{37676F1E-0C46-4003-A36D-3062906F95E9}"/>
              </a:ext>
            </a:extLst>
          </p:cNvPr>
          <p:cNvSpPr>
            <a:spLocks noGrp="1"/>
          </p:cNvSpPr>
          <p:nvPr>
            <p:ph type="subTitle" idx="1"/>
          </p:nvPr>
        </p:nvSpPr>
        <p:spPr>
          <a:xfrm>
            <a:off x="385763" y="2682875"/>
            <a:ext cx="8593137" cy="3128963"/>
          </a:xfrm>
        </p:spPr>
        <p:txBody>
          <a:bodyPr/>
          <a:lstStyle/>
          <a:p>
            <a:pPr marL="0" indent="0" algn="ctr">
              <a:buFont typeface="Arial"/>
              <a:buNone/>
              <a:defRPr/>
            </a:pPr>
            <a:r>
              <a:rPr lang="sv-SE" sz="4400" b="1" dirty="0">
                <a:ln>
                  <a:noFill/>
                </a:ln>
                <a:solidFill>
                  <a:srgbClr val="002060"/>
                </a:solidFill>
              </a:rPr>
              <a:t>Introduktion till Riksstrokes </a:t>
            </a:r>
            <a:r>
              <a:rPr lang="sv-SE" sz="4400" b="1" dirty="0" err="1">
                <a:ln>
                  <a:noFill/>
                </a:ln>
                <a:solidFill>
                  <a:srgbClr val="002060"/>
                </a:solidFill>
              </a:rPr>
              <a:t>dashboard</a:t>
            </a:r>
            <a:endParaRPr lang="sv-SE" sz="4400" b="1" dirty="0">
              <a:ln>
                <a:noFill/>
              </a:ln>
              <a:solidFill>
                <a:srgbClr val="002060"/>
              </a:solidFill>
            </a:endParaRPr>
          </a:p>
          <a:p>
            <a:pPr marL="2286000" lvl="6" indent="0" algn="ctr">
              <a:buFont typeface="Arial"/>
              <a:buNone/>
              <a:defRPr/>
            </a:pPr>
            <a:endParaRPr lang="sv-SE" sz="3600" dirty="0">
              <a:ln>
                <a:noFill/>
              </a:ln>
              <a:solidFill>
                <a:srgbClr val="C00000"/>
              </a:solidFill>
            </a:endParaRPr>
          </a:p>
        </p:txBody>
      </p:sp>
      <p:pic>
        <p:nvPicPr>
          <p:cNvPr id="27651" name="Bildobjekt 3">
            <a:extLst>
              <a:ext uri="{FF2B5EF4-FFF2-40B4-BE49-F238E27FC236}">
                <a16:creationId xmlns:a16="http://schemas.microsoft.com/office/drawing/2014/main" id="{4BF0E804-0B9A-4BFE-A155-2C275ACF4D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0813" y="312738"/>
            <a:ext cx="4035425" cy="189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9F7B2E4-BAA8-45ED-AA2B-79BD9A9439A4}"/>
              </a:ext>
            </a:extLst>
          </p:cNvPr>
          <p:cNvSpPr>
            <a:spLocks noGrp="1"/>
          </p:cNvSpPr>
          <p:nvPr>
            <p:ph type="ctrTitle"/>
          </p:nvPr>
        </p:nvSpPr>
        <p:spPr/>
        <p:txBody>
          <a:bodyPr/>
          <a:lstStyle/>
          <a:p>
            <a:r>
              <a:rPr lang="sv-SE" sz="6000" dirty="0">
                <a:latin typeface="Brush Script MT" panose="03060802040406070304" pitchFamily="66" charset="0"/>
              </a:rPr>
              <a:t>God Jul</a:t>
            </a:r>
          </a:p>
        </p:txBody>
      </p:sp>
      <p:pic>
        <p:nvPicPr>
          <p:cNvPr id="7" name="Bildobjekt 6">
            <a:extLst>
              <a:ext uri="{FF2B5EF4-FFF2-40B4-BE49-F238E27FC236}">
                <a16:creationId xmlns:a16="http://schemas.microsoft.com/office/drawing/2014/main" id="{30FF501F-EE50-4B37-9479-CE0A729A664E}"/>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1571597"/>
            <a:ext cx="9144000" cy="4922168"/>
          </a:xfrm>
          <a:prstGeom prst="rect">
            <a:avLst/>
          </a:prstGeom>
        </p:spPr>
      </p:pic>
      <p:sp>
        <p:nvSpPr>
          <p:cNvPr id="3" name="Underrubrik 2">
            <a:extLst>
              <a:ext uri="{FF2B5EF4-FFF2-40B4-BE49-F238E27FC236}">
                <a16:creationId xmlns:a16="http://schemas.microsoft.com/office/drawing/2014/main" id="{790CAB51-3A3B-4A07-B56D-FD7B04706836}"/>
              </a:ext>
            </a:extLst>
          </p:cNvPr>
          <p:cNvSpPr>
            <a:spLocks noGrp="1"/>
          </p:cNvSpPr>
          <p:nvPr>
            <p:ph type="subTitle" idx="1"/>
          </p:nvPr>
        </p:nvSpPr>
        <p:spPr/>
        <p:txBody>
          <a:bodyPr/>
          <a:lstStyle/>
          <a:p>
            <a:r>
              <a:rPr lang="sv-SE" sz="4000" dirty="0">
                <a:solidFill>
                  <a:schemeClr val="bg1"/>
                </a:solidFill>
              </a:rPr>
              <a:t>Julstängt:</a:t>
            </a:r>
          </a:p>
          <a:p>
            <a:pPr marL="914400" lvl="1" indent="-457200" algn="l">
              <a:buFont typeface="Wingdings" panose="05000000000000000000" pitchFamily="2" charset="2"/>
              <a:buChar char="Ø"/>
            </a:pPr>
            <a:r>
              <a:rPr lang="sv-SE" sz="3600" b="1" dirty="0">
                <a:solidFill>
                  <a:schemeClr val="bg1"/>
                </a:solidFill>
              </a:rPr>
              <a:t>29-30 december</a:t>
            </a:r>
          </a:p>
          <a:p>
            <a:pPr marL="914400" lvl="1" indent="-457200" algn="l">
              <a:buFont typeface="Wingdings" panose="05000000000000000000" pitchFamily="2" charset="2"/>
              <a:buChar char="Ø"/>
            </a:pPr>
            <a:r>
              <a:rPr lang="sv-SE" sz="3600" b="1" dirty="0">
                <a:solidFill>
                  <a:schemeClr val="bg1"/>
                </a:solidFill>
              </a:rPr>
              <a:t>7 januari</a:t>
            </a:r>
          </a:p>
          <a:p>
            <a:pPr lvl="1" algn="l"/>
            <a:endParaRPr lang="sv-SE" dirty="0"/>
          </a:p>
        </p:txBody>
      </p:sp>
    </p:spTree>
    <p:extLst>
      <p:ext uri="{BB962C8B-B14F-4D97-AF65-F5344CB8AC3E}">
        <p14:creationId xmlns:p14="http://schemas.microsoft.com/office/powerpoint/2010/main" val="26669273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ubrik 1">
            <a:extLst>
              <a:ext uri="{FF2B5EF4-FFF2-40B4-BE49-F238E27FC236}">
                <a16:creationId xmlns:a16="http://schemas.microsoft.com/office/drawing/2014/main" id="{1C423DCE-948C-492C-91B5-519E429CBDEA}"/>
              </a:ext>
            </a:extLst>
          </p:cNvPr>
          <p:cNvSpPr>
            <a:spLocks noGrp="1"/>
          </p:cNvSpPr>
          <p:nvPr>
            <p:ph type="title" idx="4294967295"/>
          </p:nvPr>
        </p:nvSpPr>
        <p:spPr/>
        <p:txBody>
          <a:bodyPr/>
          <a:lstStyle/>
          <a:p>
            <a:r>
              <a:rPr lang="sv-SE" altLang="sv-SE" dirty="0"/>
              <a:t>Formulär 2022</a:t>
            </a:r>
          </a:p>
        </p:txBody>
      </p:sp>
      <p:sp>
        <p:nvSpPr>
          <p:cNvPr id="3" name="Platshållare för text 2">
            <a:extLst>
              <a:ext uri="{FF2B5EF4-FFF2-40B4-BE49-F238E27FC236}">
                <a16:creationId xmlns:a16="http://schemas.microsoft.com/office/drawing/2014/main" id="{817BE781-E950-4D9E-B0BD-2F3EFD86D6B4}"/>
              </a:ext>
            </a:extLst>
          </p:cNvPr>
          <p:cNvSpPr>
            <a:spLocks noGrp="1"/>
          </p:cNvSpPr>
          <p:nvPr>
            <p:ph type="body" idx="4294967295"/>
          </p:nvPr>
        </p:nvSpPr>
        <p:spPr/>
        <p:txBody>
          <a:bodyPr/>
          <a:lstStyle/>
          <a:p>
            <a:pPr>
              <a:defRPr/>
            </a:pPr>
            <a:r>
              <a:rPr lang="sv-SE" dirty="0"/>
              <a:t>Covid frågor utgår</a:t>
            </a:r>
          </a:p>
          <a:p>
            <a:pPr>
              <a:defRPr/>
            </a:pPr>
            <a:r>
              <a:rPr lang="sv-SE" dirty="0"/>
              <a:t>Tider insjuknande</a:t>
            </a:r>
          </a:p>
          <a:p>
            <a:pPr lvl="1">
              <a:defRPr/>
            </a:pPr>
            <a:r>
              <a:rPr lang="sv-SE" dirty="0"/>
              <a:t>Exakt tid, osäker tid, intervall</a:t>
            </a:r>
          </a:p>
          <a:p>
            <a:pPr lvl="2">
              <a:defRPr/>
            </a:pPr>
            <a:r>
              <a:rPr lang="sv-SE" dirty="0"/>
              <a:t>Hur registrera??</a:t>
            </a:r>
          </a:p>
        </p:txBody>
      </p:sp>
      <p:pic>
        <p:nvPicPr>
          <p:cNvPr id="65540" name="Bildobjekt 3">
            <a:extLst>
              <a:ext uri="{FF2B5EF4-FFF2-40B4-BE49-F238E27FC236}">
                <a16:creationId xmlns:a16="http://schemas.microsoft.com/office/drawing/2014/main" id="{6FBDDA88-E606-417E-BFC9-C82749C974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4352" t="41112" r="64906" b="36250"/>
          <a:stretch>
            <a:fillRect/>
          </a:stretch>
        </p:blipFill>
        <p:spPr bwMode="auto">
          <a:xfrm>
            <a:off x="1820863" y="3811588"/>
            <a:ext cx="6865937"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03D7950-0909-4393-BDD4-E4BEC1369083}"/>
              </a:ext>
            </a:extLst>
          </p:cNvPr>
          <p:cNvSpPr>
            <a:spLocks noGrp="1"/>
          </p:cNvSpPr>
          <p:nvPr>
            <p:ph type="title" idx="4294967295"/>
          </p:nvPr>
        </p:nvSpPr>
        <p:spPr/>
        <p:txBody>
          <a:bodyPr/>
          <a:lstStyle/>
          <a:p>
            <a:r>
              <a:rPr lang="sv-SE" dirty="0"/>
              <a:t>NIHSS </a:t>
            </a:r>
          </a:p>
        </p:txBody>
      </p:sp>
      <p:pic>
        <p:nvPicPr>
          <p:cNvPr id="9" name="Bildobjekt 8">
            <a:extLst>
              <a:ext uri="{FF2B5EF4-FFF2-40B4-BE49-F238E27FC236}">
                <a16:creationId xmlns:a16="http://schemas.microsoft.com/office/drawing/2014/main" id="{4A8CA056-A399-4EA8-B87B-5CC43899CF0F}"/>
              </a:ext>
            </a:extLst>
          </p:cNvPr>
          <p:cNvPicPr>
            <a:picLocks noChangeAspect="1"/>
          </p:cNvPicPr>
          <p:nvPr/>
        </p:nvPicPr>
        <p:blipFill rotWithShape="1">
          <a:blip r:embed="rId2"/>
          <a:srcRect l="64815" t="17111" r="15093"/>
          <a:stretch/>
        </p:blipFill>
        <p:spPr>
          <a:xfrm>
            <a:off x="2319220" y="1112015"/>
            <a:ext cx="4174714" cy="5381917"/>
          </a:xfrm>
          <a:prstGeom prst="rect">
            <a:avLst/>
          </a:prstGeom>
        </p:spPr>
      </p:pic>
      <p:cxnSp>
        <p:nvCxnSpPr>
          <p:cNvPr id="4" name="Rak pilkoppling 3">
            <a:extLst>
              <a:ext uri="{FF2B5EF4-FFF2-40B4-BE49-F238E27FC236}">
                <a16:creationId xmlns:a16="http://schemas.microsoft.com/office/drawing/2014/main" id="{A0235C83-2A31-4B54-9A9A-472844134115}"/>
              </a:ext>
            </a:extLst>
          </p:cNvPr>
          <p:cNvCxnSpPr/>
          <p:nvPr/>
        </p:nvCxnSpPr>
        <p:spPr>
          <a:xfrm>
            <a:off x="2023533" y="1600200"/>
            <a:ext cx="635000" cy="499533"/>
          </a:xfrm>
          <a:prstGeom prst="straightConnector1">
            <a:avLst/>
          </a:prstGeom>
          <a:ln w="28575">
            <a:tailEnd type="triangle"/>
          </a:ln>
        </p:spPr>
        <p:style>
          <a:lnRef idx="2">
            <a:schemeClr val="accent3"/>
          </a:lnRef>
          <a:fillRef idx="0">
            <a:schemeClr val="accent3"/>
          </a:fillRef>
          <a:effectRef idx="1">
            <a:schemeClr val="accent3"/>
          </a:effectRef>
          <a:fontRef idx="minor">
            <a:schemeClr val="tx1"/>
          </a:fontRef>
        </p:style>
      </p:cxnSp>
      <p:cxnSp>
        <p:nvCxnSpPr>
          <p:cNvPr id="8" name="Rak pilkoppling 7">
            <a:extLst>
              <a:ext uri="{FF2B5EF4-FFF2-40B4-BE49-F238E27FC236}">
                <a16:creationId xmlns:a16="http://schemas.microsoft.com/office/drawing/2014/main" id="{30D36A7B-BF90-4B2C-8C91-988E7703A5FD}"/>
              </a:ext>
            </a:extLst>
          </p:cNvPr>
          <p:cNvCxnSpPr/>
          <p:nvPr/>
        </p:nvCxnSpPr>
        <p:spPr>
          <a:xfrm>
            <a:off x="2188633" y="5588000"/>
            <a:ext cx="1104900" cy="592667"/>
          </a:xfrm>
          <a:prstGeom prst="straightConnector1">
            <a:avLst/>
          </a:prstGeom>
          <a:ln w="28575">
            <a:tailEnd type="triangle"/>
          </a:ln>
        </p:spPr>
        <p:style>
          <a:lnRef idx="2">
            <a:schemeClr val="accent3"/>
          </a:lnRef>
          <a:fillRef idx="0">
            <a:schemeClr val="accent3"/>
          </a:fillRef>
          <a:effectRef idx="1">
            <a:schemeClr val="accent3"/>
          </a:effectRef>
          <a:fontRef idx="minor">
            <a:schemeClr val="tx1"/>
          </a:fontRef>
        </p:style>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8477A33-3FE1-47DC-9F8B-2E2C66A57732}"/>
              </a:ext>
            </a:extLst>
          </p:cNvPr>
          <p:cNvSpPr>
            <a:spLocks noGrp="1"/>
          </p:cNvSpPr>
          <p:nvPr>
            <p:ph type="title" idx="4294967295"/>
          </p:nvPr>
        </p:nvSpPr>
        <p:spPr/>
        <p:txBody>
          <a:bodyPr/>
          <a:lstStyle/>
          <a:p>
            <a:r>
              <a:rPr lang="sv-SE" dirty="0"/>
              <a:t>NIHSS </a:t>
            </a:r>
          </a:p>
        </p:txBody>
      </p:sp>
      <p:pic>
        <p:nvPicPr>
          <p:cNvPr id="4" name="Bildobjekt 3">
            <a:extLst>
              <a:ext uri="{FF2B5EF4-FFF2-40B4-BE49-F238E27FC236}">
                <a16:creationId xmlns:a16="http://schemas.microsoft.com/office/drawing/2014/main" id="{477CA83C-E97D-4049-96ED-5E426A7A2FC9}"/>
              </a:ext>
            </a:extLst>
          </p:cNvPr>
          <p:cNvPicPr>
            <a:picLocks noChangeAspect="1"/>
          </p:cNvPicPr>
          <p:nvPr/>
        </p:nvPicPr>
        <p:blipFill rotWithShape="1">
          <a:blip r:embed="rId3"/>
          <a:srcRect t="8518" r="72778" b="22445"/>
          <a:stretch/>
        </p:blipFill>
        <p:spPr>
          <a:xfrm>
            <a:off x="57667" y="1176865"/>
            <a:ext cx="4392816" cy="3481382"/>
          </a:xfrm>
          <a:prstGeom prst="rect">
            <a:avLst/>
          </a:prstGeom>
        </p:spPr>
      </p:pic>
      <p:pic>
        <p:nvPicPr>
          <p:cNvPr id="6" name="Bildobjekt 5">
            <a:extLst>
              <a:ext uri="{FF2B5EF4-FFF2-40B4-BE49-F238E27FC236}">
                <a16:creationId xmlns:a16="http://schemas.microsoft.com/office/drawing/2014/main" id="{1C221332-DFB4-49EB-AF2B-8B99FB7EB58A}"/>
              </a:ext>
            </a:extLst>
          </p:cNvPr>
          <p:cNvPicPr>
            <a:picLocks noChangeAspect="1"/>
          </p:cNvPicPr>
          <p:nvPr/>
        </p:nvPicPr>
        <p:blipFill rotWithShape="1">
          <a:blip r:embed="rId4"/>
          <a:srcRect t="7630" r="77222" b="23629"/>
          <a:stretch/>
        </p:blipFill>
        <p:spPr>
          <a:xfrm>
            <a:off x="3792780" y="2319865"/>
            <a:ext cx="4252567" cy="4010549"/>
          </a:xfrm>
          <a:prstGeom prst="rect">
            <a:avLst/>
          </a:prstGeom>
        </p:spPr>
      </p:pic>
      <p:cxnSp>
        <p:nvCxnSpPr>
          <p:cNvPr id="5" name="Rak pilkoppling 4">
            <a:extLst>
              <a:ext uri="{FF2B5EF4-FFF2-40B4-BE49-F238E27FC236}">
                <a16:creationId xmlns:a16="http://schemas.microsoft.com/office/drawing/2014/main" id="{03519317-9A72-4BBA-8331-FEFD83167458}"/>
              </a:ext>
            </a:extLst>
          </p:cNvPr>
          <p:cNvCxnSpPr/>
          <p:nvPr/>
        </p:nvCxnSpPr>
        <p:spPr>
          <a:xfrm flipH="1">
            <a:off x="7679267" y="4250267"/>
            <a:ext cx="889000" cy="762000"/>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27730885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36F8B92-5293-41CD-AABD-AC42DCB9B6C2}"/>
              </a:ext>
            </a:extLst>
          </p:cNvPr>
          <p:cNvSpPr>
            <a:spLocks noGrp="1"/>
          </p:cNvSpPr>
          <p:nvPr>
            <p:ph type="title" idx="4294967295"/>
          </p:nvPr>
        </p:nvSpPr>
        <p:spPr/>
        <p:txBody>
          <a:bodyPr/>
          <a:lstStyle/>
          <a:p>
            <a:r>
              <a:rPr lang="sv-SE" dirty="0"/>
              <a:t>NIHSS</a:t>
            </a:r>
          </a:p>
        </p:txBody>
      </p:sp>
      <p:pic>
        <p:nvPicPr>
          <p:cNvPr id="6" name="Bildobjekt 5">
            <a:extLst>
              <a:ext uri="{FF2B5EF4-FFF2-40B4-BE49-F238E27FC236}">
                <a16:creationId xmlns:a16="http://schemas.microsoft.com/office/drawing/2014/main" id="{C8807C2C-6D4C-4E05-B6FC-19053563638C}"/>
              </a:ext>
            </a:extLst>
          </p:cNvPr>
          <p:cNvPicPr>
            <a:picLocks noChangeAspect="1"/>
          </p:cNvPicPr>
          <p:nvPr/>
        </p:nvPicPr>
        <p:blipFill rotWithShape="1">
          <a:blip r:embed="rId3"/>
          <a:srcRect l="279" t="8041" r="72841" b="59885"/>
          <a:stretch/>
        </p:blipFill>
        <p:spPr>
          <a:xfrm>
            <a:off x="273450" y="1147235"/>
            <a:ext cx="7611533" cy="2319866"/>
          </a:xfrm>
          <a:prstGeom prst="rect">
            <a:avLst/>
          </a:prstGeom>
          <a:solidFill>
            <a:srgbClr val="FFFFFF"/>
          </a:solidFill>
        </p:spPr>
      </p:pic>
      <p:pic>
        <p:nvPicPr>
          <p:cNvPr id="7" name="Bildobjekt 6">
            <a:extLst>
              <a:ext uri="{FF2B5EF4-FFF2-40B4-BE49-F238E27FC236}">
                <a16:creationId xmlns:a16="http://schemas.microsoft.com/office/drawing/2014/main" id="{FB22D126-686F-482B-9DD5-C5EE2CF7CD08}"/>
              </a:ext>
            </a:extLst>
          </p:cNvPr>
          <p:cNvPicPr>
            <a:picLocks noChangeAspect="1"/>
          </p:cNvPicPr>
          <p:nvPr/>
        </p:nvPicPr>
        <p:blipFill rotWithShape="1">
          <a:blip r:embed="rId4"/>
          <a:srcRect t="19308" r="70741" b="20819"/>
          <a:stretch/>
        </p:blipFill>
        <p:spPr>
          <a:xfrm>
            <a:off x="3053664" y="2600283"/>
            <a:ext cx="6022603" cy="3851317"/>
          </a:xfrm>
          <a:prstGeom prst="rect">
            <a:avLst/>
          </a:prstGeom>
        </p:spPr>
      </p:pic>
      <p:sp>
        <p:nvSpPr>
          <p:cNvPr id="8" name="textruta 7">
            <a:extLst>
              <a:ext uri="{FF2B5EF4-FFF2-40B4-BE49-F238E27FC236}">
                <a16:creationId xmlns:a16="http://schemas.microsoft.com/office/drawing/2014/main" id="{50EA9A47-B815-4FDC-9192-A4449DC4832D}"/>
              </a:ext>
            </a:extLst>
          </p:cNvPr>
          <p:cNvSpPr txBox="1"/>
          <p:nvPr/>
        </p:nvSpPr>
        <p:spPr>
          <a:xfrm>
            <a:off x="348291" y="4080933"/>
            <a:ext cx="3730925" cy="338554"/>
          </a:xfrm>
          <a:prstGeom prst="rect">
            <a:avLst/>
          </a:prstGeom>
          <a:noFill/>
        </p:spPr>
        <p:txBody>
          <a:bodyPr wrap="square" rtlCol="0">
            <a:spAutoFit/>
          </a:bodyPr>
          <a:lstStyle/>
          <a:p>
            <a:pPr marL="285750" indent="-285750">
              <a:buFont typeface="Arial" panose="020B0604020202020204" pitchFamily="34" charset="0"/>
              <a:buChar char="•"/>
            </a:pPr>
            <a:r>
              <a:rPr lang="sv-SE" sz="1600" dirty="0">
                <a:solidFill>
                  <a:schemeClr val="accent3"/>
                </a:solidFill>
              </a:rPr>
              <a:t>Sammanfattning</a:t>
            </a:r>
          </a:p>
        </p:txBody>
      </p:sp>
      <p:cxnSp>
        <p:nvCxnSpPr>
          <p:cNvPr id="4" name="Rak pilkoppling 3">
            <a:extLst>
              <a:ext uri="{FF2B5EF4-FFF2-40B4-BE49-F238E27FC236}">
                <a16:creationId xmlns:a16="http://schemas.microsoft.com/office/drawing/2014/main" id="{0B6D8014-DA6D-4651-BCCD-9008A1DCE037}"/>
              </a:ext>
            </a:extLst>
          </p:cNvPr>
          <p:cNvCxnSpPr/>
          <p:nvPr/>
        </p:nvCxnSpPr>
        <p:spPr>
          <a:xfrm flipH="1">
            <a:off x="2213754" y="1253067"/>
            <a:ext cx="520979" cy="651933"/>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8078761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ubrik 1">
            <a:extLst>
              <a:ext uri="{FF2B5EF4-FFF2-40B4-BE49-F238E27FC236}">
                <a16:creationId xmlns:a16="http://schemas.microsoft.com/office/drawing/2014/main" id="{1E5EC3D4-94CD-40B7-8C3E-274811C0002D}"/>
              </a:ext>
            </a:extLst>
          </p:cNvPr>
          <p:cNvSpPr>
            <a:spLocks noGrp="1"/>
          </p:cNvSpPr>
          <p:nvPr>
            <p:ph type="ctrTitle"/>
          </p:nvPr>
        </p:nvSpPr>
        <p:spPr>
          <a:xfrm>
            <a:off x="685800" y="166688"/>
            <a:ext cx="7772400" cy="1470025"/>
          </a:xfrm>
        </p:spPr>
        <p:txBody>
          <a:bodyPr/>
          <a:lstStyle/>
          <a:p>
            <a:r>
              <a:rPr lang="sv-SE" altLang="sv-SE" dirty="0"/>
              <a:t>Dubbelregistrering</a:t>
            </a:r>
          </a:p>
        </p:txBody>
      </p:sp>
      <p:sp>
        <p:nvSpPr>
          <p:cNvPr id="3" name="Underrubrik 2">
            <a:extLst>
              <a:ext uri="{FF2B5EF4-FFF2-40B4-BE49-F238E27FC236}">
                <a16:creationId xmlns:a16="http://schemas.microsoft.com/office/drawing/2014/main" id="{14177155-36D3-4E51-80EB-9E08A78FFE81}"/>
              </a:ext>
            </a:extLst>
          </p:cNvPr>
          <p:cNvSpPr>
            <a:spLocks noGrp="1"/>
          </p:cNvSpPr>
          <p:nvPr>
            <p:ph type="subTitle" idx="1"/>
          </p:nvPr>
        </p:nvSpPr>
        <p:spPr>
          <a:xfrm>
            <a:off x="685800" y="1473199"/>
            <a:ext cx="7772400" cy="5020733"/>
          </a:xfrm>
        </p:spPr>
        <p:txBody>
          <a:bodyPr>
            <a:normAutofit fontScale="92500"/>
          </a:bodyPr>
          <a:lstStyle/>
          <a:p>
            <a:pPr>
              <a:defRPr/>
            </a:pPr>
            <a:r>
              <a:rPr lang="sv-SE" dirty="0"/>
              <a:t>Ett vårdtillfälle med samma insjuknandedatum som registreras vid två eller flera sjukhus/strokeenheter. </a:t>
            </a:r>
          </a:p>
          <a:p>
            <a:pPr>
              <a:defRPr/>
            </a:pPr>
            <a:r>
              <a:rPr lang="sv-SE" dirty="0"/>
              <a:t>Om samma datum eller datum +- 5 dagar; En varning samt uppmaning att kontakta det sjukhus som också har registrerat patienten. </a:t>
            </a:r>
            <a:r>
              <a:rPr lang="sv-SE" dirty="0" err="1"/>
              <a:t>Sjukhuskoden</a:t>
            </a:r>
            <a:r>
              <a:rPr lang="sv-SE" dirty="0"/>
              <a:t> visas på det sjukhus som också har registrerat samma patient. </a:t>
            </a:r>
          </a:p>
          <a:p>
            <a:pPr>
              <a:defRPr/>
            </a:pPr>
            <a:r>
              <a:rPr lang="sv-SE" altLang="sv-SE" dirty="0"/>
              <a:t>Välj vilket sjukhus som ska äga vårdtillfället och följa upp patienten.</a:t>
            </a:r>
          </a:p>
          <a:p>
            <a:pPr lvl="1" algn="l">
              <a:defRPr/>
            </a:pPr>
            <a:endParaRPr lang="sv-SE" dirty="0">
              <a:hlinkClick r:id="rId3"/>
            </a:endParaRPr>
          </a:p>
          <a:p>
            <a:pPr lvl="1" algn="l">
              <a:defRPr/>
            </a:pPr>
            <a:r>
              <a:rPr lang="sv-SE" altLang="sv-SE" sz="2100" dirty="0">
                <a:solidFill>
                  <a:schemeClr val="accent3"/>
                </a:solidFill>
              </a:rPr>
              <a:t>www.riksstroke.org/sve/riksstroke-registreringsplattform/vagledning/</a:t>
            </a:r>
            <a:br>
              <a:rPr lang="sv-SE" altLang="sv-SE" sz="2100" dirty="0"/>
            </a:br>
            <a:endParaRPr lang="sv-SE" sz="2100" dirty="0">
              <a:ln>
                <a:noFill/>
              </a:ln>
              <a:solidFill>
                <a:schemeClr val="tx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ubrik 1">
            <a:extLst>
              <a:ext uri="{FF2B5EF4-FFF2-40B4-BE49-F238E27FC236}">
                <a16:creationId xmlns:a16="http://schemas.microsoft.com/office/drawing/2014/main" id="{4FDEE1C3-F5B0-4C3C-8D0E-293CBA4E45F0}"/>
              </a:ext>
            </a:extLst>
          </p:cNvPr>
          <p:cNvSpPr>
            <a:spLocks noGrp="1"/>
          </p:cNvSpPr>
          <p:nvPr>
            <p:ph type="title" idx="4294967295"/>
          </p:nvPr>
        </p:nvSpPr>
        <p:spPr/>
        <p:txBody>
          <a:bodyPr/>
          <a:lstStyle/>
          <a:p>
            <a:r>
              <a:rPr lang="sv-SE" altLang="sv-SE"/>
              <a:t>Validering trombektomi vid dubbelregistrering</a:t>
            </a:r>
          </a:p>
        </p:txBody>
      </p:sp>
      <p:sp>
        <p:nvSpPr>
          <p:cNvPr id="3" name="Platshållare för text 2">
            <a:extLst>
              <a:ext uri="{FF2B5EF4-FFF2-40B4-BE49-F238E27FC236}">
                <a16:creationId xmlns:a16="http://schemas.microsoft.com/office/drawing/2014/main" id="{6BD87C78-090A-4BED-BB82-45F411EA2CC7}"/>
              </a:ext>
            </a:extLst>
          </p:cNvPr>
          <p:cNvSpPr>
            <a:spLocks noGrp="1"/>
          </p:cNvSpPr>
          <p:nvPr>
            <p:ph type="body" idx="4294967295"/>
          </p:nvPr>
        </p:nvSpPr>
        <p:spPr/>
        <p:txBody>
          <a:bodyPr/>
          <a:lstStyle/>
          <a:p>
            <a:pPr>
              <a:defRPr/>
            </a:pPr>
            <a:endParaRPr lang="sv-SE" altLang="sv-SE" dirty="0"/>
          </a:p>
          <a:p>
            <a:pPr>
              <a:defRPr/>
            </a:pPr>
            <a:r>
              <a:rPr lang="sv-SE" altLang="sv-SE" dirty="0"/>
              <a:t>Olika insjuknandedag – ingen dubbelregistrering </a:t>
            </a:r>
          </a:p>
          <a:p>
            <a:pPr>
              <a:defRPr/>
            </a:pPr>
            <a:r>
              <a:rPr lang="sv-SE" altLang="sv-SE" dirty="0"/>
              <a:t>Registrering med olika datum ger 2 trombektomier</a:t>
            </a:r>
          </a:p>
          <a:p>
            <a:pPr>
              <a:defRPr/>
            </a:pPr>
            <a:r>
              <a:rPr lang="sv-SE" altLang="sv-SE" dirty="0"/>
              <a:t>Wake </a:t>
            </a:r>
            <a:r>
              <a:rPr lang="sv-SE" altLang="sv-SE" dirty="0" err="1"/>
              <a:t>up</a:t>
            </a:r>
            <a:r>
              <a:rPr lang="sv-SE" altLang="sv-SE" dirty="0"/>
              <a:t> stroke!</a:t>
            </a:r>
          </a:p>
          <a:p>
            <a:pPr marL="0" indent="0">
              <a:buFont typeface="Arial" panose="020B0604020202020204" pitchFamily="34" charset="0"/>
              <a:buNone/>
              <a:defRPr/>
            </a:pPr>
            <a:br>
              <a:rPr lang="sv-SE" altLang="sv-SE" dirty="0"/>
            </a:br>
            <a:endParaRPr lang="sv-SE" dirty="0"/>
          </a:p>
        </p:txBody>
      </p:sp>
      <p:pic>
        <p:nvPicPr>
          <p:cNvPr id="125956" name="Bildobjekt 1">
            <a:extLst>
              <a:ext uri="{FF2B5EF4-FFF2-40B4-BE49-F238E27FC236}">
                <a16:creationId xmlns:a16="http://schemas.microsoft.com/office/drawing/2014/main" id="{854D77F0-8528-41B7-80D3-23A41CDA9D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0800" y="3816350"/>
            <a:ext cx="4438650"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Riksstroke_mall">
  <a:themeElements>
    <a:clrScheme name="Berättelse">
      <a:dk1>
        <a:sysClr val="windowText" lastClr="000000"/>
      </a:dk1>
      <a:lt1>
        <a:sysClr val="window" lastClr="FFFFFF"/>
      </a:lt1>
      <a:dk2>
        <a:srgbClr val="212121"/>
      </a:dk2>
      <a:lt2>
        <a:srgbClr val="CDD4D7"/>
      </a:lt2>
      <a:accent1>
        <a:srgbClr val="1D86CD"/>
      </a:accent1>
      <a:accent2>
        <a:srgbClr val="732E9A"/>
      </a:accent2>
      <a:accent3>
        <a:srgbClr val="B50B1B"/>
      </a:accent3>
      <a:accent4>
        <a:srgbClr val="E8950E"/>
      </a:accent4>
      <a:accent5>
        <a:srgbClr val="55992B"/>
      </a:accent5>
      <a:accent6>
        <a:srgbClr val="2C9C89"/>
      </a:accent6>
      <a:hlink>
        <a:srgbClr val="EC4D4D"/>
      </a:hlink>
      <a:folHlink>
        <a:srgbClr val="F8CE8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Riksstroke_mall">
  <a:themeElements>
    <a:clrScheme name="Berättelse">
      <a:dk1>
        <a:sysClr val="windowText" lastClr="000000"/>
      </a:dk1>
      <a:lt1>
        <a:sysClr val="window" lastClr="FFFFFF"/>
      </a:lt1>
      <a:dk2>
        <a:srgbClr val="212121"/>
      </a:dk2>
      <a:lt2>
        <a:srgbClr val="CDD4D7"/>
      </a:lt2>
      <a:accent1>
        <a:srgbClr val="1D86CD"/>
      </a:accent1>
      <a:accent2>
        <a:srgbClr val="732E9A"/>
      </a:accent2>
      <a:accent3>
        <a:srgbClr val="B50B1B"/>
      </a:accent3>
      <a:accent4>
        <a:srgbClr val="E8950E"/>
      </a:accent4>
      <a:accent5>
        <a:srgbClr val="55992B"/>
      </a:accent5>
      <a:accent6>
        <a:srgbClr val="2C9C89"/>
      </a:accent6>
      <a:hlink>
        <a:srgbClr val="EC4D4D"/>
      </a:hlink>
      <a:folHlink>
        <a:srgbClr val="F8CE8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Riksstroke_mall.potx</Template>
  <TotalTime>1430</TotalTime>
  <Words>1075</Words>
  <Application>Microsoft Office PowerPoint</Application>
  <PresentationFormat>Bildspel på skärmen (4:3)</PresentationFormat>
  <Paragraphs>134</Paragraphs>
  <Slides>31</Slides>
  <Notes>13</Notes>
  <HiddenSlides>0</HiddenSlides>
  <MMClips>0</MMClips>
  <ScaleCrop>false</ScaleCrop>
  <HeadingPairs>
    <vt:vector size="8" baseType="variant">
      <vt:variant>
        <vt:lpstr>Använt teckensnitt</vt:lpstr>
      </vt:variant>
      <vt:variant>
        <vt:i4>4</vt:i4>
      </vt:variant>
      <vt:variant>
        <vt:lpstr>Tema</vt:lpstr>
      </vt:variant>
      <vt:variant>
        <vt:i4>2</vt:i4>
      </vt:variant>
      <vt:variant>
        <vt:lpstr>Serverprogram för OLE-inbäddning</vt:lpstr>
      </vt:variant>
      <vt:variant>
        <vt:i4>2</vt:i4>
      </vt:variant>
      <vt:variant>
        <vt:lpstr>Bildrubriker</vt:lpstr>
      </vt:variant>
      <vt:variant>
        <vt:i4>31</vt:i4>
      </vt:variant>
    </vt:vector>
  </HeadingPairs>
  <TitlesOfParts>
    <vt:vector size="39" baseType="lpstr">
      <vt:lpstr>Arial</vt:lpstr>
      <vt:lpstr>Brush Script MT</vt:lpstr>
      <vt:lpstr>Calibri</vt:lpstr>
      <vt:lpstr>Wingdings</vt:lpstr>
      <vt:lpstr>Riksstroke_mall</vt:lpstr>
      <vt:lpstr>1_Riksstroke_mall</vt:lpstr>
      <vt:lpstr>think-cell Slide</vt:lpstr>
      <vt:lpstr>Skalobjekt för Paketeraren</vt:lpstr>
      <vt:lpstr>Välkommen till Riksstrokes webbinarium 21-11-30</vt:lpstr>
      <vt:lpstr>Agenda</vt:lpstr>
      <vt:lpstr>Registrering/Formulär </vt:lpstr>
      <vt:lpstr>Formulär 2022</vt:lpstr>
      <vt:lpstr>NIHSS </vt:lpstr>
      <vt:lpstr>NIHSS </vt:lpstr>
      <vt:lpstr>NIHSS</vt:lpstr>
      <vt:lpstr>Dubbelregistrering</vt:lpstr>
      <vt:lpstr>Validering trombektomi vid dubbelregistrering</vt:lpstr>
      <vt:lpstr>Registrera?</vt:lpstr>
      <vt:lpstr>Fråga 1</vt:lpstr>
      <vt:lpstr>Svar fråga 1</vt:lpstr>
      <vt:lpstr>Fråga 2</vt:lpstr>
      <vt:lpstr>Svar fråga 2</vt:lpstr>
      <vt:lpstr>Fråga 3</vt:lpstr>
      <vt:lpstr>Svar fråga 3</vt:lpstr>
      <vt:lpstr>Fråga 4</vt:lpstr>
      <vt:lpstr>Svar fråga 4</vt:lpstr>
      <vt:lpstr>Fråga 5</vt:lpstr>
      <vt:lpstr>Svar fråga 5</vt:lpstr>
      <vt:lpstr>Diagnoslathund</vt:lpstr>
      <vt:lpstr>Problem inloggning</vt:lpstr>
      <vt:lpstr>Forts inloggning</vt:lpstr>
      <vt:lpstr>Forts inloggning </vt:lpstr>
      <vt:lpstr>Forts inloggning</vt:lpstr>
      <vt:lpstr>Nya rapporter  Eftersläpning</vt:lpstr>
      <vt:lpstr>Nya rapporter  Vårdförlopp</vt:lpstr>
      <vt:lpstr>Nya rapporter  Målnivåer</vt:lpstr>
      <vt:lpstr>PowerPoint-presentation</vt:lpstr>
      <vt:lpstr>PowerPoint-presentation</vt:lpstr>
      <vt:lpstr>God Jul</vt:lpstr>
    </vt:vector>
  </TitlesOfParts>
  <Company>Umeå universitet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Hannele.Hjelm@regionvasterbotten.se</dc:creator>
  <cp:lastModifiedBy>Hannele Hjelm</cp:lastModifiedBy>
  <cp:revision>60</cp:revision>
  <dcterms:created xsi:type="dcterms:W3CDTF">2014-09-22T12:17:55Z</dcterms:created>
  <dcterms:modified xsi:type="dcterms:W3CDTF">2021-11-30T12:58:49Z</dcterms:modified>
</cp:coreProperties>
</file>