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23"/>
  </p:notesMasterIdLst>
  <p:sldIdLst>
    <p:sldId id="509" r:id="rId3"/>
    <p:sldId id="266" r:id="rId4"/>
    <p:sldId id="256" r:id="rId5"/>
    <p:sldId id="309" r:id="rId6"/>
    <p:sldId id="298" r:id="rId7"/>
    <p:sldId id="503" r:id="rId8"/>
    <p:sldId id="268" r:id="rId9"/>
    <p:sldId id="275" r:id="rId10"/>
    <p:sldId id="508" r:id="rId11"/>
    <p:sldId id="269" r:id="rId12"/>
    <p:sldId id="511" r:id="rId13"/>
    <p:sldId id="307" r:id="rId14"/>
    <p:sldId id="276" r:id="rId15"/>
    <p:sldId id="277" r:id="rId16"/>
    <p:sldId id="505" r:id="rId17"/>
    <p:sldId id="278" r:id="rId18"/>
    <p:sldId id="279" r:id="rId19"/>
    <p:sldId id="507" r:id="rId20"/>
    <p:sldId id="506" r:id="rId21"/>
    <p:sldId id="264" r:id="rId22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56" d="100"/>
          <a:sy n="56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1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77DFAB0-F243-4C30-85F5-5B768BBB67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28DCE3-F45E-417B-AC98-BAAF29C832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BB709-556F-4D84-861E-EFFE0D6F4758}" type="datetimeFigureOut">
              <a:rPr lang="sv-SE"/>
              <a:pPr>
                <a:defRPr/>
              </a:pPr>
              <a:t>2021-12-01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4D041F9-7EE5-4EAA-A2AA-5D97A601A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014F8-0121-4ACB-AD71-B539C4D48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4E729D-2139-4B27-BCBB-21D90538DE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947115-6FB8-4853-98C1-DF31ACFC2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C279C0-B6D2-423D-A9EF-69BB07BB08F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bildobjekt 1">
            <a:extLst>
              <a:ext uri="{FF2B5EF4-FFF2-40B4-BE49-F238E27FC236}">
                <a16:creationId xmlns:a16="http://schemas.microsoft.com/office/drawing/2014/main" id="{8A7977E9-8DDE-4AC8-8220-7A022799A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Platshållare för anteckningar 2">
            <a:extLst>
              <a:ext uri="{FF2B5EF4-FFF2-40B4-BE49-F238E27FC236}">
                <a16:creationId xmlns:a16="http://schemas.microsoft.com/office/drawing/2014/main" id="{D6C5B66B-B8D5-4AFC-8E02-47014C63F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20000"/>
              </a:spcBef>
            </a:pPr>
            <a:r>
              <a:rPr lang="sv-SE" altLang="sv-SE"/>
              <a:t>Iskuregisteri </a:t>
            </a:r>
          </a:p>
          <a:p>
            <a:pPr defTabSz="457200" eaLnBrk="1" hangingPunct="1">
              <a:spcBef>
                <a:spcPct val="20000"/>
              </a:spcBef>
            </a:pPr>
            <a:r>
              <a:rPr lang="sv-SE" altLang="sv-SE"/>
              <a:t>Seuranta</a:t>
            </a:r>
          </a:p>
          <a:p>
            <a:pPr defTabSz="457200" eaLnBrk="1" hangingPunct="1">
              <a:spcBef>
                <a:spcPct val="20000"/>
              </a:spcBef>
            </a:pPr>
            <a:r>
              <a:rPr lang="sv-SE" altLang="sv-SE"/>
              <a:t>vertailla</a:t>
            </a:r>
          </a:p>
          <a:p>
            <a:pPr defTabSz="457200" eaLnBrk="1" hangingPunct="1">
              <a:spcBef>
                <a:spcPct val="20000"/>
              </a:spcBef>
            </a:pPr>
            <a:r>
              <a:rPr lang="sv-SE" altLang="sv-SE"/>
              <a:t>Tutkimus Parannus</a:t>
            </a:r>
          </a:p>
          <a:p>
            <a:pPr defTabSz="457200" eaLnBrk="1" hangingPunct="1">
              <a:spcBef>
                <a:spcPct val="20000"/>
              </a:spcBef>
            </a:pPr>
            <a:endParaRPr lang="sv-SE" altLang="sv-SE"/>
          </a:p>
          <a:p>
            <a:pPr defTabSz="457200" eaLnBrk="1" hangingPunct="1">
              <a:spcBef>
                <a:spcPct val="20000"/>
              </a:spcBef>
            </a:pPr>
            <a:endParaRPr lang="sv-SE" altLang="sv-SE"/>
          </a:p>
        </p:txBody>
      </p:sp>
      <p:sp>
        <p:nvSpPr>
          <p:cNvPr id="11268" name="Platshållare för bildnummer 3">
            <a:extLst>
              <a:ext uri="{FF2B5EF4-FFF2-40B4-BE49-F238E27FC236}">
                <a16:creationId xmlns:a16="http://schemas.microsoft.com/office/drawing/2014/main" id="{DEEC22EF-E981-426F-93D1-E2ED5E624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A85BF6-58D9-4C73-BBE2-65753D0B086C}" type="slidenum">
              <a:rPr lang="sv-SE" altLang="sv-SE" smtClean="0">
                <a:solidFill>
                  <a:srgbClr val="000000"/>
                </a:solidFill>
              </a:rPr>
              <a:pPr/>
              <a:t>3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>
            <a:extLst>
              <a:ext uri="{FF2B5EF4-FFF2-40B4-BE49-F238E27FC236}">
                <a16:creationId xmlns:a16="http://schemas.microsoft.com/office/drawing/2014/main" id="{02F23741-FECF-4094-AFAA-EFA5B457B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>
            <a:extLst>
              <a:ext uri="{FF2B5EF4-FFF2-40B4-BE49-F238E27FC236}">
                <a16:creationId xmlns:a16="http://schemas.microsoft.com/office/drawing/2014/main" id="{ECBAD9EB-B49B-40B0-A521-CE56A71B9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Två SAH formulär</a:t>
            </a:r>
          </a:p>
          <a:p>
            <a:r>
              <a:rPr lang="sv-SE" altLang="sv-SE"/>
              <a:t>3 månaders uppföljning?</a:t>
            </a:r>
          </a:p>
        </p:txBody>
      </p:sp>
      <p:sp>
        <p:nvSpPr>
          <p:cNvPr id="30724" name="Platshållare för bildnummer 3">
            <a:extLst>
              <a:ext uri="{FF2B5EF4-FFF2-40B4-BE49-F238E27FC236}">
                <a16:creationId xmlns:a16="http://schemas.microsoft.com/office/drawing/2014/main" id="{CFE22694-E319-4C9F-A71D-B4A0E3992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F2AE3C-787E-48EE-A57A-08C47660C089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>
            <a:extLst>
              <a:ext uri="{FF2B5EF4-FFF2-40B4-BE49-F238E27FC236}">
                <a16:creationId xmlns:a16="http://schemas.microsoft.com/office/drawing/2014/main" id="{CA7FB65E-C315-41D1-81BB-04D09F64B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>
            <a:extLst>
              <a:ext uri="{FF2B5EF4-FFF2-40B4-BE49-F238E27FC236}">
                <a16:creationId xmlns:a16="http://schemas.microsoft.com/office/drawing/2014/main" id="{F1850E27-FDA0-4A32-B035-AE4C5DAA6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OBS vid trombektomier! Wake up stroke!</a:t>
            </a:r>
          </a:p>
          <a:p>
            <a:endParaRPr lang="sv-SE" altLang="sv-SE"/>
          </a:p>
        </p:txBody>
      </p:sp>
      <p:sp>
        <p:nvSpPr>
          <p:cNvPr id="32772" name="Platshållare för bildnummer 3">
            <a:extLst>
              <a:ext uri="{FF2B5EF4-FFF2-40B4-BE49-F238E27FC236}">
                <a16:creationId xmlns:a16="http://schemas.microsoft.com/office/drawing/2014/main" id="{9F77C8D9-D0ED-41C6-913D-723870C51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F3DAA0-4DE8-40C2-874E-BC22590E9131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>
            <a:extLst>
              <a:ext uri="{FF2B5EF4-FFF2-40B4-BE49-F238E27FC236}">
                <a16:creationId xmlns:a16="http://schemas.microsoft.com/office/drawing/2014/main" id="{2285D415-AD18-4A8B-AC98-B3014757A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tshållare för anteckningar 2">
            <a:extLst>
              <a:ext uri="{FF2B5EF4-FFF2-40B4-BE49-F238E27FC236}">
                <a16:creationId xmlns:a16="http://schemas.microsoft.com/office/drawing/2014/main" id="{A7B60CE6-D88E-4BA2-A942-FFC94D3C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Kan bli problem med registrering – ej registrera ankomsttid för det insjuknande som patienten redan ligger inne för. </a:t>
            </a:r>
          </a:p>
        </p:txBody>
      </p:sp>
      <p:sp>
        <p:nvSpPr>
          <p:cNvPr id="34820" name="Platshållare för bildnummer 3">
            <a:extLst>
              <a:ext uri="{FF2B5EF4-FFF2-40B4-BE49-F238E27FC236}">
                <a16:creationId xmlns:a16="http://schemas.microsoft.com/office/drawing/2014/main" id="{60A2282B-BF2E-43DD-AD0B-BF4560375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0EF70-ECD2-4005-AFE2-1CF48DEAE18E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>
            <a:extLst>
              <a:ext uri="{FF2B5EF4-FFF2-40B4-BE49-F238E27FC236}">
                <a16:creationId xmlns:a16="http://schemas.microsoft.com/office/drawing/2014/main" id="{735731D3-1ADE-4DC6-9CAE-AFD819DD1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>
            <a:extLst>
              <a:ext uri="{FF2B5EF4-FFF2-40B4-BE49-F238E27FC236}">
                <a16:creationId xmlns:a16="http://schemas.microsoft.com/office/drawing/2014/main" id="{C5BF63E1-E977-4641-9480-82086EB28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  <a:defRPr/>
            </a:pPr>
            <a:r>
              <a:rPr lang="sv-SE" altLang="sv-SE" dirty="0" err="1"/>
              <a:t>Kavernom</a:t>
            </a:r>
            <a:r>
              <a:rPr lang="sv-SE" altLang="sv-SE" dirty="0"/>
              <a:t>, </a:t>
            </a:r>
            <a:r>
              <a:rPr lang="sv-SE" altLang="sv-SE" dirty="0" err="1"/>
              <a:t>Amyloid</a:t>
            </a:r>
            <a:r>
              <a:rPr lang="sv-SE" altLang="sv-SE" dirty="0"/>
              <a:t> </a:t>
            </a:r>
            <a:r>
              <a:rPr lang="sv-SE" altLang="sv-SE" dirty="0" err="1"/>
              <a:t>angiopati</a:t>
            </a:r>
            <a:r>
              <a:rPr lang="sv-SE" altLang="sv-SE" dirty="0"/>
              <a:t>, AVM – registrerar ej orsaken utan följdresultatet - om det lett till blödning eller infarkt</a:t>
            </a:r>
          </a:p>
          <a:p>
            <a:pPr marL="171450" indent="-171450">
              <a:buFontTx/>
              <a:buChar char="•"/>
              <a:defRPr/>
            </a:pPr>
            <a:r>
              <a:rPr lang="sv-SE" altLang="sv-SE" dirty="0"/>
              <a:t>septiska embolier från </a:t>
            </a:r>
            <a:r>
              <a:rPr lang="sv-SE" altLang="sv-SE" dirty="0" err="1"/>
              <a:t>endokardit</a:t>
            </a:r>
            <a:r>
              <a:rPr lang="sv-SE" altLang="sv-SE" dirty="0"/>
              <a:t> klassificeras som stroke. Detsamma gäller stroke som orsakas av embolier från tumör i hjärtat</a:t>
            </a:r>
          </a:p>
          <a:p>
            <a:pPr marL="171450" indent="-171450">
              <a:buFontTx/>
              <a:buChar char="•"/>
              <a:defRPr/>
            </a:pPr>
            <a:r>
              <a:rPr lang="sv-SE" altLang="sv-SE" dirty="0"/>
              <a:t> i samband med </a:t>
            </a:r>
            <a:r>
              <a:rPr lang="sv-SE" altLang="sv-SE" dirty="0" err="1"/>
              <a:t>reperfusionsbehandling</a:t>
            </a:r>
            <a:r>
              <a:rPr lang="sv-SE" altLang="sv-SE" dirty="0"/>
              <a:t>, </a:t>
            </a:r>
            <a:r>
              <a:rPr lang="sv-SE" altLang="sv-SE" dirty="0" err="1"/>
              <a:t>karotisintervention</a:t>
            </a:r>
            <a:r>
              <a:rPr lang="sv-SE" altLang="sv-SE" dirty="0"/>
              <a:t> (</a:t>
            </a:r>
            <a:r>
              <a:rPr lang="sv-SE" altLang="sv-SE" dirty="0" err="1"/>
              <a:t>trombendartärektomi</a:t>
            </a:r>
            <a:r>
              <a:rPr lang="sv-SE" altLang="sv-SE" dirty="0"/>
              <a:t>, stent), hjärtoperationer, kirurgiskt ingrepp av annat slag, </a:t>
            </a:r>
            <a:r>
              <a:rPr lang="sv-SE" altLang="sv-SE" dirty="0" err="1"/>
              <a:t>stentning</a:t>
            </a:r>
            <a:r>
              <a:rPr lang="sv-SE" altLang="sv-SE" dirty="0"/>
              <a:t> av kranskärl, </a:t>
            </a:r>
          </a:p>
          <a:p>
            <a:pPr>
              <a:defRPr/>
            </a:pPr>
            <a:r>
              <a:rPr lang="sv-SE" altLang="sv-SE" dirty="0" err="1"/>
              <a:t>aneurysmåtgärd</a:t>
            </a:r>
            <a:r>
              <a:rPr lang="sv-SE" altLang="sv-SE" dirty="0"/>
              <a:t>, kärlskador efter strålbehandling</a:t>
            </a:r>
          </a:p>
        </p:txBody>
      </p:sp>
      <p:sp>
        <p:nvSpPr>
          <p:cNvPr id="36868" name="Platshållare för bildnummer 3">
            <a:extLst>
              <a:ext uri="{FF2B5EF4-FFF2-40B4-BE49-F238E27FC236}">
                <a16:creationId xmlns:a16="http://schemas.microsoft.com/office/drawing/2014/main" id="{2B106B5E-5011-4C04-98BD-2FB230C7E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00A169-EABA-4A02-869C-8B6551D6A5F7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>
            <a:extLst>
              <a:ext uri="{FF2B5EF4-FFF2-40B4-BE49-F238E27FC236}">
                <a16:creationId xmlns:a16="http://schemas.microsoft.com/office/drawing/2014/main" id="{5D1AFA84-97E1-4535-9813-4E603055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>
            <a:extLst>
              <a:ext uri="{FF2B5EF4-FFF2-40B4-BE49-F238E27FC236}">
                <a16:creationId xmlns:a16="http://schemas.microsoft.com/office/drawing/2014/main" id="{C49A167B-8C51-4891-AB55-8E827D4D0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Nej, att det står i journalen att patienten ätit eller druckit något räcker inte, det ska vara uttalat att en sväljbedömning är gjord. Är bedömning av sväljförmågan gjord innebär en initial bedömning/screening om hur patienten kan svälja eller bedömning att undersökning ej är möjlig. </a:t>
            </a:r>
          </a:p>
          <a:p>
            <a:r>
              <a:rPr lang="sv-SE" altLang="sv-SE"/>
              <a:t>Trombektomi – Vaknat med symtom!! Om inte samma datum ger det två trombektomier!</a:t>
            </a:r>
          </a:p>
        </p:txBody>
      </p:sp>
      <p:sp>
        <p:nvSpPr>
          <p:cNvPr id="38916" name="Platshållare för bildnummer 3">
            <a:extLst>
              <a:ext uri="{FF2B5EF4-FFF2-40B4-BE49-F238E27FC236}">
                <a16:creationId xmlns:a16="http://schemas.microsoft.com/office/drawing/2014/main" id="{5C2AA40F-A83D-4CDB-9CCF-4AA61A63D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DD9FA-7A8F-4188-BAD6-04B7654DA00F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>
            <a:extLst>
              <a:ext uri="{FF2B5EF4-FFF2-40B4-BE49-F238E27FC236}">
                <a16:creationId xmlns:a16="http://schemas.microsoft.com/office/drawing/2014/main" id="{F3738FD1-613F-4E3E-8BD3-170F3652C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>
            <a:extLst>
              <a:ext uri="{FF2B5EF4-FFF2-40B4-BE49-F238E27FC236}">
                <a16:creationId xmlns:a16="http://schemas.microsoft.com/office/drawing/2014/main" id="{09E9874A-2C1D-4599-9F30-9C0A22270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Registrera pat på 2 olika sjukhus, visa</a:t>
            </a:r>
          </a:p>
          <a:p>
            <a:r>
              <a:rPr lang="sv-SE" altLang="sv-SE"/>
              <a:t>560606 insj 211110</a:t>
            </a:r>
          </a:p>
          <a:p>
            <a:r>
              <a:rPr lang="sv-SE" altLang="sv-SE"/>
              <a:t>Vägledning!</a:t>
            </a:r>
          </a:p>
          <a:p>
            <a:r>
              <a:rPr lang="sv-SE" altLang="sv-SE"/>
              <a:t>Ägande sjukhus registrerar hela vtf</a:t>
            </a:r>
          </a:p>
          <a:p>
            <a:r>
              <a:rPr lang="sv-SE" altLang="sv-SE"/>
              <a:t>Bilder?</a:t>
            </a:r>
          </a:p>
        </p:txBody>
      </p:sp>
      <p:sp>
        <p:nvSpPr>
          <p:cNvPr id="40964" name="Platshållare för bildnummer 3">
            <a:extLst>
              <a:ext uri="{FF2B5EF4-FFF2-40B4-BE49-F238E27FC236}">
                <a16:creationId xmlns:a16="http://schemas.microsoft.com/office/drawing/2014/main" id="{D2195202-4095-4B72-9A5D-747BE9AB8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D1C322-AD47-439E-82BD-5AD8853C41F0}" type="slidenum">
              <a:rPr lang="sv-SE" altLang="sv-SE" smtClean="0"/>
              <a:pPr/>
              <a:t>18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35CFCDB0-D863-44F5-AC97-C75D402A0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14CB83F4-4E98-41F8-B05C-72848EA1F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BA30BAF3-C80D-4996-9004-BC79BCBF0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87C5F4-9EF2-4072-BFA2-4ABD31B6BC92}" type="slidenum">
              <a:rPr lang="sv-SE" altLang="sv-SE" smtClean="0">
                <a:solidFill>
                  <a:srgbClr val="000000"/>
                </a:solidFill>
              </a:rPr>
              <a:pPr eaLnBrk="1" hangingPunct="1"/>
              <a:t>5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4B60F98-42F1-48E4-9942-34D88C961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5AC1EAF-9813-4D0F-8A5D-C1BB61917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Logga in, visa live</a:t>
            </a:r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CE76DA96-51E7-4113-BEB5-ECB20BAA5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67232F-E67F-4EDE-8A24-50A92D69F1C4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>
            <a:extLst>
              <a:ext uri="{FF2B5EF4-FFF2-40B4-BE49-F238E27FC236}">
                <a16:creationId xmlns:a16="http://schemas.microsoft.com/office/drawing/2014/main" id="{527B0B98-076D-4BE7-9A11-843C94006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>
            <a:extLst>
              <a:ext uri="{FF2B5EF4-FFF2-40B4-BE49-F238E27FC236}">
                <a16:creationId xmlns:a16="http://schemas.microsoft.com/office/drawing/2014/main" id="{9618B3E0-B1A0-4233-8F9F-297112702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Logga in visa live</a:t>
            </a:r>
          </a:p>
        </p:txBody>
      </p:sp>
      <p:sp>
        <p:nvSpPr>
          <p:cNvPr id="18436" name="Platshållare för bildnummer 3">
            <a:extLst>
              <a:ext uri="{FF2B5EF4-FFF2-40B4-BE49-F238E27FC236}">
                <a16:creationId xmlns:a16="http://schemas.microsoft.com/office/drawing/2014/main" id="{8247836B-CFF2-4EC8-B8BF-E214D6E77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A73972-9A43-4088-B83A-32E2C523EC3C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>
            <a:extLst>
              <a:ext uri="{FF2B5EF4-FFF2-40B4-BE49-F238E27FC236}">
                <a16:creationId xmlns:a16="http://schemas.microsoft.com/office/drawing/2014/main" id="{A40D94A2-E5BE-4757-9575-A4806AD8B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tshållare för anteckningar 2">
            <a:extLst>
              <a:ext uri="{FF2B5EF4-FFF2-40B4-BE49-F238E27FC236}">
                <a16:creationId xmlns:a16="http://schemas.microsoft.com/office/drawing/2014/main" id="{DECCBA6D-D24A-4F3E-875A-7DFBA091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Visa live</a:t>
            </a:r>
          </a:p>
          <a:p>
            <a:r>
              <a:rPr lang="sv-SE" altLang="sv-SE"/>
              <a:t>Visa var man hittar manualen!</a:t>
            </a:r>
          </a:p>
        </p:txBody>
      </p:sp>
      <p:sp>
        <p:nvSpPr>
          <p:cNvPr id="20484" name="Platshållare för bildnummer 3">
            <a:extLst>
              <a:ext uri="{FF2B5EF4-FFF2-40B4-BE49-F238E27FC236}">
                <a16:creationId xmlns:a16="http://schemas.microsoft.com/office/drawing/2014/main" id="{BF9BE516-5D4F-4A67-8410-EA358E6E6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B73F5-BBE2-4CCD-80F4-0E4D5962D3C3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7E4596B0-1D80-4EF6-8DB0-8E3D86811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D139F854-21C5-4DB7-94A9-2A393DFB0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Länkar</a:t>
            </a:r>
          </a:p>
          <a:p>
            <a:r>
              <a:rPr lang="sv-SE" altLang="sv-SE"/>
              <a:t>Youtube</a:t>
            </a:r>
          </a:p>
          <a:p>
            <a:r>
              <a:rPr lang="sv-SE" altLang="sv-SE"/>
              <a:t>Admin - sig själv, listor användare</a:t>
            </a:r>
          </a:p>
          <a:p>
            <a:r>
              <a:rPr lang="sv-SE" altLang="sv-SE"/>
              <a:t>Listor </a:t>
            </a:r>
          </a:p>
          <a:p>
            <a:endParaRPr lang="sv-SE" altLang="sv-SE"/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4B2DE950-3514-4371-A1CF-ABA840729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70BDEB-4DD5-45F2-B772-8D3F73A7D0D7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>
            <a:extLst>
              <a:ext uri="{FF2B5EF4-FFF2-40B4-BE49-F238E27FC236}">
                <a16:creationId xmlns:a16="http://schemas.microsoft.com/office/drawing/2014/main" id="{C0A80C2D-8D8B-4D3B-AA01-C9E0E6BE0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tshållare för anteckningar 2">
            <a:extLst>
              <a:ext uri="{FF2B5EF4-FFF2-40B4-BE49-F238E27FC236}">
                <a16:creationId xmlns:a16="http://schemas.microsoft.com/office/drawing/2014/main" id="{E22AE804-B105-45B7-AE0E-419BF6C62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Visa!</a:t>
            </a:r>
          </a:p>
        </p:txBody>
      </p:sp>
      <p:sp>
        <p:nvSpPr>
          <p:cNvPr id="24580" name="Platshållare för bildnummer 3">
            <a:extLst>
              <a:ext uri="{FF2B5EF4-FFF2-40B4-BE49-F238E27FC236}">
                <a16:creationId xmlns:a16="http://schemas.microsoft.com/office/drawing/2014/main" id="{B0513ABA-2214-4824-ACDD-48B2905F5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FF39DD-5DD1-4582-8052-434BA575A665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>
            <a:extLst>
              <a:ext uri="{FF2B5EF4-FFF2-40B4-BE49-F238E27FC236}">
                <a16:creationId xmlns:a16="http://schemas.microsoft.com/office/drawing/2014/main" id="{043AAD99-86C6-4476-B49A-8FA67EE18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tshållare för anteckningar 2">
            <a:extLst>
              <a:ext uri="{FF2B5EF4-FFF2-40B4-BE49-F238E27FC236}">
                <a16:creationId xmlns:a16="http://schemas.microsoft.com/office/drawing/2014/main" id="{92FEBD1F-2A22-4B91-A549-699BBC6DE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26628" name="Platshållare för bildnummer 3">
            <a:extLst>
              <a:ext uri="{FF2B5EF4-FFF2-40B4-BE49-F238E27FC236}">
                <a16:creationId xmlns:a16="http://schemas.microsoft.com/office/drawing/2014/main" id="{4E8B18DA-4353-4BBE-9CD3-571B4BF9C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BE7E3-1397-4C96-8035-263AEF3A53EF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02FA4631-DEBE-49F2-8AF3-72F93F1D1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>
            <a:extLst>
              <a:ext uri="{FF2B5EF4-FFF2-40B4-BE49-F238E27FC236}">
                <a16:creationId xmlns:a16="http://schemas.microsoft.com/office/drawing/2014/main" id="{FDCF865D-7398-45EE-8083-ECAA1A8D1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Före vanliga frågor vid registrering?? Visa live! Vem tar detta – Fredrik OK? </a:t>
            </a:r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B5D8D197-1061-4994-AF43-972EB9F18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72DD5-C809-41B4-99FA-BD920F8BE956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1F5778DE-E973-4AAA-A066-9EE9E25AA0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7152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322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B6E7E5-639D-401B-B890-B45B5E48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4EE5B5-2707-44CD-8215-BE1D7FE2DEDF}" type="datetimeFigureOut">
              <a:rPr lang="sv-SE"/>
              <a:pPr>
                <a:defRPr/>
              </a:pPr>
              <a:t>2021-12-01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76B797-AFEB-4E25-9173-F47F5C3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6F3D3D-AFA0-4BAA-9A18-F0C71143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20F4D1-D260-49B1-B83C-510A016D1DF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06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426110A7-9ADC-43E0-89C8-30BD1E970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148" name="Object 1" hidden="1">
                        <a:extLst>
                          <a:ext uri="{FF2B5EF4-FFF2-40B4-BE49-F238E27FC236}">
                            <a16:creationId xmlns:a16="http://schemas.microsoft.com/office/drawing/2014/main" id="{82397AA0-968D-48EF-B1F9-8DE7584B7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152401" y="914401"/>
            <a:ext cx="8920733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86916" indent="-86916">
              <a:buFont typeface="Arial" panose="020B0604020202020204" pitchFamily="34" charset="0"/>
              <a:buChar char="•"/>
              <a:defRPr/>
            </a:lvl4pPr>
            <a:lvl5pPr marL="173831" indent="-86916">
              <a:buFont typeface="Calibri" panose="020F0502020204030204" pitchFamily="34" charset="0"/>
              <a:buChar char="-"/>
              <a:defRPr/>
            </a:lvl5pPr>
            <a:lvl6pPr marL="255984" indent="-83344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68580" y="6164952"/>
            <a:ext cx="9004553" cy="207749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225"/>
              </a:spcBef>
              <a:buSzPct val="50000"/>
              <a:buFontTx/>
              <a:buNone/>
              <a:tabLst>
                <a:tab pos="336041" algn="r"/>
                <a:tab pos="473200" algn="l"/>
              </a:tabLst>
              <a:defRPr sz="75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75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52401" y="414048"/>
            <a:ext cx="8920733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sidfot 2">
            <a:extLst>
              <a:ext uri="{FF2B5EF4-FFF2-40B4-BE49-F238E27FC236}">
                <a16:creationId xmlns:a16="http://schemas.microsoft.com/office/drawing/2014/main" id="{5A9DFE7F-C0B7-48CF-8962-62F77F1720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86329CA0-361D-4A5C-8B16-6F4BF108DF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33E267-4769-4B47-8CFE-BC2F6DE653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0B39C5B6-44BE-4A47-AB06-CD448AB869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6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874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927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609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36B7CEEC-4114-499A-84BA-DF237A1558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435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089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4716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07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224F9E2C-BB93-41A7-AB48-1A167AF80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993CE0-3172-46E8-A87F-10B775CB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913D38CD-359D-451B-AA5F-64D18AA27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0069BD3-3204-4E5D-835E-73A432052E6E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9" r:id="rId2"/>
    <p:sldLayoutId id="2147483850" r:id="rId3"/>
    <p:sldLayoutId id="2147483851" r:id="rId4"/>
    <p:sldLayoutId id="2147483852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CC7B21A9-6849-4872-9A67-F6A1A0C529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5511C9-1877-4AB3-975C-3EFE10C5D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52" name="Bildobjekt 15">
            <a:extLst>
              <a:ext uri="{FF2B5EF4-FFF2-40B4-BE49-F238E27FC236}">
                <a16:creationId xmlns:a16="http://schemas.microsoft.com/office/drawing/2014/main" id="{9CC47D4B-DF42-4565-834C-E36D7A08A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CB0F1CF-1B5E-4381-92D0-25DB4BEB0C4F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3" r:id="rId2"/>
    <p:sldLayoutId id="2147483854" r:id="rId3"/>
    <p:sldLayoutId id="2147483855" r:id="rId4"/>
    <p:sldLayoutId id="2147483856" r:id="rId5"/>
    <p:sldLayoutId id="2147483859" r:id="rId6"/>
    <p:sldLayoutId id="214748386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3202811F-2DD5-484F-A39B-6628CF329F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Välkommen till Riksstrokes webbinarium för nya användare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8AE6D8-D017-4644-A02E-0705C0914E6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sv-SE" altLang="sv-SE" dirty="0"/>
          </a:p>
          <a:p>
            <a:pPr marL="0" indent="0">
              <a:buFont typeface="Arial"/>
              <a:buNone/>
              <a:defRPr/>
            </a:pPr>
            <a:r>
              <a:rPr lang="sv-SE" altLang="sv-SE" dirty="0"/>
              <a:t>Praktisk information: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 dirty="0"/>
              <a:t>Ställ dina frågor i chatten alt använd ”handen” om du vill ställa en fråga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 dirty="0"/>
              <a:t>Mikrofoner mutade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sv-SE" dirty="0"/>
              <a:t>Mötet spelas 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>
            <a:extLst>
              <a:ext uri="{FF2B5EF4-FFF2-40B4-BE49-F238E27FC236}">
                <a16:creationId xmlns:a16="http://schemas.microsoft.com/office/drawing/2014/main" id="{B379E09C-A1E7-4320-8656-4E1300FE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Administrera sig själv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79F0B1-02FA-432D-908A-715D16BE5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22" y="1922462"/>
            <a:ext cx="7963678" cy="4450345"/>
          </a:xfrm>
        </p:spPr>
        <p:txBody>
          <a:bodyPr/>
          <a:lstStyle/>
          <a:p>
            <a:pPr>
              <a:defRPr/>
            </a:pPr>
            <a:r>
              <a:rPr lang="sv-SE" dirty="0"/>
              <a:t>Ändra kontaktinformation, Byta lösenord</a:t>
            </a:r>
          </a:p>
        </p:txBody>
      </p:sp>
      <p:pic>
        <p:nvPicPr>
          <p:cNvPr id="23556" name="Bildobjekt 3">
            <a:extLst>
              <a:ext uri="{FF2B5EF4-FFF2-40B4-BE49-F238E27FC236}">
                <a16:creationId xmlns:a16="http://schemas.microsoft.com/office/drawing/2014/main" id="{A010DE96-9C38-4A93-9099-381D6B62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/>
          <a:stretch>
            <a:fillRect/>
          </a:stretch>
        </p:blipFill>
        <p:spPr bwMode="auto">
          <a:xfrm>
            <a:off x="322263" y="2974975"/>
            <a:ext cx="81327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30FA1E7-78D0-4CAE-B704-5AE00DC41C82}"/>
              </a:ext>
            </a:extLst>
          </p:cNvPr>
          <p:cNvCxnSpPr/>
          <p:nvPr/>
        </p:nvCxnSpPr>
        <p:spPr>
          <a:xfrm>
            <a:off x="411163" y="3162300"/>
            <a:ext cx="782637" cy="738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C3B3FB0C-EF3C-4D0F-AB04-50E4EC7AC9BB}"/>
              </a:ext>
            </a:extLst>
          </p:cNvPr>
          <p:cNvCxnSpPr/>
          <p:nvPr/>
        </p:nvCxnSpPr>
        <p:spPr>
          <a:xfrm flipH="1">
            <a:off x="2324100" y="3387725"/>
            <a:ext cx="531813" cy="512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9C6A1AD-792C-4C88-9DE8-A94E2EFCCE2C}"/>
              </a:ext>
            </a:extLst>
          </p:cNvPr>
          <p:cNvCxnSpPr/>
          <p:nvPr/>
        </p:nvCxnSpPr>
        <p:spPr>
          <a:xfrm flipH="1">
            <a:off x="2593975" y="2574925"/>
            <a:ext cx="447675" cy="587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53A816E1-7A43-4AB4-A105-C8B7DD17431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Saknade sjukfall </a:t>
            </a:r>
            <a:br>
              <a:rPr lang="sv-SE" altLang="sv-SE"/>
            </a:br>
            <a:r>
              <a:rPr lang="sv-SE" altLang="sv-SE" sz="1800">
                <a:solidFill>
                  <a:schemeClr val="tx1"/>
                </a:solidFill>
              </a:rPr>
              <a:t>Patienter där ännu inte sjukfall registrerats</a:t>
            </a:r>
          </a:p>
        </p:txBody>
      </p:sp>
      <p:pic>
        <p:nvPicPr>
          <p:cNvPr id="25603" name="Bildobjekt 3">
            <a:extLst>
              <a:ext uri="{FF2B5EF4-FFF2-40B4-BE49-F238E27FC236}">
                <a16:creationId xmlns:a16="http://schemas.microsoft.com/office/drawing/2014/main" id="{12BA3740-6F04-4CA6-807F-58C24D78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 r="68367" b="34322"/>
          <a:stretch>
            <a:fillRect/>
          </a:stretch>
        </p:blipFill>
        <p:spPr bwMode="auto">
          <a:xfrm>
            <a:off x="-12700" y="1604963"/>
            <a:ext cx="45402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objekt 5">
            <a:extLst>
              <a:ext uri="{FF2B5EF4-FFF2-40B4-BE49-F238E27FC236}">
                <a16:creationId xmlns:a16="http://schemas.microsoft.com/office/drawing/2014/main" id="{C83CC165-0854-4E65-B47E-75139AD7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65919" b="46739"/>
          <a:stretch>
            <a:fillRect/>
          </a:stretch>
        </p:blipFill>
        <p:spPr bwMode="auto">
          <a:xfrm>
            <a:off x="3203575" y="2922588"/>
            <a:ext cx="58308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33B126A1-E6BC-4E07-AE38-3A3D88078BF0}"/>
              </a:ext>
            </a:extLst>
          </p:cNvPr>
          <p:cNvSpPr/>
          <p:nvPr/>
        </p:nvSpPr>
        <p:spPr>
          <a:xfrm>
            <a:off x="2398713" y="2312988"/>
            <a:ext cx="804862" cy="79375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176900F-F675-415C-BEEE-14C04D51EC53}"/>
              </a:ext>
            </a:extLst>
          </p:cNvPr>
          <p:cNvCxnSpPr/>
          <p:nvPr/>
        </p:nvCxnSpPr>
        <p:spPr>
          <a:xfrm flipH="1">
            <a:off x="8343900" y="3529013"/>
            <a:ext cx="317500" cy="6731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 1">
            <a:extLst>
              <a:ext uri="{FF2B5EF4-FFF2-40B4-BE49-F238E27FC236}">
                <a16:creationId xmlns:a16="http://schemas.microsoft.com/office/drawing/2014/main" id="{958D2837-0319-4089-8993-42FA28E18235}"/>
              </a:ext>
            </a:extLst>
          </p:cNvPr>
          <p:cNvSpPr/>
          <p:nvPr/>
        </p:nvSpPr>
        <p:spPr>
          <a:xfrm>
            <a:off x="1549400" y="2312988"/>
            <a:ext cx="804863" cy="79375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0A139E2-753E-4611-90C7-BFC3F83AE6F6}"/>
              </a:ext>
            </a:extLst>
          </p:cNvPr>
          <p:cNvSpPr txBox="1"/>
          <p:nvPr/>
        </p:nvSpPr>
        <p:spPr>
          <a:xfrm>
            <a:off x="601663" y="4868863"/>
            <a:ext cx="2235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Kontrollera saknade akutskeden först och rensa de som inte ska registreras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2245371B-6290-446D-912F-0E1E4E650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3" y="2682875"/>
            <a:ext cx="8593137" cy="3128963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sv-SE" sz="4400" b="1" dirty="0">
                <a:ln>
                  <a:noFill/>
                </a:ln>
                <a:solidFill>
                  <a:srgbClr val="002060"/>
                </a:solidFill>
              </a:rPr>
              <a:t>Introduktion till Riksstrokes </a:t>
            </a:r>
            <a:r>
              <a:rPr lang="sv-SE" sz="4400" b="1" dirty="0" err="1">
                <a:ln>
                  <a:noFill/>
                </a:ln>
                <a:solidFill>
                  <a:srgbClr val="002060"/>
                </a:solidFill>
              </a:rPr>
              <a:t>dashboard</a:t>
            </a:r>
            <a:endParaRPr lang="sv-SE" sz="4400" dirty="0">
              <a:ln>
                <a:noFill/>
              </a:ln>
              <a:solidFill>
                <a:srgbClr val="C00000"/>
              </a:solidFill>
            </a:endParaRPr>
          </a:p>
          <a:p>
            <a:pPr>
              <a:defRPr/>
            </a:pPr>
            <a:endParaRPr lang="sv-SE" dirty="0">
              <a:ln>
                <a:noFill/>
              </a:ln>
            </a:endParaRPr>
          </a:p>
        </p:txBody>
      </p:sp>
      <p:pic>
        <p:nvPicPr>
          <p:cNvPr id="27651" name="Bildobjekt 3">
            <a:extLst>
              <a:ext uri="{FF2B5EF4-FFF2-40B4-BE49-F238E27FC236}">
                <a16:creationId xmlns:a16="http://schemas.microsoft.com/office/drawing/2014/main" id="{426EFE2A-965A-4903-AA02-2DF57BDA3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12738"/>
            <a:ext cx="40354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69633B0-8E0A-4EAD-A1E4-DEC297D3FD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1138" y="1403350"/>
            <a:ext cx="8475662" cy="4989513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29699" name="Rubrik 2">
            <a:extLst>
              <a:ext uri="{FF2B5EF4-FFF2-40B4-BE49-F238E27FC236}">
                <a16:creationId xmlns:a16="http://schemas.microsoft.com/office/drawing/2014/main" id="{FFA91BD4-5EAD-46F1-81EF-5E1C9A6F2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Registrering/Formulär </a:t>
            </a:r>
          </a:p>
        </p:txBody>
      </p:sp>
      <p:pic>
        <p:nvPicPr>
          <p:cNvPr id="29700" name="Bildobjekt 3">
            <a:extLst>
              <a:ext uri="{FF2B5EF4-FFF2-40B4-BE49-F238E27FC236}">
                <a16:creationId xmlns:a16="http://schemas.microsoft.com/office/drawing/2014/main" id="{76FCAC96-D865-4AAE-BE08-3EFAF534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9" t="15926" r="14908" b="23630"/>
          <a:stretch>
            <a:fillRect/>
          </a:stretch>
        </p:blipFill>
        <p:spPr bwMode="auto">
          <a:xfrm>
            <a:off x="296863" y="1403350"/>
            <a:ext cx="33353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Bildobjekt 5">
            <a:extLst>
              <a:ext uri="{FF2B5EF4-FFF2-40B4-BE49-F238E27FC236}">
                <a16:creationId xmlns:a16="http://schemas.microsoft.com/office/drawing/2014/main" id="{9D19D205-AAC9-4943-8F29-0C27D63F8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7" t="15926" r="14445" b="32224"/>
          <a:stretch>
            <a:fillRect/>
          </a:stretch>
        </p:blipFill>
        <p:spPr bwMode="auto">
          <a:xfrm>
            <a:off x="1608138" y="2460625"/>
            <a:ext cx="31242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Bildobjekt 9">
            <a:extLst>
              <a:ext uri="{FF2B5EF4-FFF2-40B4-BE49-F238E27FC236}">
                <a16:creationId xmlns:a16="http://schemas.microsoft.com/office/drawing/2014/main" id="{0703D37B-9D12-46F4-85D7-2B824F89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5" t="16092" r="14774"/>
          <a:stretch>
            <a:fillRect/>
          </a:stretch>
        </p:blipFill>
        <p:spPr bwMode="auto">
          <a:xfrm>
            <a:off x="4732338" y="1420813"/>
            <a:ext cx="27701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Bildobjekt 11">
            <a:extLst>
              <a:ext uri="{FF2B5EF4-FFF2-40B4-BE49-F238E27FC236}">
                <a16:creationId xmlns:a16="http://schemas.microsoft.com/office/drawing/2014/main" id="{3F1D2FA1-3347-4E32-9FCB-A015B4A9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4" t="16092" r="14630" b="1407"/>
          <a:stretch>
            <a:fillRect/>
          </a:stretch>
        </p:blipFill>
        <p:spPr bwMode="auto">
          <a:xfrm>
            <a:off x="5961063" y="2752725"/>
            <a:ext cx="258286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Bildobjekt 12">
            <a:extLst>
              <a:ext uri="{FF2B5EF4-FFF2-40B4-BE49-F238E27FC236}">
                <a16:creationId xmlns:a16="http://schemas.microsoft.com/office/drawing/2014/main" id="{4F4C45E2-815E-4AC2-8232-B32C1888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4" t="16092" r="14815"/>
          <a:stretch>
            <a:fillRect/>
          </a:stretch>
        </p:blipFill>
        <p:spPr bwMode="auto">
          <a:xfrm>
            <a:off x="3556000" y="2840038"/>
            <a:ext cx="258286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Bildobjekt 5">
            <a:extLst>
              <a:ext uri="{FF2B5EF4-FFF2-40B4-BE49-F238E27FC236}">
                <a16:creationId xmlns:a16="http://schemas.microsoft.com/office/drawing/2014/main" id="{5E568EC3-471D-4B0A-9D32-9740DD26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12898" r="67653" b="32458"/>
          <a:stretch>
            <a:fillRect/>
          </a:stretch>
        </p:blipFill>
        <p:spPr bwMode="auto">
          <a:xfrm>
            <a:off x="296863" y="3894138"/>
            <a:ext cx="34369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>
            <a:extLst>
              <a:ext uri="{FF2B5EF4-FFF2-40B4-BE49-F238E27FC236}">
                <a16:creationId xmlns:a16="http://schemas.microsoft.com/office/drawing/2014/main" id="{CE1FB5DE-CC76-485E-ABCD-717DC6866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892531-9391-4115-B8CC-BD7ED0AAB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43282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/>
              <a:t>Insjuknande tid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Om patienten vaknade med symtom, ange tidpunkt när patienten senast var utan symtom.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Ange tid om känd annars tidsintervall</a:t>
            </a:r>
          </a:p>
          <a:p>
            <a:pPr>
              <a:defRPr/>
            </a:pPr>
            <a:r>
              <a:rPr lang="sv-SE" dirty="0"/>
              <a:t>Ankomst tid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Avser den första kontakten på det första sjukhuset. Ex: När patienten kommer till akuten eller </a:t>
            </a:r>
            <a:r>
              <a:rPr lang="sv-SE" dirty="0" err="1"/>
              <a:t>rtg</a:t>
            </a:r>
            <a:r>
              <a:rPr lang="sv-SE" dirty="0"/>
              <a:t> (om patienten tas in via </a:t>
            </a:r>
            <a:r>
              <a:rPr lang="sv-SE" dirty="0" err="1"/>
              <a:t>rtg</a:t>
            </a:r>
            <a:r>
              <a:rPr lang="sv-SE" dirty="0"/>
              <a:t>) – när patienten ”är innanför dörrarna”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1">
            <a:extLst>
              <a:ext uri="{FF2B5EF4-FFF2-40B4-BE49-F238E27FC236}">
                <a16:creationId xmlns:a16="http://schemas.microsoft.com/office/drawing/2014/main" id="{039226D2-C50E-4781-9583-E0E8FCF94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Forts registrering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7D6C9F-9595-426D-98F2-102EDF54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5"/>
            <a:ext cx="7772400" cy="3901831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sv-SE" altLang="sv-SE" sz="3500" dirty="0">
                <a:solidFill>
                  <a:srgbClr val="FF0000"/>
                </a:solidFill>
              </a:rPr>
              <a:t>Insjuknar på sjukhus</a:t>
            </a:r>
          </a:p>
          <a:p>
            <a:pPr marL="0" indent="0">
              <a:buFont typeface="Arial"/>
              <a:buNone/>
              <a:defRPr/>
            </a:pPr>
            <a:endParaRPr lang="sv-SE" altLang="sv-SE" sz="35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sv-SE" dirty="0"/>
              <a:t>Patienten var redan på sjukhus/akutmottagning vid detta strokeinsjuknande I___I </a:t>
            </a:r>
          </a:p>
          <a:p>
            <a:pPr marL="0" indent="0">
              <a:buFont typeface="Arial"/>
              <a:buNone/>
              <a:defRPr/>
            </a:pPr>
            <a:r>
              <a:rPr lang="sv-SE" dirty="0"/>
              <a:t>1= ja 2= nej</a:t>
            </a:r>
          </a:p>
          <a:p>
            <a:pPr marL="0" indent="0">
              <a:buFont typeface="Arial"/>
              <a:buNone/>
              <a:defRPr/>
            </a:pPr>
            <a:r>
              <a:rPr lang="sv-SE" dirty="0"/>
              <a:t>Koda 1= ja, om patienten insjuknar i stroke när patienten redan är inlagd på sjukhus eller insjuknar på akutmottagningen om patienten sökt för annan åkomma/orsak. </a:t>
            </a:r>
          </a:p>
          <a:p>
            <a:pPr>
              <a:defRPr/>
            </a:pPr>
            <a:endParaRPr lang="sv-SE" dirty="0"/>
          </a:p>
          <a:p>
            <a:pPr marL="0" indent="0">
              <a:buFont typeface="Arial"/>
              <a:buNone/>
              <a:defRPr/>
            </a:pPr>
            <a:r>
              <a:rPr lang="sv-SE" dirty="0"/>
              <a:t>Ankomsttiden = samma som strokeinsjuknande tiden 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>
            <a:extLst>
              <a:ext uri="{FF2B5EF4-FFF2-40B4-BE49-F238E27FC236}">
                <a16:creationId xmlns:a16="http://schemas.microsoft.com/office/drawing/2014/main" id="{A6748416-5790-47FB-BECB-0E4C70033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Forts. 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222ED2-73E8-4792-88CB-D7C3E5753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878" y="1334277"/>
            <a:ext cx="8038322" cy="5075853"/>
          </a:xfrm>
        </p:spPr>
        <p:txBody>
          <a:bodyPr>
            <a:normAutofit fontScale="85000" lnSpcReduction="20000"/>
          </a:bodyPr>
          <a:lstStyle/>
          <a:p>
            <a:pPr marL="914400">
              <a:buFont typeface="Arial" panose="020B0604020202020204" pitchFamily="34" charset="0"/>
              <a:buChar char="•"/>
              <a:defRPr/>
            </a:pPr>
            <a:r>
              <a:rPr lang="sv-SE" sz="3300" dirty="0"/>
              <a:t>Diagnos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Ovanliga orsaker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Till följd av behandling eller åtgärd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Stroke, ej specificerat som blödning eller infarkt I64.9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G45.X</a:t>
            </a:r>
          </a:p>
          <a:p>
            <a:pPr indent="0">
              <a:buFont typeface="Arial"/>
              <a:buNone/>
              <a:defRPr/>
            </a:pPr>
            <a:r>
              <a:rPr lang="sv-SE" dirty="0"/>
              <a:t>Dessa undantag skall INTE registreras i Riksstroke:</a:t>
            </a:r>
          </a:p>
          <a:p>
            <a:pPr lvl="1" algn="l">
              <a:defRPr/>
            </a:pPr>
            <a:r>
              <a:rPr lang="sv-SE" dirty="0"/>
              <a:t>• Blödning i metastaser eller i hjärntumörer.</a:t>
            </a:r>
          </a:p>
          <a:p>
            <a:pPr lvl="1" algn="l">
              <a:defRPr/>
            </a:pPr>
            <a:r>
              <a:rPr lang="sv-SE" dirty="0"/>
              <a:t>• Stroke i samband med operation av hjärntumör.</a:t>
            </a:r>
          </a:p>
          <a:p>
            <a:pPr lvl="1" algn="l">
              <a:defRPr/>
            </a:pPr>
            <a:r>
              <a:rPr lang="sv-SE" dirty="0"/>
              <a:t>• Hjärninfarkter och hjärnblödningar diagnostiserade i </a:t>
            </a:r>
          </a:p>
          <a:p>
            <a:pPr lvl="1" algn="l">
              <a:defRPr/>
            </a:pPr>
            <a:r>
              <a:rPr lang="sv-SE" dirty="0"/>
              <a:t>   samband med SAB (</a:t>
            </a:r>
            <a:r>
              <a:rPr lang="sv-SE" dirty="0" err="1"/>
              <a:t>subarachnoidalblödningar</a:t>
            </a:r>
            <a:r>
              <a:rPr lang="sv-SE" dirty="0"/>
              <a:t>).</a:t>
            </a:r>
          </a:p>
          <a:p>
            <a:pPr lvl="1" algn="l">
              <a:defRPr/>
            </a:pPr>
            <a:endParaRPr lang="sv-SE" sz="3000" dirty="0">
              <a:solidFill>
                <a:srgbClr val="FF0000"/>
              </a:solidFill>
            </a:endParaRPr>
          </a:p>
          <a:p>
            <a:pPr lvl="1" algn="l">
              <a:defRPr/>
            </a:pPr>
            <a:r>
              <a:rPr lang="sv-SE" sz="3000" dirty="0">
                <a:solidFill>
                  <a:srgbClr val="FF0000"/>
                </a:solidFill>
              </a:rPr>
              <a:t>Vägledning</a:t>
            </a:r>
          </a:p>
          <a:p>
            <a:pPr lvl="1" algn="l">
              <a:defRPr/>
            </a:pPr>
            <a:r>
              <a:rPr lang="sv-SE" sz="3000" dirty="0">
                <a:solidFill>
                  <a:srgbClr val="FF0000"/>
                </a:solidFill>
              </a:rPr>
              <a:t>Diagnoslathund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ubrik 1">
            <a:extLst>
              <a:ext uri="{FF2B5EF4-FFF2-40B4-BE49-F238E27FC236}">
                <a16:creationId xmlns:a16="http://schemas.microsoft.com/office/drawing/2014/main" id="{A5FE4CC8-5C0D-4FC7-B4D3-60A7CA91E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825"/>
            <a:ext cx="7772400" cy="1470025"/>
          </a:xfrm>
        </p:spPr>
        <p:txBody>
          <a:bodyPr/>
          <a:lstStyle/>
          <a:p>
            <a:r>
              <a:rPr lang="sv-SE" altLang="sv-SE"/>
              <a:t>Forts registrering</a:t>
            </a:r>
            <a:br>
              <a:rPr lang="sv-SE" altLang="sv-SE"/>
            </a:br>
            <a:endParaRPr lang="sv-SE" alt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70B635-40BD-40D7-9CDB-0E1C7EB94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sv-SE" dirty="0"/>
              <a:t>Bedömning av sväljförmåga genomförd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NIHSS vid ankomst/inläggning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Okänd variabel – se Användardefinierad lista, Sammanfattning</a:t>
            </a:r>
          </a:p>
          <a:p>
            <a:pPr>
              <a:defRPr/>
            </a:pPr>
            <a:r>
              <a:rPr lang="sv-SE" dirty="0"/>
              <a:t>Trombektomi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Viktigt med rätt datum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Om ägande sjukhus ska alla frågor besvaras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  <a:defRPr/>
            </a:pPr>
            <a:r>
              <a:rPr lang="sv-SE" dirty="0"/>
              <a:t>Trombektomi Sjukhus besvarar alltid frågorna i </a:t>
            </a:r>
            <a:r>
              <a:rPr lang="sv-SE" dirty="0" err="1"/>
              <a:t>Trombektomiblocket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ubrik 1">
            <a:extLst>
              <a:ext uri="{FF2B5EF4-FFF2-40B4-BE49-F238E27FC236}">
                <a16:creationId xmlns:a16="http://schemas.microsoft.com/office/drawing/2014/main" id="{28DE6845-C956-4342-993A-0C6523D42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Dubbelregistrering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F414C4-41D4-45FB-A19E-1F4DFC4A5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sv-SE" dirty="0"/>
              <a:t>Ett vårdtillfälle med samma insjuknandedatum som registreras vid två eller flera sjukhus/strokeenheter. </a:t>
            </a:r>
          </a:p>
          <a:p>
            <a:pPr>
              <a:defRPr/>
            </a:pPr>
            <a:r>
              <a:rPr lang="sv-SE" dirty="0"/>
              <a:t>Om samma datum eller datum +- 5 dagar; En varning samt uppmaning att kontakta det sjukhus som också har registrerat patienten. </a:t>
            </a:r>
            <a:r>
              <a:rPr lang="sv-SE" dirty="0" err="1"/>
              <a:t>Sjukhuskoden</a:t>
            </a:r>
            <a:r>
              <a:rPr lang="sv-SE" dirty="0"/>
              <a:t> visas på det sjukhus som också har registrerat samma patient. </a:t>
            </a:r>
            <a:br>
              <a:rPr lang="sv-SE" altLang="sv-SE" dirty="0"/>
            </a:br>
            <a:endParaRPr lang="sv-SE" sz="3600" dirty="0">
              <a:ln>
                <a:noFill/>
              </a:ln>
              <a:solidFill>
                <a:schemeClr val="tx1"/>
              </a:solidFill>
            </a:endParaRP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ubrik 1">
            <a:extLst>
              <a:ext uri="{FF2B5EF4-FFF2-40B4-BE49-F238E27FC236}">
                <a16:creationId xmlns:a16="http://schemas.microsoft.com/office/drawing/2014/main" id="{C63D1F58-38FE-47B8-93E6-865BD6D5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Dörr Till Nål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42FE86-C531-42CC-8A66-3490F6AFC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SE" dirty="0"/>
              <a:t>DTN = tid från ankomst till sjukhus till behandlingsstart, dvs när patienten kommer till akuten eller </a:t>
            </a:r>
            <a:r>
              <a:rPr lang="sv-SE" dirty="0" err="1"/>
              <a:t>rtg</a:t>
            </a:r>
            <a:r>
              <a:rPr lang="sv-SE" dirty="0"/>
              <a:t> om </a:t>
            </a:r>
            <a:r>
              <a:rPr lang="sv-SE" dirty="0" err="1"/>
              <a:t>pat</a:t>
            </a:r>
            <a:r>
              <a:rPr lang="sv-SE" dirty="0"/>
              <a:t> körs direkt dit. All försening (inkl. undersökningar, triagering) av trombolyslarm och behandling efter att </a:t>
            </a:r>
            <a:r>
              <a:rPr lang="sv-SE" dirty="0" err="1"/>
              <a:t>pat</a:t>
            </a:r>
            <a:r>
              <a:rPr lang="sv-SE" dirty="0"/>
              <a:t> kommit till sjukhuset räknas in i DTN tiden.  </a:t>
            </a:r>
          </a:p>
          <a:p>
            <a:pPr>
              <a:defRPr/>
            </a:pPr>
            <a:r>
              <a:rPr lang="sv-SE" dirty="0"/>
              <a:t>Undantag: när patienten redan är på akuten av annan anledning och insjuknar i stroke där. Då blir Dörr tiden samma som insjuknande tiden och DTN räknas då från när patienten insjuknar i stroke. 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7B4EE6AA-5981-45BA-91BE-C8412AB6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58441D-A73D-4F90-9881-DBD1C95E1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r>
              <a:rPr lang="sv-SE" altLang="sv-SE" dirty="0"/>
              <a:t>Riksstroke</a:t>
            </a:r>
          </a:p>
          <a:p>
            <a:pPr>
              <a:defRPr/>
            </a:pPr>
            <a:r>
              <a:rPr lang="sv-SE" altLang="sv-SE" dirty="0"/>
              <a:t>Inloggning/startsidan</a:t>
            </a:r>
          </a:p>
          <a:p>
            <a:pPr>
              <a:defRPr/>
            </a:pPr>
            <a:r>
              <a:rPr lang="sv-SE" altLang="sv-SE" dirty="0" err="1"/>
              <a:t>Dashboard</a:t>
            </a:r>
            <a:endParaRPr lang="sv-SE" altLang="sv-SE" dirty="0"/>
          </a:p>
          <a:p>
            <a:pPr>
              <a:defRPr/>
            </a:pPr>
            <a:r>
              <a:rPr lang="sv-SE" dirty="0"/>
              <a:t>Registrering/Formulär</a:t>
            </a:r>
          </a:p>
          <a:p>
            <a:pPr>
              <a:defRPr/>
            </a:pPr>
            <a:r>
              <a:rPr lang="sv-SE" altLang="sv-SE" dirty="0"/>
              <a:t>Frågor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>
            <a:extLst>
              <a:ext uri="{FF2B5EF4-FFF2-40B4-BE49-F238E27FC236}">
                <a16:creationId xmlns:a16="http://schemas.microsoft.com/office/drawing/2014/main" id="{5734C424-A22B-4799-9310-A6C0F788A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marL="457200" indent="-457200"/>
            <a:r>
              <a:rPr lang="sv-SE" altLang="sv-SE"/>
              <a:t>Nästa webbinarium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0C3648-CF50-44F1-94ED-5A4E517C5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30 November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Info från kansliet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objekt 1">
            <a:extLst>
              <a:ext uri="{FF2B5EF4-FFF2-40B4-BE49-F238E27FC236}">
                <a16:creationId xmlns:a16="http://schemas.microsoft.com/office/drawing/2014/main" id="{5614F6F1-9EFD-4AE9-AED9-9C711A44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995">
            <a:off x="5486400" y="1497013"/>
            <a:ext cx="30003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ubrik 1">
            <a:extLst>
              <a:ext uri="{FF2B5EF4-FFF2-40B4-BE49-F238E27FC236}">
                <a16:creationId xmlns:a16="http://schemas.microsoft.com/office/drawing/2014/main" id="{7ECC04F4-6126-4918-86F8-208E5D5C7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36713"/>
          </a:xfrm>
        </p:spPr>
        <p:txBody>
          <a:bodyPr/>
          <a:lstStyle/>
          <a:p>
            <a:pPr eaLnBrk="1" hangingPunct="1"/>
            <a:r>
              <a:rPr lang="sv-SE" altLang="sv-SE" sz="5400"/>
              <a:t>Riksstroke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2D6C46-A7D4-4AB7-AFF3-840CB8E0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1574801"/>
            <a:ext cx="4968970" cy="4656666"/>
          </a:xfrm>
        </p:spPr>
        <p:txBody>
          <a:bodyPr/>
          <a:lstStyle/>
          <a:p>
            <a:pPr lvl="1">
              <a:defRPr/>
            </a:pPr>
            <a:r>
              <a:rPr lang="sv-SE" altLang="sv-SE" sz="3200" dirty="0">
                <a:solidFill>
                  <a:srgbClr val="0070C0"/>
                </a:solidFill>
              </a:rPr>
              <a:t> Ett kvalitetsregister för svensk strokevård</a:t>
            </a:r>
          </a:p>
          <a:p>
            <a:pPr marL="742950" indent="-285750">
              <a:buFontTx/>
              <a:buChar char="-"/>
              <a:defRPr/>
            </a:pPr>
            <a:endParaRPr lang="sv-SE" altLang="sv-SE" sz="3100" dirty="0">
              <a:solidFill>
                <a:srgbClr val="0070C0"/>
              </a:solidFill>
            </a:endParaRPr>
          </a:p>
          <a:p>
            <a:pPr marL="742950" lvl="1" indent="-285750" algn="l">
              <a:buFontTx/>
              <a:buChar char="-"/>
              <a:defRPr/>
            </a:pPr>
            <a:r>
              <a:rPr lang="sv-SE" altLang="sv-SE" sz="1900" dirty="0">
                <a:solidFill>
                  <a:srgbClr val="0070C0"/>
                </a:solidFill>
              </a:rPr>
              <a:t>Alla sjukhus som vårdar stroke och TIA patienter rapporterar in </a:t>
            </a:r>
          </a:p>
          <a:p>
            <a:pPr marL="742950" lvl="1" indent="-285750" algn="l">
              <a:buFontTx/>
              <a:buChar char="-"/>
              <a:defRPr/>
            </a:pPr>
            <a:r>
              <a:rPr lang="sv-SE" altLang="sv-SE" sz="1900" dirty="0">
                <a:solidFill>
                  <a:srgbClr val="0070C0"/>
                </a:solidFill>
              </a:rPr>
              <a:t>Uppföljning 3 månader och 1 år</a:t>
            </a:r>
          </a:p>
          <a:p>
            <a:pPr marL="742950" lvl="1" indent="-285750" algn="l">
              <a:buFontTx/>
              <a:buChar char="-"/>
              <a:defRPr/>
            </a:pPr>
            <a:r>
              <a:rPr lang="sv-SE" altLang="sv-SE" sz="1900" dirty="0">
                <a:solidFill>
                  <a:srgbClr val="0070C0"/>
                </a:solidFill>
              </a:rPr>
              <a:t>Bidrar till ny kunskap om hur vi ska behandla stroke  </a:t>
            </a:r>
          </a:p>
          <a:p>
            <a:pPr marL="742950" lvl="1" indent="-285750" algn="l">
              <a:buFontTx/>
              <a:buChar char="-"/>
              <a:defRPr/>
            </a:pPr>
            <a:r>
              <a:rPr lang="sv-SE" sz="1900" dirty="0">
                <a:solidFill>
                  <a:srgbClr val="0070C0"/>
                </a:solidFill>
              </a:rPr>
              <a:t>Jämför strokevården i olika delar av landet</a:t>
            </a:r>
          </a:p>
          <a:p>
            <a:pPr marL="742950" lvl="1" indent="-285750" algn="l">
              <a:buFontTx/>
              <a:buChar char="-"/>
              <a:defRPr/>
            </a:pPr>
            <a:r>
              <a:rPr lang="sv-SE" altLang="sv-SE" sz="1900" dirty="0">
                <a:solidFill>
                  <a:srgbClr val="0070C0"/>
                </a:solidFill>
              </a:rPr>
              <a:t>Används vid forskning och förbättringsarbeten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D0FD588-2D1B-439B-8AEE-116273E7A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SE" sz="4000" b="1">
                <a:solidFill>
                  <a:srgbClr val="C00000"/>
                </a:solidFill>
              </a:rPr>
              <a:t>Vad som registreras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872D27DE-4A89-40E9-B39A-C97BA8E2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500188"/>
            <a:ext cx="7961312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2800" b="1"/>
              <a:t> Stroke</a:t>
            </a:r>
            <a:r>
              <a:rPr lang="sv-SE" altLang="sv-SE" sz="2800"/>
              <a:t> formulär (I61,I63,I64)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/>
              <a:t> Vid insjuknande och sjukhusvistelse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/>
              <a:t> Uppföljning efter 3 månader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/>
              <a:t> Uppföljning efter 1 år (Ej 2022)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/>
              <a:t> Omvårdnadsformulär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sv-SE" altLang="sv-SE" sz="1000"/>
          </a:p>
          <a:p>
            <a:pPr eaLnBrk="1" hangingPunct="1">
              <a:spcBef>
                <a:spcPct val="0"/>
              </a:spcBef>
            </a:pPr>
            <a:r>
              <a:rPr lang="sv-SE" altLang="sv-SE" sz="2800" b="1"/>
              <a:t> TIA </a:t>
            </a:r>
            <a:r>
              <a:rPr lang="sv-SE" altLang="sv-SE" sz="2800"/>
              <a:t>formulär (G45)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 b="1"/>
              <a:t> </a:t>
            </a:r>
            <a:r>
              <a:rPr lang="sv-SE" altLang="sv-SE"/>
              <a:t>Vid insjuknande och sjukhusvistelse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sv-SE" altLang="sv-SE" sz="1000"/>
          </a:p>
          <a:p>
            <a:pPr eaLnBrk="1" hangingPunct="1">
              <a:spcBef>
                <a:spcPct val="0"/>
              </a:spcBef>
            </a:pPr>
            <a:r>
              <a:rPr lang="sv-SE" altLang="sv-SE" sz="2800" b="1"/>
              <a:t> Subarchnoidalblödning </a:t>
            </a:r>
            <a:r>
              <a:rPr lang="sv-SE" altLang="sv-SE" sz="2800"/>
              <a:t>formulär (I60)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 b="1"/>
              <a:t> </a:t>
            </a:r>
            <a:r>
              <a:rPr lang="sv-SE" altLang="sv-SE"/>
              <a:t>Vid insjuknande och sjukhusvistelse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altLang="sv-SE"/>
              <a:t> Uppföljning efter 3 månader</a:t>
            </a:r>
          </a:p>
          <a:p>
            <a:pPr eaLnBrk="1" hangingPunct="1">
              <a:spcBef>
                <a:spcPct val="0"/>
              </a:spcBef>
            </a:pPr>
            <a:endParaRPr lang="sv-SE" altLang="sv-SE" sz="2400"/>
          </a:p>
        </p:txBody>
      </p:sp>
      <p:sp>
        <p:nvSpPr>
          <p:cNvPr id="12292" name="Line 5">
            <a:extLst>
              <a:ext uri="{FF2B5EF4-FFF2-40B4-BE49-F238E27FC236}">
                <a16:creationId xmlns:a16="http://schemas.microsoft.com/office/drawing/2014/main" id="{13256D9F-9E69-453D-BE8C-72998D380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" y="1214438"/>
            <a:ext cx="8243888" cy="0"/>
          </a:xfrm>
          <a:prstGeom prst="line">
            <a:avLst/>
          </a:prstGeom>
          <a:noFill/>
          <a:ln w="57150" cmpd="thinThick">
            <a:solidFill>
              <a:srgbClr val="E302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05A96B5-9E55-415D-9D28-9C0BF8D9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1113"/>
            <a:ext cx="7772400" cy="1150937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defTabSz="914400" eaLnBrk="1" hangingPunct="1"/>
            <a:r>
              <a:rPr lang="sv-SE" altLang="sv-SE" sz="3400" b="1">
                <a:solidFill>
                  <a:srgbClr val="C00000"/>
                </a:solidFill>
              </a:rPr>
              <a:t>Återrapportering </a:t>
            </a:r>
            <a:endParaRPr lang="sv-SE" altLang="sv-SE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1E3D639-5457-4271-9429-762F89491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624" y="914401"/>
            <a:ext cx="8340839" cy="5744184"/>
          </a:xfrm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Rapporter</a:t>
            </a:r>
            <a:r>
              <a:rPr lang="sv-SE" altLang="sv-SE" sz="22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Årsrapport (TIA &amp; Akutskede)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- 3 månaders uppföljning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- 1-årsuppföljning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Anhörigrapport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Strukturdata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Patient &amp; anhörigversion av Årsrapport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Årsrapport engelsk version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700"/>
              </a:spcBef>
              <a:buClr>
                <a:srgbClr val="0D0D0D"/>
              </a:buClr>
              <a:buFont typeface="ArialMT" charset="0"/>
              <a:buChar char="•"/>
              <a:defRPr/>
            </a:pPr>
            <a:endParaRPr lang="sv-SE" altLang="sv-SE" sz="800" dirty="0">
              <a:solidFill>
                <a:srgbClr val="0D0D0D"/>
              </a:solidFill>
              <a:latin typeface="Helvetica" pitchFamily="34" charset="0"/>
              <a:sym typeface="Helvetica" pitchFamily="34" charset="0"/>
            </a:endParaRPr>
          </a:p>
          <a:p>
            <a:pPr marL="69850" indent="-69850" eaLnBrk="1" hangingPunct="1">
              <a:lnSpc>
                <a:spcPct val="90000"/>
              </a:lnSpc>
              <a:spcBef>
                <a:spcPts val="7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Årsredovisning 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- (Kan sjukhusen själva kontinuerligt ta fram i RS statistikmodul i tabeller och diagram)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ArialMT" charset="0"/>
              <a:buNone/>
              <a:defRPr/>
            </a:pPr>
            <a:endParaRPr lang="sv-SE" altLang="sv-SE" sz="200" dirty="0">
              <a:solidFill>
                <a:srgbClr val="0D0D0D"/>
              </a:solidFill>
              <a:latin typeface="Helvetica" pitchFamily="34" charset="0"/>
              <a:sym typeface="Helvetica" pitchFamily="34" charset="0"/>
            </a:endParaRPr>
          </a:p>
          <a:p>
            <a:pPr marL="69850" indent="-69850" eaLnBrk="1" hangingPunct="1">
              <a:lnSpc>
                <a:spcPct val="90000"/>
              </a:lnSpc>
              <a:spcBef>
                <a:spcPts val="700"/>
              </a:spcBef>
              <a:buClr>
                <a:srgbClr val="0D0D0D"/>
              </a:buClr>
              <a:buFont typeface="ArialMT" charset="0"/>
              <a:buChar char="•"/>
              <a:defRPr/>
            </a:pPr>
            <a:endParaRPr lang="sv-SE" altLang="sv-SE" sz="800" dirty="0">
              <a:solidFill>
                <a:srgbClr val="0D0D0D"/>
              </a:solidFill>
              <a:latin typeface="Helvetica" pitchFamily="34" charset="0"/>
              <a:sym typeface="Helvetica" pitchFamily="34" charset="0"/>
            </a:endParaRPr>
          </a:p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</a:t>
            </a:r>
            <a:r>
              <a:rPr lang="sv-SE" altLang="sv-SE" sz="1900" b="1" dirty="0" err="1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Dashboard</a:t>
            </a: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Målnivåer direkt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Statistikmoduler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r>
              <a:rPr lang="sv-SE" altLang="sv-SE" sz="1900" b="1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 Vården i siffror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MT" charset="0"/>
              <a:buChar char="•"/>
              <a:defRPr/>
            </a:pPr>
            <a:endParaRPr lang="sv-SE" altLang="sv-SE" sz="2200" b="1" dirty="0">
              <a:solidFill>
                <a:srgbClr val="0D0D0D"/>
              </a:solidFill>
              <a:latin typeface="Helvetica" pitchFamily="34" charset="0"/>
              <a:sym typeface="Helvetic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D0D0D"/>
              </a:buClr>
              <a:buFont typeface="Arial" panose="020B0604020202020204" pitchFamily="34" charset="0"/>
              <a:buNone/>
              <a:defRPr/>
            </a:pPr>
            <a:endParaRPr lang="sv-SE" altLang="sv-SE" sz="2200" b="1" dirty="0">
              <a:solidFill>
                <a:srgbClr val="0D0D0D"/>
              </a:solidFill>
              <a:latin typeface="Helvetica" pitchFamily="34" charset="0"/>
              <a:sym typeface="Helvetica" pitchFamily="34" charset="0"/>
            </a:endParaRP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(Datauttag i tabeller, diagram &amp; tidsserier</a:t>
            </a:r>
          </a:p>
          <a:p>
            <a:pPr marL="69850" indent="-69850" eaLnBrk="1" hangingPunct="1">
              <a:lnSpc>
                <a:spcPct val="90000"/>
              </a:lnSpc>
              <a:spcBef>
                <a:spcPts val="600"/>
              </a:spcBef>
              <a:buFont typeface="ArialMT" charset="0"/>
              <a:buNone/>
              <a:defRPr/>
            </a:pPr>
            <a:r>
              <a:rPr lang="sv-SE" altLang="sv-SE" sz="1700" dirty="0">
                <a:solidFill>
                  <a:srgbClr val="0D0D0D"/>
                </a:solidFill>
                <a:latin typeface="Helvetica" pitchFamily="34" charset="0"/>
                <a:sym typeface="Helvetica" pitchFamily="34" charset="0"/>
              </a:rPr>
              <a:t>	 för varje sjukhus </a:t>
            </a:r>
            <a:r>
              <a:rPr lang="sv-SE" altLang="sv-SE" sz="1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34" charset="0"/>
                <a:sym typeface="Helvetica" pitchFamily="34" charset="0"/>
              </a:rPr>
              <a:t>direkt ON LINE löpande!)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sv-SE" altLang="sv-SE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6" name="Bildobjekt 7">
            <a:extLst>
              <a:ext uri="{FF2B5EF4-FFF2-40B4-BE49-F238E27FC236}">
                <a16:creationId xmlns:a16="http://schemas.microsoft.com/office/drawing/2014/main" id="{D2FBA7CD-FC55-46AD-8E6F-4383884F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3" t="11980" r="1932" b="12874"/>
          <a:stretch>
            <a:fillRect/>
          </a:stretch>
        </p:blipFill>
        <p:spPr bwMode="auto">
          <a:xfrm rot="466028">
            <a:off x="6424613" y="265113"/>
            <a:ext cx="24352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Bildobjekt 9">
            <a:extLst>
              <a:ext uri="{FF2B5EF4-FFF2-40B4-BE49-F238E27FC236}">
                <a16:creationId xmlns:a16="http://schemas.microsoft.com/office/drawing/2014/main" id="{D9DA9D5D-6503-496A-B40C-96F6911D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28491" r="22223" b="12732"/>
          <a:stretch>
            <a:fillRect/>
          </a:stretch>
        </p:blipFill>
        <p:spPr bwMode="auto">
          <a:xfrm>
            <a:off x="4252913" y="1335088"/>
            <a:ext cx="23907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Bildobjekt 11">
            <a:extLst>
              <a:ext uri="{FF2B5EF4-FFF2-40B4-BE49-F238E27FC236}">
                <a16:creationId xmlns:a16="http://schemas.microsoft.com/office/drawing/2014/main" id="{AA9B4907-9605-4B12-B07F-AC852A6D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r="47121" b="10828"/>
          <a:stretch>
            <a:fillRect/>
          </a:stretch>
        </p:blipFill>
        <p:spPr bwMode="auto">
          <a:xfrm>
            <a:off x="6232525" y="3681413"/>
            <a:ext cx="26749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Bildobjekt 10">
            <a:extLst>
              <a:ext uri="{FF2B5EF4-FFF2-40B4-BE49-F238E27FC236}">
                <a16:creationId xmlns:a16="http://schemas.microsoft.com/office/drawing/2014/main" id="{3CCDBAD8-42AA-473D-84DF-1AF17803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 r="47147" b="45416"/>
          <a:stretch>
            <a:fillRect/>
          </a:stretch>
        </p:blipFill>
        <p:spPr bwMode="auto">
          <a:xfrm>
            <a:off x="3767138" y="3786188"/>
            <a:ext cx="22304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>
            <a:extLst>
              <a:ext uri="{FF2B5EF4-FFF2-40B4-BE49-F238E27FC236}">
                <a16:creationId xmlns:a16="http://schemas.microsoft.com/office/drawing/2014/main" id="{E6E146F7-0074-4C54-A817-AE1D20BC8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Startsidan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D111D3-3159-4C52-8CCD-18D6A003F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/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Registerutträde/Utdrag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Checklista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Förbättringsarbeten</a:t>
            </a:r>
          </a:p>
          <a:p>
            <a:pPr marL="0" indent="0">
              <a:buFont typeface="Arial"/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Dokument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Deadline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D441EC60-9FF5-4E66-8A93-76D747E2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Inloggning – Startsidan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0715B5-A01D-410E-B6A9-AC0E5E00C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r>
              <a:rPr lang="sv-SE" dirty="0"/>
              <a:t>Logga alltid in från startsidan</a:t>
            </a:r>
          </a:p>
          <a:p>
            <a:pPr>
              <a:defRPr/>
            </a:pPr>
            <a:r>
              <a:rPr lang="sv-SE" dirty="0"/>
              <a:t>Om problem</a:t>
            </a:r>
          </a:p>
          <a:p>
            <a:pPr>
              <a:defRPr/>
            </a:pPr>
            <a:r>
              <a:rPr lang="sv-SE" dirty="0"/>
              <a:t>Manual inloggning</a:t>
            </a:r>
          </a:p>
          <a:p>
            <a:pPr>
              <a:defRPr/>
            </a:pPr>
            <a:r>
              <a:rPr lang="sv-SE" dirty="0"/>
              <a:t>Listor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>
            <a:extLst>
              <a:ext uri="{FF2B5EF4-FFF2-40B4-BE49-F238E27FC236}">
                <a16:creationId xmlns:a16="http://schemas.microsoft.com/office/drawing/2014/main" id="{5658FC36-C6B6-4663-A1E1-B7E2AD01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085850"/>
          </a:xfrm>
        </p:spPr>
        <p:txBody>
          <a:bodyPr/>
          <a:lstStyle/>
          <a:p>
            <a:r>
              <a:rPr lang="sv-SE" altLang="sv-SE"/>
              <a:t>Om problem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C7C1CC-E32F-4C86-B807-BB2626A6F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" y="1032933"/>
            <a:ext cx="7636932" cy="2990691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lang="sv-SE" dirty="0"/>
              <a:t>Nytt vid inloggning:</a:t>
            </a:r>
          </a:p>
          <a:p>
            <a:pPr marL="0" indent="0">
              <a:buFont typeface="Arial"/>
              <a:buNone/>
              <a:defRPr/>
            </a:pPr>
            <a:r>
              <a:rPr lang="sv-SE" dirty="0"/>
              <a:t>När du ska logga in i en e-tjänst med SITHS-kort visas ett fönster där det står "Välj certifikat för autentisering".</a:t>
            </a:r>
          </a:p>
          <a:p>
            <a:pPr marL="0" indent="0">
              <a:buFont typeface="Arial"/>
              <a:buNone/>
              <a:defRPr/>
            </a:pPr>
            <a:r>
              <a:rPr lang="sv-SE" dirty="0"/>
              <a:t>1.	Klicka i rutan med ditt namn så att rutan blir grå ! OBS välj certifikat märkt med HSA id </a:t>
            </a:r>
          </a:p>
          <a:p>
            <a:pPr marL="514350" indent="-514350">
              <a:buFont typeface="Arial"/>
              <a:buAutoNum type="arabicPeriod" startAt="2"/>
              <a:defRPr/>
            </a:pPr>
            <a:r>
              <a:rPr lang="sv-SE" dirty="0"/>
              <a:t>Klicka på OK.</a:t>
            </a:r>
          </a:p>
          <a:p>
            <a:pPr marL="514350" indent="-514350">
              <a:buFont typeface="Arial"/>
              <a:buAutoNum type="arabicPeriod" startAt="2"/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pic>
        <p:nvPicPr>
          <p:cNvPr id="19460" name="Bildobjekt 3">
            <a:extLst>
              <a:ext uri="{FF2B5EF4-FFF2-40B4-BE49-F238E27FC236}">
                <a16:creationId xmlns:a16="http://schemas.microsoft.com/office/drawing/2014/main" id="{4311CAE4-36CB-49C4-BEC3-6053C0B8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r="58939" b="34187"/>
          <a:stretch>
            <a:fillRect/>
          </a:stretch>
        </p:blipFill>
        <p:spPr bwMode="auto">
          <a:xfrm>
            <a:off x="3146425" y="3567113"/>
            <a:ext cx="54467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C18D9D89-1192-463F-94A8-231F56CF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174750"/>
          </a:xfrm>
        </p:spPr>
        <p:txBody>
          <a:bodyPr/>
          <a:lstStyle/>
          <a:p>
            <a:r>
              <a:rPr lang="sv-SE" altLang="sv-SE"/>
              <a:t>Dashboard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823A03-AB51-4BEC-8537-90E4A102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21508" name="Bildobjekt 4">
            <a:extLst>
              <a:ext uri="{FF2B5EF4-FFF2-40B4-BE49-F238E27FC236}">
                <a16:creationId xmlns:a16="http://schemas.microsoft.com/office/drawing/2014/main" id="{1F8BEBC1-981C-4BFE-AFF4-49C6A05F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8" r="20166" b="5237"/>
          <a:stretch>
            <a:fillRect/>
          </a:stretch>
        </p:blipFill>
        <p:spPr bwMode="auto">
          <a:xfrm>
            <a:off x="0" y="984250"/>
            <a:ext cx="89757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1508</TotalTime>
  <Words>966</Words>
  <Application>Microsoft Office PowerPoint</Application>
  <PresentationFormat>Bildspel på skärmen (4:3)</PresentationFormat>
  <Paragraphs>173</Paragraphs>
  <Slides>20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Riksstroke_mall</vt:lpstr>
      <vt:lpstr>1_Riksstroke_mall</vt:lpstr>
      <vt:lpstr>think-cell Slide</vt:lpstr>
      <vt:lpstr>Välkommen till Riksstrokes webbinarium för nya användare</vt:lpstr>
      <vt:lpstr>Agenda</vt:lpstr>
      <vt:lpstr>Riksstroke </vt:lpstr>
      <vt:lpstr>Vad som registreras</vt:lpstr>
      <vt:lpstr>Återrapportering </vt:lpstr>
      <vt:lpstr>Startsidan</vt:lpstr>
      <vt:lpstr>Inloggning – Startsidan</vt:lpstr>
      <vt:lpstr>Om problem </vt:lpstr>
      <vt:lpstr>Dashboard</vt:lpstr>
      <vt:lpstr>Administrera sig själv</vt:lpstr>
      <vt:lpstr>Saknade sjukfall  Patienter där ännu inte sjukfall registrerats</vt:lpstr>
      <vt:lpstr>PowerPoint-presentation</vt:lpstr>
      <vt:lpstr>Registrering/Formulär </vt:lpstr>
      <vt:lpstr>Registrering</vt:lpstr>
      <vt:lpstr>Forts registrering </vt:lpstr>
      <vt:lpstr>Forts. registrering</vt:lpstr>
      <vt:lpstr>Forts registrering </vt:lpstr>
      <vt:lpstr>Dubbelregistrering</vt:lpstr>
      <vt:lpstr>Dörr Till Nål</vt:lpstr>
      <vt:lpstr>Nästa webbinarium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Per Ivarsson</cp:lastModifiedBy>
  <cp:revision>92</cp:revision>
  <dcterms:created xsi:type="dcterms:W3CDTF">2014-09-22T12:17:55Z</dcterms:created>
  <dcterms:modified xsi:type="dcterms:W3CDTF">2021-12-01T06:25:49Z</dcterms:modified>
</cp:coreProperties>
</file>