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509" r:id="rId2"/>
    <p:sldId id="266" r:id="rId3"/>
    <p:sldId id="275" r:id="rId4"/>
    <p:sldId id="512" r:id="rId5"/>
    <p:sldId id="520" r:id="rId6"/>
    <p:sldId id="521" r:id="rId7"/>
    <p:sldId id="508" r:id="rId8"/>
    <p:sldId id="511" r:id="rId9"/>
    <p:sldId id="307" r:id="rId10"/>
    <p:sldId id="514" r:id="rId11"/>
    <p:sldId id="517" r:id="rId12"/>
    <p:sldId id="518" r:id="rId13"/>
    <p:sldId id="519" r:id="rId14"/>
    <p:sldId id="516" r:id="rId15"/>
    <p:sldId id="513" r:id="rId16"/>
    <p:sldId id="277" r:id="rId17"/>
    <p:sldId id="279" r:id="rId18"/>
    <p:sldId id="522" r:id="rId19"/>
    <p:sldId id="256" r:id="rId20"/>
    <p:sldId id="264" r:id="rId21"/>
  </p:sldIdLst>
  <p:sldSz cx="9144000" cy="6858000" type="screen4x3"/>
  <p:notesSz cx="6858000" cy="91440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 snapToObjects="1">
      <p:cViewPr varScale="1">
        <p:scale>
          <a:sx n="103" d="100"/>
          <a:sy n="103" d="100"/>
        </p:scale>
        <p:origin x="7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77DFAB0-F243-4C30-85F5-5B768BBB67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E28DCE3-F45E-417B-AC98-BAAF29C832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6BB709-556F-4D84-861E-EFFE0D6F4758}" type="datetimeFigureOut">
              <a:rPr lang="sv-SE"/>
              <a:pPr>
                <a:defRPr/>
              </a:pPr>
              <a:t>2022-04-08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4D041F9-7EE5-4EAA-A2AA-5D97A601A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2014F8-0121-4ACB-AD71-B539C4D48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E4E729D-2139-4B27-BCBB-21D90538DE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947115-6FB8-4853-98C1-DF31ACFC2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C279C0-B6D2-423D-A9EF-69BB07BB08F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>
            <a:extLst>
              <a:ext uri="{FF2B5EF4-FFF2-40B4-BE49-F238E27FC236}">
                <a16:creationId xmlns:a16="http://schemas.microsoft.com/office/drawing/2014/main" id="{A40D94A2-E5BE-4757-9575-A4806AD8B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Platshållare för anteckningar 2">
            <a:extLst>
              <a:ext uri="{FF2B5EF4-FFF2-40B4-BE49-F238E27FC236}">
                <a16:creationId xmlns:a16="http://schemas.microsoft.com/office/drawing/2014/main" id="{DECCBA6D-D24A-4F3E-875A-7DFBA091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Visa var man hittar manualen!</a:t>
            </a:r>
          </a:p>
        </p:txBody>
      </p:sp>
      <p:sp>
        <p:nvSpPr>
          <p:cNvPr id="20484" name="Platshållare för bildnummer 3">
            <a:extLst>
              <a:ext uri="{FF2B5EF4-FFF2-40B4-BE49-F238E27FC236}">
                <a16:creationId xmlns:a16="http://schemas.microsoft.com/office/drawing/2014/main" id="{BF9BE516-5D4F-4A67-8410-EA358E6E60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7B73F5-BBE2-4CCD-80F4-0E4D5962D3C3}" type="slidenum">
              <a:rPr lang="sv-SE" altLang="sv-SE" smtClean="0"/>
              <a:pPr/>
              <a:t>3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NIHSS – övriga variabler</a:t>
            </a:r>
          </a:p>
          <a:p>
            <a:r>
              <a:rPr lang="sv-SE" dirty="0"/>
              <a:t>Bakrundsdata - personnummer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279C0-B6D2-423D-A9EF-69BB07BB08FD}" type="slidenum">
              <a:rPr lang="sv-SE" altLang="sv-SE" smtClean="0"/>
              <a:pPr>
                <a:defRPr/>
              </a:pPr>
              <a:t>12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98033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>
            <a:extLst>
              <a:ext uri="{FF2B5EF4-FFF2-40B4-BE49-F238E27FC236}">
                <a16:creationId xmlns:a16="http://schemas.microsoft.com/office/drawing/2014/main" id="{CA7FB65E-C315-41D1-81BB-04D09F64B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tshållare för anteckningar 2">
            <a:extLst>
              <a:ext uri="{FF2B5EF4-FFF2-40B4-BE49-F238E27FC236}">
                <a16:creationId xmlns:a16="http://schemas.microsoft.com/office/drawing/2014/main" id="{F1850E27-FDA0-4A32-B035-AE4C5DAA6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OBS vid trombektomier! Wake up stroke!</a:t>
            </a:r>
          </a:p>
          <a:p>
            <a:endParaRPr lang="sv-SE" altLang="sv-SE"/>
          </a:p>
        </p:txBody>
      </p:sp>
      <p:sp>
        <p:nvSpPr>
          <p:cNvPr id="32772" name="Platshållare för bildnummer 3">
            <a:extLst>
              <a:ext uri="{FF2B5EF4-FFF2-40B4-BE49-F238E27FC236}">
                <a16:creationId xmlns:a16="http://schemas.microsoft.com/office/drawing/2014/main" id="{9F77C8D9-D0ED-41C6-913D-723870C51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F3DAA0-4DE8-40C2-874E-BC22590E9131}" type="slidenum">
              <a:rPr lang="sv-SE" altLang="sv-SE" smtClean="0"/>
              <a:pPr/>
              <a:t>16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tshållare för bildobjekt 1">
            <a:extLst>
              <a:ext uri="{FF2B5EF4-FFF2-40B4-BE49-F238E27FC236}">
                <a16:creationId xmlns:a16="http://schemas.microsoft.com/office/drawing/2014/main" id="{5D1AFA84-97E1-4535-9813-4E603055E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tshållare för anteckningar 2">
            <a:extLst>
              <a:ext uri="{FF2B5EF4-FFF2-40B4-BE49-F238E27FC236}">
                <a16:creationId xmlns:a16="http://schemas.microsoft.com/office/drawing/2014/main" id="{C49A167B-8C51-4891-AB55-8E827D4D0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Trombektomi – Vaknat med symtom!! Om inte samma datum ger det två trombektomier!</a:t>
            </a:r>
          </a:p>
        </p:txBody>
      </p:sp>
      <p:sp>
        <p:nvSpPr>
          <p:cNvPr id="38916" name="Platshållare för bildnummer 3">
            <a:extLst>
              <a:ext uri="{FF2B5EF4-FFF2-40B4-BE49-F238E27FC236}">
                <a16:creationId xmlns:a16="http://schemas.microsoft.com/office/drawing/2014/main" id="{5C2AA40F-A83D-4CDB-9CCF-4AA61A63D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7DD9FA-7A8F-4188-BAD6-04B7654DA00F}" type="slidenum">
              <a:rPr lang="sv-SE" altLang="sv-SE" smtClean="0"/>
              <a:pPr/>
              <a:t>17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Ett hjälpmedel för att se hur registreringarna ligger till – egna sjukhuset – början av februari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Målnivåerna – egna sjukhuset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Riksstrokes</a:t>
            </a:r>
            <a:r>
              <a:rPr lang="sv-SE" baseline="0" dirty="0"/>
              <a:t> indikatorer för uppföljning av vårdförlopp – egna sjukhuset jämfört med regionen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279C0-B6D2-423D-A9EF-69BB07BB08FD}" type="slidenum">
              <a:rPr lang="sv-SE" altLang="sv-SE" smtClean="0"/>
              <a:pPr>
                <a:defRPr/>
              </a:pPr>
              <a:t>18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78949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Platshållare för bildobjekt 1">
            <a:extLst>
              <a:ext uri="{FF2B5EF4-FFF2-40B4-BE49-F238E27FC236}">
                <a16:creationId xmlns:a16="http://schemas.microsoft.com/office/drawing/2014/main" id="{B533EEFC-41DF-4628-9521-A20F0039C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Platshållare för anteckningar 2">
            <a:extLst>
              <a:ext uri="{FF2B5EF4-FFF2-40B4-BE49-F238E27FC236}">
                <a16:creationId xmlns:a16="http://schemas.microsoft.com/office/drawing/2014/main" id="{39AA8C60-47B3-4669-90B4-F82B696E9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20000"/>
              </a:spcBef>
            </a:pPr>
            <a:r>
              <a:rPr lang="sv-SE" altLang="sv-SE" dirty="0" err="1"/>
              <a:t>Kontr</a:t>
            </a:r>
            <a:r>
              <a:rPr lang="sv-SE" altLang="sv-SE" dirty="0"/>
              <a:t> er mejl</a:t>
            </a:r>
            <a:r>
              <a:rPr lang="sv-SE" altLang="sv-SE" baseline="0" dirty="0"/>
              <a:t> om ni är anmälda sedan tidigare </a:t>
            </a:r>
            <a:endParaRPr lang="sv-SE" altLang="sv-SE" dirty="0"/>
          </a:p>
        </p:txBody>
      </p:sp>
      <p:sp>
        <p:nvSpPr>
          <p:cNvPr id="164868" name="Platshållare för bildnummer 3">
            <a:extLst>
              <a:ext uri="{FF2B5EF4-FFF2-40B4-BE49-F238E27FC236}">
                <a16:creationId xmlns:a16="http://schemas.microsoft.com/office/drawing/2014/main" id="{CB0F8C94-A1CE-4D11-A71B-43A1BFA8CE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47D678-FDEB-4C47-BCFB-A062B8119EB2}" type="slidenum">
              <a:rPr lang="sv-SE" altLang="sv-SE" smtClean="0">
                <a:solidFill>
                  <a:srgbClr val="000000"/>
                </a:solidFill>
              </a:rPr>
              <a:pPr/>
              <a:t>19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Rättighet styr tillgången till Riksstroke</a:t>
            </a:r>
          </a:p>
          <a:p>
            <a:r>
              <a:rPr lang="sv-SE" dirty="0"/>
              <a:t>Aggregerad data – statistikmodul</a:t>
            </a:r>
          </a:p>
          <a:p>
            <a:r>
              <a:rPr lang="sv-SE" dirty="0"/>
              <a:t>Personnummer – Användardefinierad lista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279C0-B6D2-423D-A9EF-69BB07BB08FD}" type="slidenum">
              <a:rPr lang="sv-SE" altLang="sv-SE" smtClean="0"/>
              <a:pPr>
                <a:defRPr/>
              </a:pPr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344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>
            <a:extLst>
              <a:ext uri="{FF2B5EF4-FFF2-40B4-BE49-F238E27FC236}">
                <a16:creationId xmlns:a16="http://schemas.microsoft.com/office/drawing/2014/main" id="{7E4596B0-1D80-4EF6-8DB0-8E3D86811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tshållare för anteckningar 2">
            <a:extLst>
              <a:ext uri="{FF2B5EF4-FFF2-40B4-BE49-F238E27FC236}">
                <a16:creationId xmlns:a16="http://schemas.microsoft.com/office/drawing/2014/main" id="{D139F854-21C5-4DB7-94A9-2A393DFB0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Länkar</a:t>
            </a:r>
          </a:p>
          <a:p>
            <a:r>
              <a:rPr lang="sv-SE" altLang="sv-SE"/>
              <a:t>Youtube</a:t>
            </a:r>
          </a:p>
          <a:p>
            <a:r>
              <a:rPr lang="sv-SE" altLang="sv-SE"/>
              <a:t>Admin - sig själv, listor användare</a:t>
            </a:r>
          </a:p>
          <a:p>
            <a:r>
              <a:rPr lang="sv-SE" altLang="sv-SE"/>
              <a:t>Listor </a:t>
            </a:r>
          </a:p>
          <a:p>
            <a:endParaRPr lang="sv-SE" altLang="sv-SE"/>
          </a:p>
        </p:txBody>
      </p:sp>
      <p:sp>
        <p:nvSpPr>
          <p:cNvPr id="22532" name="Platshållare för bildnummer 3">
            <a:extLst>
              <a:ext uri="{FF2B5EF4-FFF2-40B4-BE49-F238E27FC236}">
                <a16:creationId xmlns:a16="http://schemas.microsoft.com/office/drawing/2014/main" id="{4B2DE950-3514-4371-A1CF-ABA840729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70BDEB-4DD5-45F2-B772-8D3F73A7D0D7}" type="slidenum">
              <a:rPr lang="sv-SE" altLang="sv-SE" smtClean="0"/>
              <a:pPr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8495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>
            <a:extLst>
              <a:ext uri="{FF2B5EF4-FFF2-40B4-BE49-F238E27FC236}">
                <a16:creationId xmlns:a16="http://schemas.microsoft.com/office/drawing/2014/main" id="{7E4596B0-1D80-4EF6-8DB0-8E3D86811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tshållare för anteckningar 2">
            <a:extLst>
              <a:ext uri="{FF2B5EF4-FFF2-40B4-BE49-F238E27FC236}">
                <a16:creationId xmlns:a16="http://schemas.microsoft.com/office/drawing/2014/main" id="{D139F854-21C5-4DB7-94A9-2A393DFB0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Länkar</a:t>
            </a:r>
          </a:p>
          <a:p>
            <a:r>
              <a:rPr lang="sv-SE" altLang="sv-SE"/>
              <a:t>Youtube</a:t>
            </a:r>
          </a:p>
          <a:p>
            <a:r>
              <a:rPr lang="sv-SE" altLang="sv-SE"/>
              <a:t>Admin - sig själv, listor användare</a:t>
            </a:r>
          </a:p>
          <a:p>
            <a:r>
              <a:rPr lang="sv-SE" altLang="sv-SE"/>
              <a:t>Listor </a:t>
            </a:r>
          </a:p>
          <a:p>
            <a:endParaRPr lang="sv-SE" altLang="sv-SE"/>
          </a:p>
        </p:txBody>
      </p:sp>
      <p:sp>
        <p:nvSpPr>
          <p:cNvPr id="22532" name="Platshållare för bildnummer 3">
            <a:extLst>
              <a:ext uri="{FF2B5EF4-FFF2-40B4-BE49-F238E27FC236}">
                <a16:creationId xmlns:a16="http://schemas.microsoft.com/office/drawing/2014/main" id="{4B2DE950-3514-4371-A1CF-ABA840729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70BDEB-4DD5-45F2-B772-8D3F73A7D0D7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8552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>
            <a:extLst>
              <a:ext uri="{FF2B5EF4-FFF2-40B4-BE49-F238E27FC236}">
                <a16:creationId xmlns:a16="http://schemas.microsoft.com/office/drawing/2014/main" id="{7E4596B0-1D80-4EF6-8DB0-8E3D86811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tshållare för anteckningar 2">
            <a:extLst>
              <a:ext uri="{FF2B5EF4-FFF2-40B4-BE49-F238E27FC236}">
                <a16:creationId xmlns:a16="http://schemas.microsoft.com/office/drawing/2014/main" id="{D139F854-21C5-4DB7-94A9-2A393DFB0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Länkar</a:t>
            </a:r>
          </a:p>
          <a:p>
            <a:r>
              <a:rPr lang="sv-SE" altLang="sv-SE"/>
              <a:t>Youtube</a:t>
            </a:r>
          </a:p>
          <a:p>
            <a:r>
              <a:rPr lang="sv-SE" altLang="sv-SE"/>
              <a:t>Admin - sig själv, listor användare</a:t>
            </a:r>
          </a:p>
          <a:p>
            <a:r>
              <a:rPr lang="sv-SE" altLang="sv-SE"/>
              <a:t>Listor </a:t>
            </a:r>
          </a:p>
          <a:p>
            <a:endParaRPr lang="sv-SE" altLang="sv-SE"/>
          </a:p>
        </p:txBody>
      </p:sp>
      <p:sp>
        <p:nvSpPr>
          <p:cNvPr id="22532" name="Platshållare för bildnummer 3">
            <a:extLst>
              <a:ext uri="{FF2B5EF4-FFF2-40B4-BE49-F238E27FC236}">
                <a16:creationId xmlns:a16="http://schemas.microsoft.com/office/drawing/2014/main" id="{4B2DE950-3514-4371-A1CF-ABA840729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70BDEB-4DD5-45F2-B772-8D3F73A7D0D7}" type="slidenum">
              <a:rPr lang="sv-SE" altLang="sv-SE" smtClean="0"/>
              <a:pPr/>
              <a:t>7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>
            <a:extLst>
              <a:ext uri="{FF2B5EF4-FFF2-40B4-BE49-F238E27FC236}">
                <a16:creationId xmlns:a16="http://schemas.microsoft.com/office/drawing/2014/main" id="{043AAD99-86C6-4476-B49A-8FA67EE184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Platshållare för anteckningar 2">
            <a:extLst>
              <a:ext uri="{FF2B5EF4-FFF2-40B4-BE49-F238E27FC236}">
                <a16:creationId xmlns:a16="http://schemas.microsoft.com/office/drawing/2014/main" id="{92FEBD1F-2A22-4B91-A549-699BBC6DE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Städa bort 2021 saknade akutskeden och saknade sjukfall</a:t>
            </a:r>
          </a:p>
        </p:txBody>
      </p:sp>
      <p:sp>
        <p:nvSpPr>
          <p:cNvPr id="26628" name="Platshållare för bildnummer 3">
            <a:extLst>
              <a:ext uri="{FF2B5EF4-FFF2-40B4-BE49-F238E27FC236}">
                <a16:creationId xmlns:a16="http://schemas.microsoft.com/office/drawing/2014/main" id="{4E8B18DA-4353-4BBE-9CD3-571B4BF9C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BE7E3-1397-4C96-8035-263AEF3A53EF}" type="slidenum">
              <a:rPr lang="sv-SE" altLang="sv-SE" smtClean="0"/>
              <a:pPr/>
              <a:t>8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>
            <a:extLst>
              <a:ext uri="{FF2B5EF4-FFF2-40B4-BE49-F238E27FC236}">
                <a16:creationId xmlns:a16="http://schemas.microsoft.com/office/drawing/2014/main" id="{02FA4631-DEBE-49F2-8AF3-72F93F1D1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tshållare för anteckningar 2">
            <a:extLst>
              <a:ext uri="{FF2B5EF4-FFF2-40B4-BE49-F238E27FC236}">
                <a16:creationId xmlns:a16="http://schemas.microsoft.com/office/drawing/2014/main" id="{FDCF865D-7398-45EE-8083-ECAA1A8D1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Visa live</a:t>
            </a:r>
          </a:p>
        </p:txBody>
      </p:sp>
      <p:sp>
        <p:nvSpPr>
          <p:cNvPr id="28676" name="Platshållare för bildnummer 3">
            <a:extLst>
              <a:ext uri="{FF2B5EF4-FFF2-40B4-BE49-F238E27FC236}">
                <a16:creationId xmlns:a16="http://schemas.microsoft.com/office/drawing/2014/main" id="{B5D8D197-1061-4994-AF43-972EB9F18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C72DD5-C809-41B4-99FA-BD920F8BE956}" type="slidenum">
              <a:rPr lang="sv-SE" altLang="sv-SE" smtClean="0"/>
              <a:pPr/>
              <a:t>9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 live</a:t>
            </a:r>
          </a:p>
          <a:p>
            <a:r>
              <a:rPr lang="sv-SE" dirty="0"/>
              <a:t>NIHSS</a:t>
            </a:r>
            <a:r>
              <a:rPr lang="sv-SE" baseline="0" dirty="0"/>
              <a:t> </a:t>
            </a:r>
            <a:r>
              <a:rPr lang="sv-SE" baseline="0" dirty="0" err="1"/>
              <a:t>temporary</a:t>
            </a:r>
            <a:r>
              <a:rPr lang="sv-SE" baseline="0" dirty="0"/>
              <a:t> total</a:t>
            </a:r>
          </a:p>
          <a:p>
            <a:r>
              <a:rPr lang="sv-SE" baseline="0" dirty="0"/>
              <a:t>Manual Skriftlig </a:t>
            </a:r>
            <a:r>
              <a:rPr lang="sv-SE" baseline="0" dirty="0" err="1"/>
              <a:t>rehabplan</a:t>
            </a:r>
            <a:endParaRPr lang="sv-SE" baseline="0" dirty="0"/>
          </a:p>
          <a:p>
            <a:r>
              <a:rPr lang="sv-SE" baseline="0" dirty="0"/>
              <a:t>AT/FT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279C0-B6D2-423D-A9EF-69BB07BB08FD}" type="slidenum">
              <a:rPr lang="sv-SE" altLang="sv-SE" smtClean="0"/>
              <a:pPr>
                <a:defRPr/>
              </a:pPr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37913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279C0-B6D2-423D-A9EF-69BB07BB08FD}" type="slidenum">
              <a:rPr lang="sv-SE" altLang="sv-SE" smtClean="0"/>
              <a:pPr>
                <a:defRPr/>
              </a:pPr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6102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>
            <a:extLst>
              <a:ext uri="{FF2B5EF4-FFF2-40B4-BE49-F238E27FC236}">
                <a16:creationId xmlns:a16="http://schemas.microsoft.com/office/drawing/2014/main" id="{1F5778DE-E973-4AAA-A066-9EE9E25AA0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300" y="1577975"/>
            <a:ext cx="82296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3200">
                <a:solidFill>
                  <a:srgbClr val="B50B1B"/>
                </a:solidFill>
                <a:latin typeface="Calibri" panose="020F0502020204030204" pitchFamily="34" charset="0"/>
              </a:rPr>
              <a:t>The Swedish Stroke Register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09492"/>
            <a:ext cx="8229600" cy="1353806"/>
          </a:xfrm>
        </p:spPr>
        <p:txBody>
          <a:bodyPr>
            <a:normAutofit/>
          </a:bodyPr>
          <a:lstStyle>
            <a:lvl1pPr>
              <a:defRPr sz="6000">
                <a:solidFill>
                  <a:srgbClr val="B50B1B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7152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7461"/>
            <a:ext cx="7772400" cy="1470025"/>
          </a:xfrm>
        </p:spPr>
        <p:txBody>
          <a:bodyPr/>
          <a:lstStyle>
            <a:lvl1pPr>
              <a:defRPr>
                <a:solidFill>
                  <a:srgbClr val="B50B1B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923236"/>
            <a:ext cx="7772400" cy="3128542"/>
          </a:xfrm>
          <a:effectLst/>
        </p:spPr>
        <p:txBody>
          <a:bodyPr/>
          <a:lstStyle>
            <a:lvl1pPr marL="457200" indent="-457200" algn="l">
              <a:buFont typeface="Arial"/>
              <a:buChar char="•"/>
              <a:defRPr sz="2800">
                <a:solidFill>
                  <a:srgbClr val="0000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18742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927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6096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AD4">
            <a:alpha val="2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224F9E2C-BB93-41A7-AB48-1A167AF80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993CE0-3172-46E8-A87F-10B775CB4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28" name="Bildobjekt 15">
            <a:extLst>
              <a:ext uri="{FF2B5EF4-FFF2-40B4-BE49-F238E27FC236}">
                <a16:creationId xmlns:a16="http://schemas.microsoft.com/office/drawing/2014/main" id="{913D38CD-359D-451B-AA5F-64D18AA27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167438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0069BD3-3204-4E5D-835E-73A432052E6E}"/>
              </a:ext>
            </a:extLst>
          </p:cNvPr>
          <p:cNvSpPr txBox="1"/>
          <p:nvPr/>
        </p:nvSpPr>
        <p:spPr>
          <a:xfrm>
            <a:off x="0" y="6489700"/>
            <a:ext cx="7535863" cy="3683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9" r:id="rId2"/>
    <p:sldLayoutId id="2147483850" r:id="rId3"/>
    <p:sldLayoutId id="2147483851" r:id="rId4"/>
    <p:sldLayoutId id="2147483852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50B1B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ln>
            <a:solidFill>
              <a:srgbClr val="00009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>
            <a:extLst>
              <a:ext uri="{FF2B5EF4-FFF2-40B4-BE49-F238E27FC236}">
                <a16:creationId xmlns:a16="http://schemas.microsoft.com/office/drawing/2014/main" id="{3202811F-2DD5-484F-A39B-6628CF329F3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altLang="sv-SE" dirty="0"/>
              <a:t>Välkommen till Riksstrokes webbinarium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8AE6D8-D017-4644-A02E-0705C0914E6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sv-SE" altLang="sv-SE"/>
          </a:p>
          <a:p>
            <a:pPr marL="0" indent="0">
              <a:buFont typeface="Arial"/>
              <a:buNone/>
              <a:defRPr/>
            </a:pPr>
            <a:r>
              <a:rPr lang="sv-SE" altLang="sv-SE"/>
              <a:t>Praktisk information: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sv-SE"/>
              <a:t>Ställ dina frågor i chatten alt använd ”handen” om du vill ställa en fråga 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sv-SE"/>
              <a:t>Mikrofoner mutade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sv-SE"/>
              <a:t>Mötet spelas in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C8CAF7-23D5-47A3-848D-01EC9464143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Användardefinierad lista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ACF223-7193-4EFD-B903-69FF6FB03E0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2361460"/>
            <a:ext cx="8229600" cy="3764703"/>
          </a:xfrm>
        </p:spPr>
        <p:txBody>
          <a:bodyPr/>
          <a:lstStyle/>
          <a:p>
            <a:pPr lvl="0"/>
            <a:r>
              <a:rPr lang="sv-SE" dirty="0"/>
              <a:t>Innehåller personnummer</a:t>
            </a:r>
            <a:r>
              <a:rPr lang="sv-SE" baseline="0" dirty="0"/>
              <a:t> - </a:t>
            </a:r>
            <a:r>
              <a:rPr lang="sv-SE" dirty="0"/>
              <a:t>behöver läsbehörighet</a:t>
            </a:r>
          </a:p>
          <a:p>
            <a:pPr lvl="0"/>
            <a:r>
              <a:rPr lang="sv-SE" dirty="0"/>
              <a:t>”Det som inte</a:t>
            </a:r>
            <a:r>
              <a:rPr lang="sv-SE" baseline="0" dirty="0"/>
              <a:t> finns i statistikmodulen”</a:t>
            </a:r>
          </a:p>
          <a:p>
            <a:pPr lvl="0"/>
            <a:r>
              <a:rPr lang="sv-SE" baseline="0" dirty="0"/>
              <a:t>Manualer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476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2018BA-2D58-48B0-836F-B4C1FB847B3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Manual Användardefinierad lista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9396BD-0368-4C07-B1DC-DDAAD10FC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60" y="1111284"/>
            <a:ext cx="7167171" cy="54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4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D9F6ECB-5F0A-4080-A4DF-415E8A0D2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62" y="1558212"/>
            <a:ext cx="6603496" cy="4021494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47120EC-0B81-44C7-B066-DEFD42856E2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sz="3200" dirty="0"/>
              <a:t>Användardefinierad lista</a:t>
            </a:r>
          </a:p>
        </p:txBody>
      </p:sp>
    </p:spTree>
    <p:extLst>
      <p:ext uri="{BB962C8B-B14F-4D97-AF65-F5344CB8AC3E}">
        <p14:creationId xmlns:p14="http://schemas.microsoft.com/office/powerpoint/2010/main" val="100732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559E5B2-8597-4DEB-BAA8-3E700C5A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11" y="942393"/>
            <a:ext cx="7917899" cy="41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9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267C45F-B66D-4753-8248-7601C6F6B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13" y="335901"/>
            <a:ext cx="6707044" cy="57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0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E924B1-FCA2-4789-B3AA-3EC78BA75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Rätt diagnos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A7EEC4-652F-483D-A2EF-5AE9470816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 sz="3200" dirty="0"/>
              <a:t>I64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sv-SE" dirty="0"/>
              <a:t>Går inte registrera trombolys/trombektomi</a:t>
            </a:r>
          </a:p>
          <a:p>
            <a:pPr lvl="1" algn="l"/>
            <a:endParaRPr lang="sv-SE" sz="1800" dirty="0">
              <a:solidFill>
                <a:schemeClr val="tx1"/>
              </a:solidFill>
            </a:endParaRPr>
          </a:p>
          <a:p>
            <a:pPr lvl="1" algn="l"/>
            <a:r>
              <a:rPr lang="sv-SE" sz="1800" dirty="0">
                <a:solidFill>
                  <a:schemeClr val="tx1"/>
                </a:solidFill>
              </a:rPr>
              <a:t>I webb: Trombolys - givet eller påbörjat för akut stroke: Svaret Nej är förvalt</a:t>
            </a:r>
          </a:p>
          <a:p>
            <a:pPr marL="457200" lvl="1" indent="0" algn="l">
              <a:buFont typeface="Wingdings" panose="05000000000000000000" pitchFamily="2" charset="2"/>
              <a:buNone/>
            </a:pPr>
            <a:endParaRPr lang="sv-SE" sz="1800" dirty="0">
              <a:solidFill>
                <a:srgbClr val="C00000"/>
              </a:solidFill>
            </a:endParaRPr>
          </a:p>
          <a:p>
            <a:pPr marL="457200" lvl="1" indent="0" algn="l">
              <a:buFont typeface="Wingdings" panose="05000000000000000000" pitchFamily="2" charset="2"/>
              <a:buNone/>
            </a:pPr>
            <a:endParaRPr lang="sv-SE" sz="1800" dirty="0">
              <a:solidFill>
                <a:srgbClr val="C00000"/>
              </a:solidFill>
            </a:endParaRPr>
          </a:p>
          <a:p>
            <a:pPr marL="457200" lvl="1" indent="0" algn="l">
              <a:buFont typeface="Wingdings" panose="05000000000000000000" pitchFamily="2" charset="2"/>
              <a:buNone/>
            </a:pPr>
            <a:r>
              <a:rPr lang="sv-SE" sz="1800" dirty="0">
                <a:solidFill>
                  <a:srgbClr val="C00000"/>
                </a:solidFill>
              </a:rPr>
              <a:t>Diagnoslathund: Stroke, ej specificerat som blödning eller infarkt I64.9  </a:t>
            </a:r>
          </a:p>
          <a:p>
            <a:pPr marL="457200" lvl="1" indent="0" algn="l">
              <a:buFont typeface="Wingdings" panose="05000000000000000000" pitchFamily="2" charset="2"/>
              <a:buNone/>
            </a:pPr>
            <a:r>
              <a:rPr lang="sv-SE" sz="1800" dirty="0">
                <a:solidFill>
                  <a:srgbClr val="C00000"/>
                </a:solidFill>
              </a:rPr>
              <a:t>Observera: Om klinisk strokebild föreligger men bilddiagnostik eller obduktion ej har gjorts, används denna diagnos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4345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ubrik 1">
            <a:extLst>
              <a:ext uri="{FF2B5EF4-FFF2-40B4-BE49-F238E27FC236}">
                <a16:creationId xmlns:a16="http://schemas.microsoft.com/office/drawing/2014/main" id="{CE1FB5DE-CC76-485E-ABCD-717DC6866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 dirty="0"/>
              <a:t>Tider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2892531-9391-4115-B8CC-BD7ED0AAB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3236"/>
            <a:ext cx="7772400" cy="432827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sv-SE" dirty="0"/>
              <a:t>Insjuknande tid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Om patienten vaknade med symtom, ange tidpunkt när patienten senast var utan symtom.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Ange tid om känd annars tidsintervall</a:t>
            </a:r>
          </a:p>
          <a:p>
            <a:pPr>
              <a:defRPr/>
            </a:pPr>
            <a:r>
              <a:rPr lang="sv-SE" dirty="0"/>
              <a:t>Ankomst tid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Avser den första kontakten på det första sjukhuset. Ex: När patienten kommer till akuten eller </a:t>
            </a:r>
            <a:r>
              <a:rPr lang="sv-SE" dirty="0" err="1"/>
              <a:t>rtg</a:t>
            </a:r>
            <a:r>
              <a:rPr lang="sv-SE" dirty="0"/>
              <a:t> (om patienten tas in via </a:t>
            </a:r>
            <a:r>
              <a:rPr lang="sv-SE" dirty="0" err="1"/>
              <a:t>rtg</a:t>
            </a:r>
            <a:r>
              <a:rPr lang="sv-SE" dirty="0"/>
              <a:t>) – när patienten ”är innanför dörrarna”</a:t>
            </a:r>
          </a:p>
          <a:p>
            <a:pPr marL="914400" lvl="0" indent="-457200" algn="l">
              <a:buFont typeface="Arial" panose="020B0604020202020204" pitchFamily="34" charset="0"/>
              <a:buChar char="•"/>
              <a:defRPr/>
            </a:pPr>
            <a:r>
              <a:rPr lang="sv-SE" dirty="0"/>
              <a:t>Insjuknar på sjukhus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Ankomsttiden = samma som insjuknandetiden i stroke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ubrik 1">
            <a:extLst>
              <a:ext uri="{FF2B5EF4-FFF2-40B4-BE49-F238E27FC236}">
                <a16:creationId xmlns:a16="http://schemas.microsoft.com/office/drawing/2014/main" id="{A5FE4CC8-5C0D-4FC7-B4D3-60A7CA91E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3825"/>
            <a:ext cx="7772400" cy="1470025"/>
          </a:xfrm>
        </p:spPr>
        <p:txBody>
          <a:bodyPr/>
          <a:lstStyle/>
          <a:p>
            <a:r>
              <a:rPr lang="sv-SE" altLang="sv-SE" dirty="0"/>
              <a:t>Trombektomi</a:t>
            </a:r>
            <a:br>
              <a:rPr lang="sv-SE" altLang="sv-SE" dirty="0"/>
            </a:br>
            <a:endParaRPr lang="sv-SE" altLang="sv-SE" sz="24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A70B635-40BD-40D7-9CDB-0E1C7EB940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Viktigt med rätt datum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Välj rätt utförande sjukhus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Om ägande sjukhus ska alla frågor besvaras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Trombektomi Sjukhus besvarar alltid frågorna i </a:t>
            </a:r>
            <a:r>
              <a:rPr lang="sv-SE" dirty="0" err="1"/>
              <a:t>Trombektomiblocket</a:t>
            </a:r>
            <a:endParaRPr lang="sv-S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D93FF0-6DE9-43C2-989B-35A9CA0145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Nya Rapporter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61C91DB-4875-4297-AB0A-087E82836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3235"/>
            <a:ext cx="7772400" cy="4291297"/>
          </a:xfrm>
        </p:spPr>
        <p:txBody>
          <a:bodyPr>
            <a:normAutofit/>
          </a:bodyPr>
          <a:lstStyle/>
          <a:p>
            <a:r>
              <a:rPr lang="sv-SE" dirty="0"/>
              <a:t>Inrapportering till Riksstroke</a:t>
            </a:r>
          </a:p>
          <a:p>
            <a:r>
              <a:rPr lang="sv-SE" dirty="0"/>
              <a:t>Målnivåer</a:t>
            </a:r>
          </a:p>
          <a:p>
            <a:r>
              <a:rPr lang="sv-SE" dirty="0"/>
              <a:t>Vårdförlopp</a:t>
            </a:r>
          </a:p>
          <a:p>
            <a:pPr lvl="1" algn="l"/>
            <a:endParaRPr lang="sv-SE" dirty="0"/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sv-SE" sz="2400" dirty="0"/>
              <a:t>Kvartalsvis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sv-SE" sz="2400" dirty="0"/>
              <a:t>De första rapporterna är skickade till Administratören på  respektive sjukhus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sv-SE" sz="2400" dirty="0"/>
              <a:t>Vidarebefordra!</a:t>
            </a:r>
          </a:p>
        </p:txBody>
      </p:sp>
    </p:spTree>
    <p:extLst>
      <p:ext uri="{BB962C8B-B14F-4D97-AF65-F5344CB8AC3E}">
        <p14:creationId xmlns:p14="http://schemas.microsoft.com/office/powerpoint/2010/main" val="231043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Bildobjekt 13">
            <a:extLst>
              <a:ext uri="{FF2B5EF4-FFF2-40B4-BE49-F238E27FC236}">
                <a16:creationId xmlns:a16="http://schemas.microsoft.com/office/drawing/2014/main" id="{E0EAA5D3-EF1E-479D-A390-B7643F52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3937000"/>
            <a:ext cx="39560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derrubrik 6">
            <a:extLst>
              <a:ext uri="{FF2B5EF4-FFF2-40B4-BE49-F238E27FC236}">
                <a16:creationId xmlns:a16="http://schemas.microsoft.com/office/drawing/2014/main" id="{07A495CF-CDC5-4024-AF22-F5A45FB52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5" y="1449421"/>
            <a:ext cx="7953375" cy="4987891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endParaRPr lang="sv-SE" sz="3600" dirty="0"/>
          </a:p>
          <a:p>
            <a:pPr marL="0" indent="0" algn="ctr">
              <a:buFont typeface="Arial"/>
              <a:buNone/>
              <a:defRPr/>
            </a:pPr>
            <a:r>
              <a:rPr lang="sv-SE" sz="3600" dirty="0"/>
              <a:t>Anmälan är öppen till </a:t>
            </a:r>
          </a:p>
          <a:p>
            <a:pPr marL="0" indent="0" algn="ctr">
              <a:buFont typeface="Arial"/>
              <a:buNone/>
              <a:defRPr/>
            </a:pPr>
            <a:r>
              <a:rPr lang="sv-SE" sz="3600" dirty="0"/>
              <a:t>Riksstrokes användardag 7 september Stroketeamkongress 8-9 september</a:t>
            </a:r>
          </a:p>
          <a:p>
            <a:pPr marL="0" lvl="0" indent="0" algn="ctr">
              <a:buNone/>
              <a:defRPr/>
            </a:pPr>
            <a:r>
              <a:rPr lang="sv-SE" sz="3600" dirty="0"/>
              <a:t>Örebro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4F357DC-37B1-4455-945B-E558D50E8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221" y="420687"/>
            <a:ext cx="7042826" cy="717449"/>
          </a:xfrm>
        </p:spPr>
        <p:txBody>
          <a:bodyPr/>
          <a:lstStyle/>
          <a:p>
            <a:r>
              <a:rPr lang="sv-SE" sz="3200" dirty="0"/>
              <a:t>https</a:t>
            </a:r>
            <a:r>
              <a:rPr lang="sv-SE" sz="2800" dirty="0"/>
              <a:t>://mkon.nu/stroketeamkongress_2022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>
            <a:extLst>
              <a:ext uri="{FF2B5EF4-FFF2-40B4-BE49-F238E27FC236}">
                <a16:creationId xmlns:a16="http://schemas.microsoft.com/office/drawing/2014/main" id="{7B4EE6AA-5981-45BA-91BE-C8412AB6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 dirty="0"/>
              <a:t>Agenda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58441D-A73D-4F90-9881-DBD1C95E1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2463"/>
            <a:ext cx="7772400" cy="3128962"/>
          </a:xfrm>
        </p:spPr>
        <p:txBody>
          <a:bodyPr/>
          <a:lstStyle/>
          <a:p>
            <a:pPr>
              <a:defRPr/>
            </a:pPr>
            <a:r>
              <a:rPr lang="sv-SE" altLang="sv-SE" dirty="0"/>
              <a:t>Inloggning</a:t>
            </a:r>
          </a:p>
          <a:p>
            <a:pPr>
              <a:defRPr/>
            </a:pPr>
            <a:r>
              <a:rPr lang="sv-SE" altLang="sv-SE" dirty="0" err="1"/>
              <a:t>Dashboard</a:t>
            </a:r>
            <a:endParaRPr lang="sv-SE" altLang="sv-SE" dirty="0"/>
          </a:p>
          <a:p>
            <a:pPr>
              <a:defRPr/>
            </a:pPr>
            <a:r>
              <a:rPr lang="sv-SE" altLang="sv-SE" dirty="0"/>
              <a:t>Statistik</a:t>
            </a:r>
          </a:p>
          <a:p>
            <a:pPr>
              <a:defRPr/>
            </a:pPr>
            <a:r>
              <a:rPr lang="sv-SE" altLang="sv-SE" dirty="0"/>
              <a:t>Frågor?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ubrik 1">
            <a:extLst>
              <a:ext uri="{FF2B5EF4-FFF2-40B4-BE49-F238E27FC236}">
                <a16:creationId xmlns:a16="http://schemas.microsoft.com/office/drawing/2014/main" id="{5734C424-A22B-4799-9310-A6C0F788A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pPr marL="457200" indent="-457200"/>
            <a:r>
              <a:rPr lang="sv-SE" altLang="sv-SE" dirty="0"/>
              <a:t>Kommande</a:t>
            </a:r>
            <a:r>
              <a:rPr lang="sv-SE" altLang="sv-SE" baseline="0" dirty="0"/>
              <a:t> </a:t>
            </a:r>
            <a:r>
              <a:rPr lang="sv-SE" altLang="sv-SE" dirty="0"/>
              <a:t>webbinarier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0C3648-CF50-44F1-94ED-5A4E517C5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869" y="1923236"/>
            <a:ext cx="8010331" cy="40576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dirty="0"/>
              <a:t>SAH webbinarium onsdag</a:t>
            </a:r>
            <a:r>
              <a:rPr lang="sv-SE" baseline="0" dirty="0"/>
              <a:t> 27 april 14.00-15.30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sz="2200" baseline="0" dirty="0"/>
              <a:t>Elisabeth Ronne Engström, Akademiska sjukhuset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sz="2200" baseline="0" dirty="0"/>
              <a:t>Mona Bäfve Akademiska sjukhuset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baseline="0" dirty="0"/>
              <a:t>Webbinarium med aktuellt från Årsrapporten 2021 17 maj 14.30- 15.15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sz="2200" baseline="0" dirty="0"/>
              <a:t>Mia Von Euler, registerhållare Riksstroke</a:t>
            </a:r>
          </a:p>
          <a:p>
            <a:pPr>
              <a:defRPr/>
            </a:pPr>
            <a:endParaRPr lang="sv-SE" baseline="0" dirty="0"/>
          </a:p>
          <a:p>
            <a:pPr marL="914400" lvl="0" indent="-457200" algn="l">
              <a:buFont typeface="Arial" panose="020B0604020202020204" pitchFamily="34" charset="0"/>
              <a:buChar char="•"/>
              <a:defRPr/>
            </a:pPr>
            <a:endParaRPr lang="sv-SE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>
            <a:extLst>
              <a:ext uri="{FF2B5EF4-FFF2-40B4-BE49-F238E27FC236}">
                <a16:creationId xmlns:a16="http://schemas.microsoft.com/office/drawing/2014/main" id="{5658FC36-C6B6-4663-A1E1-B7E2AD01A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085850"/>
          </a:xfrm>
        </p:spPr>
        <p:txBody>
          <a:bodyPr/>
          <a:lstStyle/>
          <a:p>
            <a:r>
              <a:rPr lang="sv-SE" altLang="sv-SE" dirty="0"/>
              <a:t>Inloggning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1C7C1CC-E32F-4C86-B807-BB2626A6F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" y="1032933"/>
            <a:ext cx="7636932" cy="2990691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/>
              <a:buNone/>
              <a:defRPr/>
            </a:pPr>
            <a:r>
              <a:rPr lang="sv-SE" dirty="0"/>
              <a:t>Logga alltid in från startsidan</a:t>
            </a:r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r>
              <a:rPr lang="sv-SE" dirty="0"/>
              <a:t>När du ska logga in i en e-tjänst med SITHS-kort visas ett fönster där det står "Välj certifikat för autentisering".</a:t>
            </a:r>
          </a:p>
          <a:p>
            <a:pPr marL="0" indent="0">
              <a:buFont typeface="Arial"/>
              <a:buNone/>
              <a:defRPr/>
            </a:pPr>
            <a:r>
              <a:rPr lang="sv-SE" dirty="0"/>
              <a:t>1.	Klicka i rutan med ditt namn så att rutan blir grå ! OBS välj certifikat märkt med HSA id </a:t>
            </a:r>
          </a:p>
          <a:p>
            <a:pPr marL="514350" indent="-514350">
              <a:buFont typeface="Arial"/>
              <a:buAutoNum type="arabicPeriod" startAt="2"/>
              <a:defRPr/>
            </a:pPr>
            <a:r>
              <a:rPr lang="sv-SE" dirty="0"/>
              <a:t>Klicka på OK.</a:t>
            </a:r>
          </a:p>
          <a:p>
            <a:pPr marL="514350" indent="-514350">
              <a:buFont typeface="Arial"/>
              <a:buAutoNum type="arabicPeriod" startAt="2"/>
              <a:defRPr/>
            </a:pPr>
            <a:endParaRPr lang="sv-SE" dirty="0"/>
          </a:p>
          <a:p>
            <a:endParaRPr lang="sv-SE" dirty="0"/>
          </a:p>
        </p:txBody>
      </p:sp>
      <p:pic>
        <p:nvPicPr>
          <p:cNvPr id="19460" name="Bildobjekt 3">
            <a:extLst>
              <a:ext uri="{FF2B5EF4-FFF2-40B4-BE49-F238E27FC236}">
                <a16:creationId xmlns:a16="http://schemas.microsoft.com/office/drawing/2014/main" id="{4311CAE4-36CB-49C4-BEC3-6053C0B8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r="58939" b="34187"/>
          <a:stretch>
            <a:fillRect/>
          </a:stretch>
        </p:blipFill>
        <p:spPr bwMode="auto">
          <a:xfrm>
            <a:off x="3146425" y="3567113"/>
            <a:ext cx="5446713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866D6A-8238-4DD9-B24B-65846909E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Inloggning i Riksstroke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9C38A0D-5D78-4F70-A43E-854B7D789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829" y="1923235"/>
            <a:ext cx="8239327" cy="4380288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sv-SE" sz="3600" kern="1200" dirty="0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  <a:solidFill>
                  <a:srgbClr val="00006D"/>
                </a:solidFill>
                <a:effectLst/>
                <a:latin typeface="Calibri" panose="020F0502020204030204" pitchFamily="34" charset="0"/>
              </a:rPr>
              <a:t>Inloggning kan ges av Administratör på ditt sjukhuset alt Riksstroke kansliet.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sv-SE" sz="3600" kern="1200" dirty="0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  <a:solidFill>
                  <a:srgbClr val="00006D"/>
                </a:solidFill>
                <a:effectLst/>
                <a:latin typeface="Calibri" panose="020F0502020204030204" pitchFamily="34" charset="0"/>
              </a:rPr>
              <a:t>Vid byte av Administratör måste verksamhetschefen sända en bekräftelse via mejl till Riksstroke sekretariatet för att behörigheten administratör skall kunna delges. </a:t>
            </a:r>
            <a:endParaRPr lang="sv-SE" sz="3600" i="0" dirty="0">
              <a:solidFill>
                <a:schemeClr val="bg1">
                  <a:lumMod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v-SE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Admin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En per sjukhus som administrerar övriga användare på sjukhuset.</a:t>
            </a:r>
            <a:b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 (Har administratörs-, registrerings-, läs- och statistikrättigheter)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Skrivrättighet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Ska endast ges till den/de som registrerar vårdtillfällen.</a:t>
            </a:r>
            <a:b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 Det innebär behörighet att registrera, ändra och ta bort vårdtillfällen.</a:t>
            </a:r>
            <a:b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 (Har registrerings-, läs- och statistikrättigheter)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Läsrättighet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innebär att man inte kan registrera men har tillgång till all</a:t>
            </a:r>
            <a:b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 data innehållande personnummer i de olika listorna.</a:t>
            </a:r>
            <a:b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 (Har läs och statistikrättigheter)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Statistik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innebär att man enbart har tillgång till aggregerad data.</a:t>
            </a:r>
            <a:b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 (Har statistikrättighet)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931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>
            <a:extLst>
              <a:ext uri="{FF2B5EF4-FFF2-40B4-BE49-F238E27FC236}">
                <a16:creationId xmlns:a16="http://schemas.microsoft.com/office/drawing/2014/main" id="{C18D9D89-1192-463F-94A8-231F56CF4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174750"/>
          </a:xfrm>
        </p:spPr>
        <p:txBody>
          <a:bodyPr/>
          <a:lstStyle/>
          <a:p>
            <a:r>
              <a:rPr lang="sv-SE" altLang="sv-SE" dirty="0"/>
              <a:t>Statistikmodul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E823A03-AB51-4BEC-8537-90E4A102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2463"/>
            <a:ext cx="7772400" cy="3128962"/>
          </a:xfrm>
        </p:spPr>
        <p:txBody>
          <a:bodyPr/>
          <a:lstStyle/>
          <a:p>
            <a:pPr>
              <a:defRPr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8CB78B-7821-4BF1-9E93-C8D794FD2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71574"/>
            <a:ext cx="7837098" cy="48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4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>
            <a:extLst>
              <a:ext uri="{FF2B5EF4-FFF2-40B4-BE49-F238E27FC236}">
                <a16:creationId xmlns:a16="http://schemas.microsoft.com/office/drawing/2014/main" id="{C18D9D89-1192-463F-94A8-231F56CF4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174750"/>
          </a:xfrm>
        </p:spPr>
        <p:txBody>
          <a:bodyPr/>
          <a:lstStyle/>
          <a:p>
            <a:r>
              <a:rPr lang="sv-SE" altLang="sv-SE" dirty="0"/>
              <a:t>Statistikmodul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E823A03-AB51-4BEC-8537-90E4A102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09622"/>
            <a:ext cx="7772400" cy="4244197"/>
          </a:xfrm>
        </p:spPr>
        <p:txBody>
          <a:bodyPr/>
          <a:lstStyle/>
          <a:p>
            <a:pPr>
              <a:defRPr/>
            </a:pPr>
            <a:r>
              <a:rPr lang="sv-SE" dirty="0"/>
              <a:t>Uppdateras ej – Gäller alla formulär från 2020 och framåt(akutskede 3-månader TIA, SAH)</a:t>
            </a:r>
          </a:p>
          <a:p>
            <a:pPr>
              <a:defRPr/>
            </a:pPr>
            <a:r>
              <a:rPr lang="sv-SE" dirty="0"/>
              <a:t>Innebär att nya frågor i formulär inte finns tillgängliga</a:t>
            </a:r>
          </a:p>
          <a:p>
            <a:pPr>
              <a:defRPr/>
            </a:pPr>
            <a:r>
              <a:rPr lang="sv-SE" dirty="0"/>
              <a:t>Ändrade frågor kan ge ej korrekta svar</a:t>
            </a:r>
          </a:p>
          <a:p>
            <a:pPr>
              <a:defRPr/>
            </a:pPr>
            <a:r>
              <a:rPr lang="sv-SE" dirty="0"/>
              <a:t>På väg att fasas ut </a:t>
            </a:r>
          </a:p>
          <a:p>
            <a:pPr>
              <a:defRPr/>
            </a:pPr>
            <a:r>
              <a:rPr lang="sv-SE" dirty="0"/>
              <a:t>Använda </a:t>
            </a:r>
            <a:r>
              <a:rPr lang="sv-SE" dirty="0" err="1"/>
              <a:t>dashboard</a:t>
            </a:r>
            <a:r>
              <a:rPr lang="sv-SE" dirty="0"/>
              <a:t> och </a:t>
            </a:r>
            <a:r>
              <a:rPr lang="sv-SE" dirty="0" err="1"/>
              <a:t>användardefinerad</a:t>
            </a:r>
            <a:r>
              <a:rPr lang="sv-SE" dirty="0"/>
              <a:t> lista</a:t>
            </a:r>
          </a:p>
          <a:p>
            <a:pPr>
              <a:defRPr/>
            </a:pPr>
            <a:r>
              <a:rPr lang="sv-SE" dirty="0"/>
              <a:t>Support från kansliet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704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>
            <a:extLst>
              <a:ext uri="{FF2B5EF4-FFF2-40B4-BE49-F238E27FC236}">
                <a16:creationId xmlns:a16="http://schemas.microsoft.com/office/drawing/2014/main" id="{C18D9D89-1192-463F-94A8-231F56CF4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174750"/>
          </a:xfrm>
        </p:spPr>
        <p:txBody>
          <a:bodyPr/>
          <a:lstStyle/>
          <a:p>
            <a:r>
              <a:rPr lang="sv-SE" altLang="sv-SE" dirty="0" err="1"/>
              <a:t>Dashboard</a:t>
            </a:r>
            <a:endParaRPr lang="sv-SE" alt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E823A03-AB51-4BEC-8537-90E4A102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2463"/>
            <a:ext cx="7772400" cy="3128962"/>
          </a:xfrm>
        </p:spPr>
        <p:txBody>
          <a:bodyPr/>
          <a:lstStyle/>
          <a:p>
            <a:pPr>
              <a:defRPr/>
            </a:pPr>
            <a:endParaRPr lang="sv-SE" dirty="0"/>
          </a:p>
        </p:txBody>
      </p:sp>
      <p:pic>
        <p:nvPicPr>
          <p:cNvPr id="21508" name="Bildobjekt 4">
            <a:extLst>
              <a:ext uri="{FF2B5EF4-FFF2-40B4-BE49-F238E27FC236}">
                <a16:creationId xmlns:a16="http://schemas.microsoft.com/office/drawing/2014/main" id="{1F8BEBC1-981C-4BFE-AFF4-49C6A05F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8" r="20166" b="5237"/>
          <a:stretch>
            <a:fillRect/>
          </a:stretch>
        </p:blipFill>
        <p:spPr bwMode="auto">
          <a:xfrm>
            <a:off x="0" y="984250"/>
            <a:ext cx="8975725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53A816E1-7A43-4AB4-A105-C8B7DD17431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altLang="sv-SE" dirty="0"/>
              <a:t>Saknade sjukfall </a:t>
            </a:r>
            <a:br>
              <a:rPr lang="sv-SE" altLang="sv-SE" dirty="0"/>
            </a:br>
            <a:r>
              <a:rPr lang="sv-SE" altLang="sv-SE" sz="1800" dirty="0">
                <a:solidFill>
                  <a:schemeClr val="tx1"/>
                </a:solidFill>
              </a:rPr>
              <a:t>Patienter där ännu inte sjukfall registrerats</a:t>
            </a:r>
          </a:p>
        </p:txBody>
      </p:sp>
      <p:pic>
        <p:nvPicPr>
          <p:cNvPr id="25603" name="Bildobjekt 3">
            <a:extLst>
              <a:ext uri="{FF2B5EF4-FFF2-40B4-BE49-F238E27FC236}">
                <a16:creationId xmlns:a16="http://schemas.microsoft.com/office/drawing/2014/main" id="{12BA3740-6F04-4CA6-807F-58C24D78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 r="68367" b="34322"/>
          <a:stretch>
            <a:fillRect/>
          </a:stretch>
        </p:blipFill>
        <p:spPr bwMode="auto">
          <a:xfrm>
            <a:off x="-12700" y="1604963"/>
            <a:ext cx="45402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Bildobjekt 5">
            <a:extLst>
              <a:ext uri="{FF2B5EF4-FFF2-40B4-BE49-F238E27FC236}">
                <a16:creationId xmlns:a16="http://schemas.microsoft.com/office/drawing/2014/main" id="{C83CC165-0854-4E65-B47E-75139AD74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r="65919" b="46739"/>
          <a:stretch>
            <a:fillRect/>
          </a:stretch>
        </p:blipFill>
        <p:spPr bwMode="auto">
          <a:xfrm>
            <a:off x="3203575" y="2922588"/>
            <a:ext cx="58308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33B126A1-E6BC-4E07-AE38-3A3D88078BF0}"/>
              </a:ext>
            </a:extLst>
          </p:cNvPr>
          <p:cNvSpPr/>
          <p:nvPr/>
        </p:nvSpPr>
        <p:spPr>
          <a:xfrm>
            <a:off x="2398713" y="2312988"/>
            <a:ext cx="804862" cy="79375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A176900F-F675-415C-BEEE-14C04D51EC53}"/>
              </a:ext>
            </a:extLst>
          </p:cNvPr>
          <p:cNvCxnSpPr/>
          <p:nvPr/>
        </p:nvCxnSpPr>
        <p:spPr>
          <a:xfrm flipH="1">
            <a:off x="8343900" y="3529013"/>
            <a:ext cx="317500" cy="6731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 1">
            <a:extLst>
              <a:ext uri="{FF2B5EF4-FFF2-40B4-BE49-F238E27FC236}">
                <a16:creationId xmlns:a16="http://schemas.microsoft.com/office/drawing/2014/main" id="{958D2837-0319-4089-8993-42FA28E18235}"/>
              </a:ext>
            </a:extLst>
          </p:cNvPr>
          <p:cNvSpPr/>
          <p:nvPr/>
        </p:nvSpPr>
        <p:spPr>
          <a:xfrm>
            <a:off x="1549400" y="2312988"/>
            <a:ext cx="804863" cy="79375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0A139E2-753E-4611-90C7-BFC3F83AE6F6}"/>
              </a:ext>
            </a:extLst>
          </p:cNvPr>
          <p:cNvSpPr txBox="1"/>
          <p:nvPr/>
        </p:nvSpPr>
        <p:spPr>
          <a:xfrm>
            <a:off x="601663" y="4868863"/>
            <a:ext cx="2235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solidFill>
                  <a:schemeClr val="accent3">
                    <a:lumMod val="50000"/>
                  </a:schemeClr>
                </a:solidFill>
              </a:rPr>
              <a:t>Kontrollera saknade akutskeden först och rensa de som inte ska registreras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2245371B-6290-446D-912F-0E1E4E650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763" y="2682875"/>
            <a:ext cx="8593137" cy="3128963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lang="sv-SE" sz="4400" b="1" dirty="0">
                <a:ln>
                  <a:noFill/>
                </a:ln>
                <a:solidFill>
                  <a:srgbClr val="002060"/>
                </a:solidFill>
              </a:rPr>
              <a:t>Introduktion till Riksstrokes </a:t>
            </a:r>
            <a:r>
              <a:rPr lang="sv-SE" sz="4400" b="1" dirty="0" err="1">
                <a:ln>
                  <a:noFill/>
                </a:ln>
                <a:solidFill>
                  <a:srgbClr val="002060"/>
                </a:solidFill>
              </a:rPr>
              <a:t>dashboard</a:t>
            </a:r>
            <a:endParaRPr lang="sv-SE" sz="4400" dirty="0">
              <a:ln>
                <a:noFill/>
              </a:ln>
              <a:solidFill>
                <a:srgbClr val="C00000"/>
              </a:solidFill>
            </a:endParaRPr>
          </a:p>
          <a:p>
            <a:pPr>
              <a:defRPr/>
            </a:pPr>
            <a:endParaRPr lang="sv-SE" dirty="0">
              <a:ln>
                <a:noFill/>
              </a:ln>
            </a:endParaRPr>
          </a:p>
        </p:txBody>
      </p:sp>
      <p:pic>
        <p:nvPicPr>
          <p:cNvPr id="27651" name="Bildobjekt 3">
            <a:extLst>
              <a:ext uri="{FF2B5EF4-FFF2-40B4-BE49-F238E27FC236}">
                <a16:creationId xmlns:a16="http://schemas.microsoft.com/office/drawing/2014/main" id="{426EFE2A-965A-4903-AA02-2DF57BDA3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312738"/>
            <a:ext cx="40354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ksstroke_mall">
  <a:themeElements>
    <a:clrScheme name="Berättelse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Riksstroke_mall.potx</Template>
  <TotalTime>2053</TotalTime>
  <Words>702</Words>
  <Application>Microsoft Office PowerPoint</Application>
  <PresentationFormat>Bildspel på skärmen (4:3)</PresentationFormat>
  <Paragraphs>129</Paragraphs>
  <Slides>20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</vt:lpstr>
      <vt:lpstr>Wingdings</vt:lpstr>
      <vt:lpstr>Riksstroke_mall</vt:lpstr>
      <vt:lpstr>Välkommen till Riksstrokes webbinarium </vt:lpstr>
      <vt:lpstr>Agenda</vt:lpstr>
      <vt:lpstr>Inloggning</vt:lpstr>
      <vt:lpstr>Inloggning i Riksstroke</vt:lpstr>
      <vt:lpstr>Statistikmodul</vt:lpstr>
      <vt:lpstr>Statistikmodul</vt:lpstr>
      <vt:lpstr>Dashboard</vt:lpstr>
      <vt:lpstr>Saknade sjukfall  Patienter där ännu inte sjukfall registrerats</vt:lpstr>
      <vt:lpstr>PowerPoint-presentation</vt:lpstr>
      <vt:lpstr>Användardefinierad lista</vt:lpstr>
      <vt:lpstr>Manual Användardefinierad lista</vt:lpstr>
      <vt:lpstr>Användardefinierad lista</vt:lpstr>
      <vt:lpstr>PowerPoint-presentation</vt:lpstr>
      <vt:lpstr>PowerPoint-presentation</vt:lpstr>
      <vt:lpstr>Rätt diagnos</vt:lpstr>
      <vt:lpstr>Tider</vt:lpstr>
      <vt:lpstr>Trombektomi </vt:lpstr>
      <vt:lpstr>Nya Rapporter</vt:lpstr>
      <vt:lpstr>https://mkon.nu/stroketeamkongress_2022</vt:lpstr>
      <vt:lpstr>Kommande webbinarier</vt:lpstr>
    </vt:vector>
  </TitlesOfParts>
  <Company>Umeå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Stegmayr</dc:creator>
  <cp:lastModifiedBy>Hannele Hjelm</cp:lastModifiedBy>
  <cp:revision>124</cp:revision>
  <dcterms:created xsi:type="dcterms:W3CDTF">2014-09-22T12:17:55Z</dcterms:created>
  <dcterms:modified xsi:type="dcterms:W3CDTF">2022-04-08T09:19:22Z</dcterms:modified>
</cp:coreProperties>
</file>