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6" r:id="rId2"/>
    <p:sldId id="510" r:id="rId3"/>
    <p:sldId id="272" r:id="rId4"/>
    <p:sldId id="258" r:id="rId5"/>
    <p:sldId id="513" r:id="rId6"/>
    <p:sldId id="523" r:id="rId7"/>
    <p:sldId id="274" r:id="rId8"/>
    <p:sldId id="275" r:id="rId9"/>
    <p:sldId id="264" r:id="rId10"/>
    <p:sldId id="283" r:id="rId11"/>
    <p:sldId id="519" r:id="rId12"/>
    <p:sldId id="281" r:id="rId13"/>
    <p:sldId id="285" r:id="rId14"/>
    <p:sldId id="287" r:id="rId15"/>
    <p:sldId id="288" r:id="rId16"/>
    <p:sldId id="286" r:id="rId17"/>
    <p:sldId id="290" r:id="rId18"/>
    <p:sldId id="291" r:id="rId19"/>
    <p:sldId id="292" r:id="rId20"/>
    <p:sldId id="293" r:id="rId21"/>
    <p:sldId id="277" r:id="rId22"/>
    <p:sldId id="278" r:id="rId23"/>
    <p:sldId id="279" r:id="rId24"/>
    <p:sldId id="521" r:id="rId25"/>
    <p:sldId id="267" r:id="rId26"/>
    <p:sldId id="295" r:id="rId27"/>
    <p:sldId id="296" r:id="rId28"/>
    <p:sldId id="522" r:id="rId29"/>
    <p:sldId id="268" r:id="rId30"/>
    <p:sldId id="270" r:id="rId31"/>
    <p:sldId id="269" r:id="rId32"/>
    <p:sldId id="524" r:id="rId33"/>
    <p:sldId id="525" r:id="rId34"/>
    <p:sldId id="256" r:id="rId35"/>
    <p:sldId id="261" r:id="rId36"/>
    <p:sldId id="518" r:id="rId37"/>
  </p:sldIdLst>
  <p:sldSz cx="9144000" cy="6858000" type="screen4x3"/>
  <p:notesSz cx="6858000" cy="9144000"/>
  <p:defaultTextStyle>
    <a:defPPr>
      <a:defRPr lang="sv-S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57" d="100"/>
          <a:sy n="57" d="100"/>
        </p:scale>
        <p:origin x="2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a:t>Hjärnblödning - lokalisation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0F-47FB-B4ED-84C9E7A39C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0F-47FB-B4ED-84C9E7A39C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0F-47FB-B4ED-84C9E7A39C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0F-47FB-B4ED-84C9E7A39CB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60F-47FB-B4ED-84C9E7A39CB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60F-47FB-B4ED-84C9E7A39CB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60F-47FB-B4ED-84C9E7A39CBF}"/>
              </c:ext>
            </c:extLst>
          </c:dPt>
          <c:cat>
            <c:strRef>
              <c:f>Sheet1!$A$7:$A$13</c:f>
              <c:strCache>
                <c:ptCount val="7"/>
                <c:pt idx="0">
                  <c:v>Central djup</c:v>
                </c:pt>
                <c:pt idx="1">
                  <c:v>Lobär ytlig</c:v>
                </c:pt>
                <c:pt idx="2">
                  <c:v>Ospecificerad</c:v>
                </c:pt>
                <c:pt idx="3">
                  <c:v>Lillhjärna</c:v>
                </c:pt>
                <c:pt idx="4">
                  <c:v>Multipla</c:v>
                </c:pt>
                <c:pt idx="5">
                  <c:v>Hjärnstam</c:v>
                </c:pt>
                <c:pt idx="6">
                  <c:v>Annan</c:v>
                </c:pt>
              </c:strCache>
            </c:strRef>
          </c:cat>
          <c:val>
            <c:numRef>
              <c:f>Sheet1!$B$7:$B$13</c:f>
              <c:numCache>
                <c:formatCode>0%</c:formatCode>
                <c:ptCount val="7"/>
                <c:pt idx="0">
                  <c:v>0.51</c:v>
                </c:pt>
                <c:pt idx="1">
                  <c:v>0.19</c:v>
                </c:pt>
                <c:pt idx="2">
                  <c:v>0.13</c:v>
                </c:pt>
                <c:pt idx="3">
                  <c:v>0.08</c:v>
                </c:pt>
                <c:pt idx="4">
                  <c:v>0.05</c:v>
                </c:pt>
                <c:pt idx="5">
                  <c:v>0.04</c:v>
                </c:pt>
                <c:pt idx="6">
                  <c:v>0.02</c:v>
                </c:pt>
              </c:numCache>
            </c:numRef>
          </c:val>
          <c:extLst>
            <c:ext xmlns:c16="http://schemas.microsoft.com/office/drawing/2014/chart" uri="{C3380CC4-5D6E-409C-BE32-E72D297353CC}">
              <c16:uniqueId val="{0000000E-860F-47FB-B4ED-84C9E7A39CB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1396675813626746E-2"/>
          <c:y val="3.7615018348345616E-2"/>
          <c:w val="0.81164009615215116"/>
          <c:h val="0.78058282526776013"/>
        </c:manualLayout>
      </c:layout>
      <c:barChart>
        <c:barDir val="col"/>
        <c:grouping val="stacked"/>
        <c:varyColors val="0"/>
        <c:ser>
          <c:idx val="0"/>
          <c:order val="0"/>
          <c:tx>
            <c:strRef>
              <c:f>Sheet1!$B$15</c:f>
              <c:strCache>
                <c:ptCount val="1"/>
                <c:pt idx="0">
                  <c:v>Ej reversering</c:v>
                </c:pt>
              </c:strCache>
            </c:strRef>
          </c:tx>
          <c:spPr>
            <a:solidFill>
              <a:schemeClr val="accent1">
                <a:shade val="76000"/>
              </a:schemeClr>
            </a:solidFill>
            <a:ln>
              <a:noFill/>
            </a:ln>
            <a:effectLst/>
          </c:spPr>
          <c:invertIfNegative val="0"/>
          <c:cat>
            <c:strRef>
              <c:f>Sheet1!$A$16:$A$18</c:f>
              <c:strCache>
                <c:ptCount val="3"/>
                <c:pt idx="0">
                  <c:v>Waran</c:v>
                </c:pt>
                <c:pt idx="1">
                  <c:v>NOAK (ej Dab)</c:v>
                </c:pt>
                <c:pt idx="2">
                  <c:v>Dabigatran*</c:v>
                </c:pt>
              </c:strCache>
            </c:strRef>
          </c:cat>
          <c:val>
            <c:numRef>
              <c:f>Sheet1!$B$16:$B$18</c:f>
              <c:numCache>
                <c:formatCode>General</c:formatCode>
                <c:ptCount val="3"/>
                <c:pt idx="0" formatCode="0">
                  <c:v>52</c:v>
                </c:pt>
                <c:pt idx="1">
                  <c:v>258</c:v>
                </c:pt>
                <c:pt idx="2">
                  <c:v>13</c:v>
                </c:pt>
              </c:numCache>
            </c:numRef>
          </c:val>
          <c:extLst>
            <c:ext xmlns:c16="http://schemas.microsoft.com/office/drawing/2014/chart" uri="{C3380CC4-5D6E-409C-BE32-E72D297353CC}">
              <c16:uniqueId val="{00000000-9140-42F6-86D4-366B1E4AA85F}"/>
            </c:ext>
          </c:extLst>
        </c:ser>
        <c:ser>
          <c:idx val="1"/>
          <c:order val="1"/>
          <c:tx>
            <c:strRef>
              <c:f>Sheet1!$C$15</c:f>
              <c:strCache>
                <c:ptCount val="1"/>
                <c:pt idx="0">
                  <c:v>Reversering</c:v>
                </c:pt>
              </c:strCache>
            </c:strRef>
          </c:tx>
          <c:spPr>
            <a:solidFill>
              <a:schemeClr val="accent1">
                <a:tint val="77000"/>
              </a:schemeClr>
            </a:solidFill>
            <a:ln>
              <a:noFill/>
            </a:ln>
            <a:effectLst/>
          </c:spPr>
          <c:invertIfNegative val="0"/>
          <c:cat>
            <c:strRef>
              <c:f>Sheet1!$A$16:$A$18</c:f>
              <c:strCache>
                <c:ptCount val="3"/>
                <c:pt idx="0">
                  <c:v>Waran</c:v>
                </c:pt>
                <c:pt idx="1">
                  <c:v>NOAK (ej Dab)</c:v>
                </c:pt>
                <c:pt idx="2">
                  <c:v>Dabigatran*</c:v>
                </c:pt>
              </c:strCache>
            </c:strRef>
          </c:cat>
          <c:val>
            <c:numRef>
              <c:f>Sheet1!$C$16:$C$18</c:f>
              <c:numCache>
                <c:formatCode>General</c:formatCode>
                <c:ptCount val="3"/>
                <c:pt idx="0">
                  <c:v>101</c:v>
                </c:pt>
                <c:pt idx="1">
                  <c:v>180</c:v>
                </c:pt>
                <c:pt idx="2">
                  <c:v>7</c:v>
                </c:pt>
              </c:numCache>
            </c:numRef>
          </c:val>
          <c:extLst>
            <c:ext xmlns:c16="http://schemas.microsoft.com/office/drawing/2014/chart" uri="{C3380CC4-5D6E-409C-BE32-E72D297353CC}">
              <c16:uniqueId val="{00000001-9140-42F6-86D4-366B1E4AA85F}"/>
            </c:ext>
          </c:extLst>
        </c:ser>
        <c:dLbls>
          <c:showLegendKey val="0"/>
          <c:showVal val="0"/>
          <c:showCatName val="0"/>
          <c:showSerName val="0"/>
          <c:showPercent val="0"/>
          <c:showBubbleSize val="0"/>
        </c:dLbls>
        <c:gapWidth val="150"/>
        <c:overlap val="100"/>
        <c:axId val="1600694608"/>
        <c:axId val="1600698768"/>
      </c:barChart>
      <c:catAx>
        <c:axId val="160069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600698768"/>
        <c:crosses val="autoZero"/>
        <c:auto val="1"/>
        <c:lblAlgn val="ctr"/>
        <c:lblOffset val="100"/>
        <c:noMultiLvlLbl val="0"/>
      </c:catAx>
      <c:valAx>
        <c:axId val="1600698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600694608"/>
        <c:crosses val="autoZero"/>
        <c:crossBetween val="between"/>
      </c:valAx>
      <c:spPr>
        <a:noFill/>
        <a:ln>
          <a:noFill/>
        </a:ln>
        <a:effectLst/>
      </c:spPr>
    </c:plotArea>
    <c:legend>
      <c:legendPos val="b"/>
      <c:layout>
        <c:manualLayout>
          <c:xMode val="edge"/>
          <c:yMode val="edge"/>
          <c:x val="0.67923024384646336"/>
          <c:y val="0.26453908724690905"/>
          <c:w val="0.30014240105058204"/>
          <c:h val="0.2492012252448973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Registreringar</a:t>
            </a:r>
            <a:r>
              <a:rPr lang="sv-SE" baseline="0"/>
              <a:t> i Riksstroke 2019-2021</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Sheet1!$A$2</c:f>
              <c:strCache>
                <c:ptCount val="1"/>
                <c:pt idx="0">
                  <c:v>TIA</c:v>
                </c:pt>
              </c:strCache>
            </c:strRef>
          </c:tx>
          <c:spPr>
            <a:ln w="28575" cap="rnd">
              <a:solidFill>
                <a:schemeClr val="accent1"/>
              </a:solidFill>
              <a:round/>
            </a:ln>
            <a:effectLst/>
          </c:spPr>
          <c:marker>
            <c:symbol val="none"/>
          </c:marker>
          <c:cat>
            <c:numRef>
              <c:f>Sheet1!$B$1:$D$1</c:f>
              <c:numCache>
                <c:formatCode>General</c:formatCode>
                <c:ptCount val="3"/>
                <c:pt idx="0">
                  <c:v>2019</c:v>
                </c:pt>
                <c:pt idx="1">
                  <c:v>2020</c:v>
                </c:pt>
                <c:pt idx="2">
                  <c:v>2021</c:v>
                </c:pt>
              </c:numCache>
            </c:numRef>
          </c:cat>
          <c:val>
            <c:numRef>
              <c:f>Sheet1!$B$2:$D$2</c:f>
              <c:numCache>
                <c:formatCode>General</c:formatCode>
                <c:ptCount val="3"/>
                <c:pt idx="0">
                  <c:v>8430</c:v>
                </c:pt>
                <c:pt idx="1">
                  <c:v>8103</c:v>
                </c:pt>
                <c:pt idx="2">
                  <c:v>8961</c:v>
                </c:pt>
              </c:numCache>
            </c:numRef>
          </c:val>
          <c:smooth val="0"/>
          <c:extLst>
            <c:ext xmlns:c16="http://schemas.microsoft.com/office/drawing/2014/chart" uri="{C3380CC4-5D6E-409C-BE32-E72D297353CC}">
              <c16:uniqueId val="{00000000-9C22-48EE-86C0-4F1D5C617305}"/>
            </c:ext>
          </c:extLst>
        </c:ser>
        <c:ser>
          <c:idx val="1"/>
          <c:order val="1"/>
          <c:tx>
            <c:strRef>
              <c:f>Sheet1!$A$3</c:f>
              <c:strCache>
                <c:ptCount val="1"/>
                <c:pt idx="0">
                  <c:v>Stroke </c:v>
                </c:pt>
              </c:strCache>
            </c:strRef>
          </c:tx>
          <c:spPr>
            <a:ln w="28575" cap="rnd">
              <a:solidFill>
                <a:schemeClr val="accent2"/>
              </a:solidFill>
              <a:round/>
            </a:ln>
            <a:effectLst/>
          </c:spPr>
          <c:marker>
            <c:symbol val="none"/>
          </c:marker>
          <c:cat>
            <c:numRef>
              <c:f>Sheet1!$B$1:$D$1</c:f>
              <c:numCache>
                <c:formatCode>General</c:formatCode>
                <c:ptCount val="3"/>
                <c:pt idx="0">
                  <c:v>2019</c:v>
                </c:pt>
                <c:pt idx="1">
                  <c:v>2020</c:v>
                </c:pt>
                <c:pt idx="2">
                  <c:v>2021</c:v>
                </c:pt>
              </c:numCache>
            </c:numRef>
          </c:cat>
          <c:val>
            <c:numRef>
              <c:f>Sheet1!$B$3:$D$3</c:f>
              <c:numCache>
                <c:formatCode>General</c:formatCode>
                <c:ptCount val="3"/>
                <c:pt idx="0">
                  <c:v>21090</c:v>
                </c:pt>
                <c:pt idx="1">
                  <c:v>19997</c:v>
                </c:pt>
                <c:pt idx="2" formatCode="#,##0">
                  <c:v>20228</c:v>
                </c:pt>
              </c:numCache>
            </c:numRef>
          </c:val>
          <c:smooth val="0"/>
          <c:extLst>
            <c:ext xmlns:c16="http://schemas.microsoft.com/office/drawing/2014/chart" uri="{C3380CC4-5D6E-409C-BE32-E72D297353CC}">
              <c16:uniqueId val="{00000001-9C22-48EE-86C0-4F1D5C617305}"/>
            </c:ext>
          </c:extLst>
        </c:ser>
        <c:dLbls>
          <c:showLegendKey val="0"/>
          <c:showVal val="0"/>
          <c:showCatName val="0"/>
          <c:showSerName val="0"/>
          <c:showPercent val="0"/>
          <c:showBubbleSize val="0"/>
        </c:dLbls>
        <c:smooth val="0"/>
        <c:axId val="1529495888"/>
        <c:axId val="1529485904"/>
      </c:lineChart>
      <c:catAx>
        <c:axId val="152949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29485904"/>
        <c:crosses val="autoZero"/>
        <c:auto val="1"/>
        <c:lblAlgn val="ctr"/>
        <c:lblOffset val="100"/>
        <c:noMultiLvlLbl val="0"/>
      </c:catAx>
      <c:valAx>
        <c:axId val="152948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2949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02C2C36-5C59-4C95-8EDE-40C04DD311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a:extLst>
              <a:ext uri="{FF2B5EF4-FFF2-40B4-BE49-F238E27FC236}">
                <a16:creationId xmlns:a16="http://schemas.microsoft.com/office/drawing/2014/main" id="{8A991CB8-43E6-4158-BBAD-888FB80D343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F74E0F8-936A-4D05-B7D8-B5906A8EFD0C}" type="datetimeFigureOut">
              <a:rPr lang="sv-SE"/>
              <a:pPr>
                <a:defRPr/>
              </a:pPr>
              <a:t>2022-05-14</a:t>
            </a:fld>
            <a:endParaRPr lang="sv-SE"/>
          </a:p>
        </p:txBody>
      </p:sp>
      <p:sp>
        <p:nvSpPr>
          <p:cNvPr id="4" name="Platshållare för bildobjekt 3">
            <a:extLst>
              <a:ext uri="{FF2B5EF4-FFF2-40B4-BE49-F238E27FC236}">
                <a16:creationId xmlns:a16="http://schemas.microsoft.com/office/drawing/2014/main" id="{F3037BD1-6644-4E09-984E-CB71EF7D79A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A49B71D5-6F7A-4806-A04C-0FADF145648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FE206A7B-306B-4884-94DF-33D47B0710A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v-SE"/>
          </a:p>
        </p:txBody>
      </p:sp>
      <p:sp>
        <p:nvSpPr>
          <p:cNvPr id="7" name="Platshållare för bildnummer 6">
            <a:extLst>
              <a:ext uri="{FF2B5EF4-FFF2-40B4-BE49-F238E27FC236}">
                <a16:creationId xmlns:a16="http://schemas.microsoft.com/office/drawing/2014/main" id="{63B806FF-DB76-4268-BE7A-8942E54E4BE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B4C5EF0-4CBD-4768-8673-E8786BC67812}"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tshållare för bildobjekt 1">
            <a:extLst>
              <a:ext uri="{FF2B5EF4-FFF2-40B4-BE49-F238E27FC236}">
                <a16:creationId xmlns:a16="http://schemas.microsoft.com/office/drawing/2014/main" id="{F2E32347-FAB6-4E2B-8946-4DE5423526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tshållare för anteckningar 2">
            <a:extLst>
              <a:ext uri="{FF2B5EF4-FFF2-40B4-BE49-F238E27FC236}">
                <a16:creationId xmlns:a16="http://schemas.microsoft.com/office/drawing/2014/main" id="{BE630976-62F1-4408-BFDA-B79B607F2B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20000"/>
              </a:spcBef>
            </a:pPr>
            <a:r>
              <a:rPr lang="sv-SE" altLang="sv-SE"/>
              <a:t>Kontr er mejl om ni är anmälda sedan tidigare </a:t>
            </a:r>
          </a:p>
        </p:txBody>
      </p:sp>
      <p:sp>
        <p:nvSpPr>
          <p:cNvPr id="7172" name="Platshållare för bildnummer 3">
            <a:extLst>
              <a:ext uri="{FF2B5EF4-FFF2-40B4-BE49-F238E27FC236}">
                <a16:creationId xmlns:a16="http://schemas.microsoft.com/office/drawing/2014/main" id="{9943265E-6AD9-454B-B6EF-B5D4F5488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5ACB27-AF1C-4825-981E-182E16984663}" type="slidenum">
              <a:rPr lang="sv-SE" altLang="sv-SE" smtClean="0">
                <a:solidFill>
                  <a:srgbClr val="000000"/>
                </a:solidFill>
              </a:rPr>
              <a:pPr/>
              <a:t>34</a:t>
            </a:fld>
            <a:endParaRPr lang="sv-SE" altLang="sv-SE">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bildobjekt 1">
            <a:extLst>
              <a:ext uri="{FF2B5EF4-FFF2-40B4-BE49-F238E27FC236}">
                <a16:creationId xmlns:a16="http://schemas.microsoft.com/office/drawing/2014/main" id="{CA82CDA1-5C48-4657-9C65-2F0C69CF5C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Platshållare för anteckningar 2">
            <a:extLst>
              <a:ext uri="{FF2B5EF4-FFF2-40B4-BE49-F238E27FC236}">
                <a16:creationId xmlns:a16="http://schemas.microsoft.com/office/drawing/2014/main" id="{4650F9D1-9597-413C-8A78-FF06A7B07B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9220" name="Platshållare för bildnummer 3">
            <a:extLst>
              <a:ext uri="{FF2B5EF4-FFF2-40B4-BE49-F238E27FC236}">
                <a16:creationId xmlns:a16="http://schemas.microsoft.com/office/drawing/2014/main" id="{6677381C-4884-4805-82FB-012D116EAA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C09F13-3013-4921-AE3C-88CADEB2E68A}" type="slidenum">
              <a:rPr lang="sv-SE" altLang="sv-SE" smtClean="0"/>
              <a:pPr/>
              <a:t>35</a:t>
            </a:fld>
            <a:endParaRPr lang="sv-SE" alt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EDBBBECA-1110-49C0-9017-CC29B7306C38}"/>
              </a:ext>
            </a:extLst>
          </p:cNvPr>
          <p:cNvSpPr>
            <a:spLocks noChangeArrowheads="1"/>
          </p:cNvSpPr>
          <p:nvPr userDrawn="1"/>
        </p:nvSpPr>
        <p:spPr bwMode="auto">
          <a:xfrm>
            <a:off x="495300" y="1577975"/>
            <a:ext cx="8229600" cy="5857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32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60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1411044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414160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8644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98557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9098-B6CC-412F-BFF2-B6B4460A6FAF}"/>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3FE4B906-CA95-4E53-BD8E-3A7E1018E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247AF8A2-0AB0-46BF-8FBC-BB6152688553}"/>
              </a:ext>
            </a:extLst>
          </p:cNvPr>
          <p:cNvSpPr>
            <a:spLocks noGrp="1"/>
          </p:cNvSpPr>
          <p:nvPr>
            <p:ph type="dt" sz="half" idx="10"/>
          </p:nvPr>
        </p:nvSpPr>
        <p:spPr/>
        <p:txBody>
          <a:bodyPr/>
          <a:lstStyle/>
          <a:p>
            <a:fld id="{82311A0C-F001-4BC9-84D0-068A23C2AEBD}" type="datetimeFigureOut">
              <a:rPr lang="sv-SE" smtClean="0"/>
              <a:t>2022-05-14</a:t>
            </a:fld>
            <a:endParaRPr lang="sv-SE"/>
          </a:p>
        </p:txBody>
      </p:sp>
      <p:sp>
        <p:nvSpPr>
          <p:cNvPr id="5" name="Footer Placeholder 4">
            <a:extLst>
              <a:ext uri="{FF2B5EF4-FFF2-40B4-BE49-F238E27FC236}">
                <a16:creationId xmlns:a16="http://schemas.microsoft.com/office/drawing/2014/main" id="{CA778F28-1F4F-4CA9-83F3-D47D57F356F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727343F1-1E67-4B5A-82B8-B65248CCD183}"/>
              </a:ext>
            </a:extLst>
          </p:cNvPr>
          <p:cNvSpPr>
            <a:spLocks noGrp="1"/>
          </p:cNvSpPr>
          <p:nvPr>
            <p:ph type="sldNum" sz="quarter" idx="12"/>
          </p:nvPr>
        </p:nvSpPr>
        <p:spPr/>
        <p:txBody>
          <a:bodyPr/>
          <a:lstStyle/>
          <a:p>
            <a:fld id="{4A922871-C22A-4C83-BBC0-E63B37363B3A}" type="slidenum">
              <a:rPr lang="sv-SE" smtClean="0"/>
              <a:t>‹#›</a:t>
            </a:fld>
            <a:endParaRPr lang="sv-SE"/>
          </a:p>
        </p:txBody>
      </p:sp>
    </p:spTree>
    <p:extLst>
      <p:ext uri="{BB962C8B-B14F-4D97-AF65-F5344CB8AC3E}">
        <p14:creationId xmlns:p14="http://schemas.microsoft.com/office/powerpoint/2010/main" val="271563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148C-46DB-4DA3-A65E-3D29B52F5669}"/>
              </a:ext>
            </a:extLst>
          </p:cNvPr>
          <p:cNvSpPr>
            <a:spLocks noGrp="1"/>
          </p:cNvSpPr>
          <p:nvPr>
            <p:ph type="title"/>
          </p:nvPr>
        </p:nvSpPr>
        <p:spPr>
          <a:xfrm>
            <a:off x="629841" y="365126"/>
            <a:ext cx="78867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4B9176CE-041D-4D4F-BFEA-9BD3C6156C0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46BA21-BDEB-4671-88AB-F599777478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200565F9-544C-4491-BA3C-DF4E45C9DF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9F3AC-B70D-494D-B63C-24459FE250E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8066C918-6BD4-4355-BFDF-E02595137441}"/>
              </a:ext>
            </a:extLst>
          </p:cNvPr>
          <p:cNvSpPr>
            <a:spLocks noGrp="1"/>
          </p:cNvSpPr>
          <p:nvPr>
            <p:ph type="dt" sz="half" idx="10"/>
          </p:nvPr>
        </p:nvSpPr>
        <p:spPr/>
        <p:txBody>
          <a:bodyPr/>
          <a:lstStyle/>
          <a:p>
            <a:fld id="{82311A0C-F001-4BC9-84D0-068A23C2AEBD}" type="datetimeFigureOut">
              <a:rPr lang="sv-SE" smtClean="0"/>
              <a:t>2022-05-14</a:t>
            </a:fld>
            <a:endParaRPr lang="sv-SE"/>
          </a:p>
        </p:txBody>
      </p:sp>
      <p:sp>
        <p:nvSpPr>
          <p:cNvPr id="8" name="Footer Placeholder 7">
            <a:extLst>
              <a:ext uri="{FF2B5EF4-FFF2-40B4-BE49-F238E27FC236}">
                <a16:creationId xmlns:a16="http://schemas.microsoft.com/office/drawing/2014/main" id="{3518CE02-5A79-4C74-8507-0FA3DC5DC7DA}"/>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0B69172A-5588-4EE3-A6B6-A9B1088BEA78}"/>
              </a:ext>
            </a:extLst>
          </p:cNvPr>
          <p:cNvSpPr>
            <a:spLocks noGrp="1"/>
          </p:cNvSpPr>
          <p:nvPr>
            <p:ph type="sldNum" sz="quarter" idx="12"/>
          </p:nvPr>
        </p:nvSpPr>
        <p:spPr/>
        <p:txBody>
          <a:bodyPr/>
          <a:lstStyle/>
          <a:p>
            <a:fld id="{4A922871-C22A-4C83-BBC0-E63B37363B3A}" type="slidenum">
              <a:rPr lang="sv-SE" smtClean="0"/>
              <a:t>‹#›</a:t>
            </a:fld>
            <a:endParaRPr lang="sv-SE"/>
          </a:p>
        </p:txBody>
      </p:sp>
    </p:spTree>
    <p:extLst>
      <p:ext uri="{BB962C8B-B14F-4D97-AF65-F5344CB8AC3E}">
        <p14:creationId xmlns:p14="http://schemas.microsoft.com/office/powerpoint/2010/main" val="342822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B7107769-CD54-414D-A266-48236AEBB83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0F64AE9E-E66F-4C59-B635-5795788B44EE}"/>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28" name="Bildobjekt 15">
            <a:extLst>
              <a:ext uri="{FF2B5EF4-FFF2-40B4-BE49-F238E27FC236}">
                <a16:creationId xmlns:a16="http://schemas.microsoft.com/office/drawing/2014/main" id="{3590CFC2-3C4B-4FA0-AF91-9939B3AB069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54425DED-273F-4A2F-8314-D204472AAB72}"/>
              </a:ext>
            </a:extLst>
          </p:cNvPr>
          <p:cNvSpPr txBox="1"/>
          <p:nvPr/>
        </p:nvSpPr>
        <p:spPr>
          <a:xfrm>
            <a:off x="0" y="6489700"/>
            <a:ext cx="7535863" cy="368300"/>
          </a:xfrm>
          <a:prstGeom prst="rect">
            <a:avLst/>
          </a:prstGeom>
          <a:solidFill>
            <a:schemeClr val="accent3"/>
          </a:solidFill>
        </p:spPr>
        <p:txBody>
          <a:bodyPr>
            <a:spAutoFit/>
          </a:bodyPr>
          <a:lstStyle/>
          <a:p>
            <a:pPr eaLnBrk="1" fontAlgn="auto" hangingPunct="1">
              <a:spcBef>
                <a:spcPts val="0"/>
              </a:spcBef>
              <a:spcAft>
                <a:spcPts val="0"/>
              </a:spcAft>
              <a:defRPr/>
            </a:pPr>
            <a:endParaRPr lang="sv-SE" dirty="0">
              <a:latin typeface="+mn-lt"/>
              <a:cs typeface="+mn-cs"/>
            </a:endParaRPr>
          </a:p>
        </p:txBody>
      </p:sp>
    </p:spTree>
  </p:cSld>
  <p:clrMap bg1="lt1" tx1="dk1" bg2="lt2" tx2="dk2" accent1="accent1" accent2="accent2" accent3="accent3" accent4="accent4" accent5="accent5" accent6="accent6" hlink="hlink" folHlink="folHlink"/>
  <p:sldLayoutIdLst>
    <p:sldLayoutId id="2147483732" r:id="rId1"/>
    <p:sldLayoutId id="2147483728" r:id="rId2"/>
    <p:sldLayoutId id="2147483729" r:id="rId3"/>
    <p:sldLayoutId id="2147483730" r:id="rId4"/>
    <p:sldLayoutId id="2147483731" r:id="rId5"/>
    <p:sldLayoutId id="2147483733" r:id="rId6"/>
    <p:sldLayoutId id="2147483734" r:id="rId7"/>
  </p:sldLayoutIdLst>
  <p:txStyles>
    <p:titleStyle>
      <a:lvl1pPr algn="ctr" defTabSz="457200" rtl="0" eaLnBrk="0" fontAlgn="base" hangingPunct="0">
        <a:spcBef>
          <a:spcPct val="0"/>
        </a:spcBef>
        <a:spcAft>
          <a:spcPct val="0"/>
        </a:spcAft>
        <a:defRPr sz="4400" kern="1200">
          <a:solidFill>
            <a:srgbClr val="B50B1B"/>
          </a:solidFill>
          <a:latin typeface="+mj-lt"/>
          <a:ea typeface="+mj-ea"/>
          <a:cs typeface="+mj-cs"/>
        </a:defRPr>
      </a:lvl1pPr>
      <a:lvl2pPr algn="ctr" defTabSz="457200" rtl="0" eaLnBrk="0" fontAlgn="base" hangingPunct="0">
        <a:spcBef>
          <a:spcPct val="0"/>
        </a:spcBef>
        <a:spcAft>
          <a:spcPct val="0"/>
        </a:spcAft>
        <a:defRPr sz="4400">
          <a:solidFill>
            <a:srgbClr val="B50B1B"/>
          </a:solidFill>
          <a:latin typeface="Calibri" panose="020F0502020204030204" pitchFamily="34" charset="0"/>
        </a:defRPr>
      </a:lvl2pPr>
      <a:lvl3pPr algn="ctr" defTabSz="457200" rtl="0" eaLnBrk="0" fontAlgn="base" hangingPunct="0">
        <a:spcBef>
          <a:spcPct val="0"/>
        </a:spcBef>
        <a:spcAft>
          <a:spcPct val="0"/>
        </a:spcAft>
        <a:defRPr sz="4400">
          <a:solidFill>
            <a:srgbClr val="B50B1B"/>
          </a:solidFill>
          <a:latin typeface="Calibri" panose="020F0502020204030204" pitchFamily="34" charset="0"/>
        </a:defRPr>
      </a:lvl3pPr>
      <a:lvl4pPr algn="ctr" defTabSz="457200" rtl="0" eaLnBrk="0" fontAlgn="base" hangingPunct="0">
        <a:spcBef>
          <a:spcPct val="0"/>
        </a:spcBef>
        <a:spcAft>
          <a:spcPct val="0"/>
        </a:spcAft>
        <a:defRPr sz="4400">
          <a:solidFill>
            <a:srgbClr val="B50B1B"/>
          </a:solidFill>
          <a:latin typeface="Calibri" panose="020F0502020204030204" pitchFamily="34" charset="0"/>
        </a:defRPr>
      </a:lvl4pPr>
      <a:lvl5pPr algn="ctr" defTabSz="457200" rtl="0" eaLnBrk="0" fontAlgn="base" hangingPunct="0">
        <a:spcBef>
          <a:spcPct val="0"/>
        </a:spcBef>
        <a:spcAft>
          <a:spcPct val="0"/>
        </a:spcAft>
        <a:defRPr sz="4400">
          <a:solidFill>
            <a:srgbClr val="B50B1B"/>
          </a:solidFill>
          <a:latin typeface="Calibri" panose="020F0502020204030204" pitchFamily="34" charset="0"/>
        </a:defRPr>
      </a:lvl5pPr>
      <a:lvl6pPr marL="457200" algn="ctr" defTabSz="457200" rtl="0" fontAlgn="base">
        <a:spcBef>
          <a:spcPct val="0"/>
        </a:spcBef>
        <a:spcAft>
          <a:spcPct val="0"/>
        </a:spcAft>
        <a:defRPr sz="4400">
          <a:solidFill>
            <a:srgbClr val="B50B1B"/>
          </a:solidFill>
          <a:latin typeface="Calibri" panose="020F0502020204030204" pitchFamily="34" charset="0"/>
        </a:defRPr>
      </a:lvl6pPr>
      <a:lvl7pPr marL="914400" algn="ctr" defTabSz="457200" rtl="0" fontAlgn="base">
        <a:spcBef>
          <a:spcPct val="0"/>
        </a:spcBef>
        <a:spcAft>
          <a:spcPct val="0"/>
        </a:spcAft>
        <a:defRPr sz="4400">
          <a:solidFill>
            <a:srgbClr val="B50B1B"/>
          </a:solidFill>
          <a:latin typeface="Calibri" panose="020F0502020204030204" pitchFamily="34" charset="0"/>
        </a:defRPr>
      </a:lvl7pPr>
      <a:lvl8pPr marL="1371600" algn="ctr" defTabSz="457200" rtl="0" fontAlgn="base">
        <a:spcBef>
          <a:spcPct val="0"/>
        </a:spcBef>
        <a:spcAft>
          <a:spcPct val="0"/>
        </a:spcAft>
        <a:defRPr sz="4400">
          <a:solidFill>
            <a:srgbClr val="B50B1B"/>
          </a:solidFill>
          <a:latin typeface="Calibri" panose="020F0502020204030204" pitchFamily="34" charset="0"/>
        </a:defRPr>
      </a:lvl8pPr>
      <a:lvl9pPr marL="1828800" algn="ctr" defTabSz="457200" rtl="0" fontAlgn="base">
        <a:spcBef>
          <a:spcPct val="0"/>
        </a:spcBef>
        <a:spcAft>
          <a:spcPct val="0"/>
        </a:spcAft>
        <a:defRPr sz="4400">
          <a:solidFill>
            <a:srgbClr val="B50B1B"/>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ubrik 1">
            <a:extLst>
              <a:ext uri="{FF2B5EF4-FFF2-40B4-BE49-F238E27FC236}">
                <a16:creationId xmlns:a16="http://schemas.microsoft.com/office/drawing/2014/main" id="{7A814027-5D74-4E36-9CAF-0AB336FA7001}"/>
              </a:ext>
            </a:extLst>
          </p:cNvPr>
          <p:cNvSpPr>
            <a:spLocks noGrp="1"/>
          </p:cNvSpPr>
          <p:nvPr>
            <p:ph type="ctrTitle"/>
          </p:nvPr>
        </p:nvSpPr>
        <p:spPr>
          <a:xfrm>
            <a:off x="685800" y="166688"/>
            <a:ext cx="7772400" cy="1470025"/>
          </a:xfrm>
        </p:spPr>
        <p:txBody>
          <a:bodyPr/>
          <a:lstStyle/>
          <a:p>
            <a:r>
              <a:rPr lang="sv-SE" altLang="sv-SE"/>
              <a:t>Välkommen till Riksstrokes webbinarium</a:t>
            </a:r>
          </a:p>
        </p:txBody>
      </p:sp>
      <p:sp>
        <p:nvSpPr>
          <p:cNvPr id="3" name="Underrubrik 2">
            <a:extLst>
              <a:ext uri="{FF2B5EF4-FFF2-40B4-BE49-F238E27FC236}">
                <a16:creationId xmlns:a16="http://schemas.microsoft.com/office/drawing/2014/main" id="{3C282915-C323-43D5-804A-3D4ACFAF84CC}"/>
              </a:ext>
            </a:extLst>
          </p:cNvPr>
          <p:cNvSpPr>
            <a:spLocks noGrp="1"/>
          </p:cNvSpPr>
          <p:nvPr>
            <p:ph type="subTitle" idx="1"/>
          </p:nvPr>
        </p:nvSpPr>
        <p:spPr>
          <a:xfrm>
            <a:off x="685800" y="1922463"/>
            <a:ext cx="7772400" cy="3128962"/>
          </a:xfrm>
        </p:spPr>
        <p:txBody>
          <a:bodyPr/>
          <a:lstStyle/>
          <a:p>
            <a:pPr>
              <a:defRPr/>
            </a:pPr>
            <a:endParaRPr lang="sv-SE" dirty="0"/>
          </a:p>
          <a:p>
            <a:pPr>
              <a:defRPr/>
            </a:pPr>
            <a:r>
              <a:rPr lang="sv-SE" dirty="0"/>
              <a:t>Tema: Aktuella data från Årsrapporten 2021</a:t>
            </a:r>
          </a:p>
          <a:p>
            <a:pPr>
              <a:defRPr/>
            </a:pPr>
            <a:endParaRPr lang="sv-SE" dirty="0"/>
          </a:p>
          <a:p>
            <a:pPr marL="914400" lvl="1" indent="-457200" algn="l">
              <a:buFont typeface="Wingdings" panose="05000000000000000000" pitchFamily="2" charset="2"/>
              <a:buChar char="Ø"/>
              <a:defRPr/>
            </a:pPr>
            <a:r>
              <a:rPr lang="sv-SE" dirty="0"/>
              <a:t>Mia Von Euler Riksstroke, Örebro Universitet Registerhållare Riksstroke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611E-34BA-4132-AE48-87D47684E5F7}"/>
              </a:ext>
            </a:extLst>
          </p:cNvPr>
          <p:cNvSpPr>
            <a:spLocks noGrp="1"/>
          </p:cNvSpPr>
          <p:nvPr>
            <p:ph type="title"/>
          </p:nvPr>
        </p:nvSpPr>
        <p:spPr/>
        <p:txBody>
          <a:bodyPr/>
          <a:lstStyle/>
          <a:p>
            <a:r>
              <a:rPr lang="sv-SE" dirty="0"/>
              <a:t>Strokeenhetsvård någon gång, över tid för stroke</a:t>
            </a:r>
          </a:p>
        </p:txBody>
      </p:sp>
      <p:pic>
        <p:nvPicPr>
          <p:cNvPr id="4" name="Content Placeholder 3" descr="Ett areadiagram som visar vilken avdelning patienten låg på någon gång under vårdtiden. Andelen inlagd på strokeenhet/IVA/NKK klinik har gått från ca 80 % till drygt 90 % från 2005-2021.">
            <a:extLst>
              <a:ext uri="{FF2B5EF4-FFF2-40B4-BE49-F238E27FC236}">
                <a16:creationId xmlns:a16="http://schemas.microsoft.com/office/drawing/2014/main" id="{00000000-0008-0000-2A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427" y="1884555"/>
            <a:ext cx="8329960" cy="3702205"/>
          </a:xfrm>
          <a:prstGeom prst="rect">
            <a:avLst/>
          </a:prstGeom>
        </p:spPr>
      </p:pic>
    </p:spTree>
    <p:extLst>
      <p:ext uri="{BB962C8B-B14F-4D97-AF65-F5344CB8AC3E}">
        <p14:creationId xmlns:p14="http://schemas.microsoft.com/office/powerpoint/2010/main" val="58397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126C-3F74-4139-8894-0F6B4070CA69}"/>
              </a:ext>
            </a:extLst>
          </p:cNvPr>
          <p:cNvSpPr>
            <a:spLocks noGrp="1"/>
          </p:cNvSpPr>
          <p:nvPr>
            <p:ph type="title"/>
          </p:nvPr>
        </p:nvSpPr>
        <p:spPr/>
        <p:txBody>
          <a:bodyPr/>
          <a:lstStyle/>
          <a:p>
            <a:r>
              <a:rPr lang="sv-SE" dirty="0"/>
              <a:t>Bilddiagnostik</a:t>
            </a:r>
          </a:p>
        </p:txBody>
      </p:sp>
      <p:sp>
        <p:nvSpPr>
          <p:cNvPr id="3" name="Content Placeholder 2">
            <a:extLst>
              <a:ext uri="{FF2B5EF4-FFF2-40B4-BE49-F238E27FC236}">
                <a16:creationId xmlns:a16="http://schemas.microsoft.com/office/drawing/2014/main" id="{67573B7E-2E19-49DE-A3B2-70491DA60FD2}"/>
              </a:ext>
            </a:extLst>
          </p:cNvPr>
          <p:cNvSpPr>
            <a:spLocks noGrp="1"/>
          </p:cNvSpPr>
          <p:nvPr>
            <p:ph sz="half" idx="1"/>
          </p:nvPr>
        </p:nvSpPr>
        <p:spPr/>
        <p:txBody>
          <a:bodyPr>
            <a:normAutofit/>
          </a:bodyPr>
          <a:lstStyle/>
          <a:p>
            <a:r>
              <a:rPr lang="sv-SE" dirty="0"/>
              <a:t>TIA</a:t>
            </a:r>
          </a:p>
          <a:p>
            <a:pPr lvl="1"/>
            <a:r>
              <a:rPr lang="sv-SE" dirty="0"/>
              <a:t>DT: 98%</a:t>
            </a:r>
          </a:p>
          <a:p>
            <a:pPr lvl="1"/>
            <a:r>
              <a:rPr lang="sv-SE" dirty="0" err="1"/>
              <a:t>Dtai</a:t>
            </a:r>
            <a:r>
              <a:rPr lang="sv-SE" dirty="0"/>
              <a:t>: 50% (43% akut)</a:t>
            </a:r>
          </a:p>
          <a:p>
            <a:pPr lvl="1"/>
            <a:endParaRPr lang="sv-SE" dirty="0"/>
          </a:p>
          <a:p>
            <a:pPr marL="457200" lvl="1" indent="0">
              <a:buNone/>
            </a:pPr>
            <a:endParaRPr lang="sv-SE" dirty="0"/>
          </a:p>
          <a:p>
            <a:pPr lvl="1"/>
            <a:r>
              <a:rPr lang="sv-SE" dirty="0"/>
              <a:t>MR: 18%</a:t>
            </a:r>
          </a:p>
          <a:p>
            <a:pPr lvl="1"/>
            <a:r>
              <a:rPr lang="sv-SE" dirty="0" err="1"/>
              <a:t>MRai</a:t>
            </a:r>
            <a:r>
              <a:rPr lang="sv-SE" dirty="0"/>
              <a:t>: 1%</a:t>
            </a:r>
          </a:p>
          <a:p>
            <a:pPr lvl="1"/>
            <a:endParaRPr lang="sv-SE" dirty="0"/>
          </a:p>
          <a:p>
            <a:pPr lvl="1"/>
            <a:r>
              <a:rPr lang="sv-SE" dirty="0"/>
              <a:t>UL halskärl: 40%</a:t>
            </a:r>
          </a:p>
          <a:p>
            <a:pPr lvl="1"/>
            <a:endParaRPr lang="sv-SE" dirty="0"/>
          </a:p>
          <a:p>
            <a:pPr lvl="1"/>
            <a:endParaRPr lang="sv-SE" dirty="0"/>
          </a:p>
          <a:p>
            <a:pPr lvl="1"/>
            <a:endParaRPr lang="sv-SE" dirty="0"/>
          </a:p>
          <a:p>
            <a:endParaRPr lang="sv-SE" dirty="0"/>
          </a:p>
          <a:p>
            <a:pPr marL="0" indent="0">
              <a:buNone/>
            </a:pPr>
            <a:endParaRPr lang="sv-SE" dirty="0"/>
          </a:p>
          <a:p>
            <a:endParaRPr lang="sv-SE" dirty="0"/>
          </a:p>
          <a:p>
            <a:endParaRPr lang="sv-SE" dirty="0"/>
          </a:p>
        </p:txBody>
      </p:sp>
      <p:sp>
        <p:nvSpPr>
          <p:cNvPr id="4" name="Content Placeholder 3">
            <a:extLst>
              <a:ext uri="{FF2B5EF4-FFF2-40B4-BE49-F238E27FC236}">
                <a16:creationId xmlns:a16="http://schemas.microsoft.com/office/drawing/2014/main" id="{0D8107A2-B108-4D6A-A8B4-01DA1AB0750D}"/>
              </a:ext>
            </a:extLst>
          </p:cNvPr>
          <p:cNvSpPr>
            <a:spLocks noGrp="1"/>
          </p:cNvSpPr>
          <p:nvPr>
            <p:ph sz="half" idx="2"/>
          </p:nvPr>
        </p:nvSpPr>
        <p:spPr/>
        <p:txBody>
          <a:bodyPr>
            <a:normAutofit/>
          </a:bodyPr>
          <a:lstStyle/>
          <a:p>
            <a:r>
              <a:rPr lang="sv-SE" dirty="0"/>
              <a:t>Stroke</a:t>
            </a:r>
          </a:p>
          <a:p>
            <a:pPr lvl="1"/>
            <a:r>
              <a:rPr lang="sv-SE" dirty="0"/>
              <a:t>DT: 98%</a:t>
            </a:r>
          </a:p>
          <a:p>
            <a:pPr lvl="1"/>
            <a:r>
              <a:rPr lang="sv-SE" dirty="0" err="1"/>
              <a:t>Dtai</a:t>
            </a:r>
            <a:r>
              <a:rPr lang="sv-SE" dirty="0"/>
              <a:t>: 60% (52% akut) IS</a:t>
            </a:r>
          </a:p>
          <a:p>
            <a:pPr marL="457200" lvl="1" indent="0">
              <a:buNone/>
            </a:pPr>
            <a:r>
              <a:rPr lang="sv-SE" dirty="0"/>
              <a:t>               40%			  ICH</a:t>
            </a:r>
          </a:p>
          <a:p>
            <a:pPr lvl="1"/>
            <a:r>
              <a:rPr lang="sv-SE" dirty="0"/>
              <a:t>DTP: 14% IS</a:t>
            </a:r>
          </a:p>
          <a:p>
            <a:pPr lvl="1"/>
            <a:r>
              <a:rPr lang="sv-SE" dirty="0"/>
              <a:t>MR: 34%</a:t>
            </a:r>
          </a:p>
          <a:p>
            <a:pPr lvl="1"/>
            <a:r>
              <a:rPr lang="sv-SE" dirty="0" err="1"/>
              <a:t>MRai</a:t>
            </a:r>
            <a:r>
              <a:rPr lang="sv-SE" dirty="0"/>
              <a:t>: 3%</a:t>
            </a:r>
          </a:p>
          <a:p>
            <a:pPr lvl="1"/>
            <a:endParaRPr lang="sv-SE" dirty="0"/>
          </a:p>
          <a:p>
            <a:pPr lvl="1"/>
            <a:r>
              <a:rPr lang="sv-SE" dirty="0"/>
              <a:t>UL halskärl: 27%</a:t>
            </a:r>
          </a:p>
          <a:p>
            <a:pPr marL="457200" lvl="1" indent="0">
              <a:buNone/>
            </a:pPr>
            <a:r>
              <a:rPr lang="sv-SE" dirty="0"/>
              <a:t>	</a:t>
            </a:r>
          </a:p>
          <a:p>
            <a:endParaRPr lang="sv-SE" dirty="0"/>
          </a:p>
        </p:txBody>
      </p:sp>
    </p:spTree>
    <p:extLst>
      <p:ext uri="{BB962C8B-B14F-4D97-AF65-F5344CB8AC3E}">
        <p14:creationId xmlns:p14="http://schemas.microsoft.com/office/powerpoint/2010/main" val="262047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5E15-F308-4248-A201-67425D49BAC0}"/>
              </a:ext>
            </a:extLst>
          </p:cNvPr>
          <p:cNvSpPr>
            <a:spLocks noGrp="1"/>
          </p:cNvSpPr>
          <p:nvPr>
            <p:ph type="title"/>
          </p:nvPr>
        </p:nvSpPr>
        <p:spPr/>
        <p:txBody>
          <a:bodyPr/>
          <a:lstStyle/>
          <a:p>
            <a:r>
              <a:rPr lang="sv-SE" dirty="0" err="1"/>
              <a:t>Reperfusionslarm</a:t>
            </a:r>
            <a:endParaRPr lang="sv-SE" dirty="0"/>
          </a:p>
        </p:txBody>
      </p:sp>
      <p:pic>
        <p:nvPicPr>
          <p:cNvPr id="4" name="Content Placeholder 3" descr="Linjediagram från 2010 till 2021 som visar andelen patienter som fått trombolys-/trombektomilarm uppdelat på kvinnor och män. 2010 låg andelen totalt på ca 15 % och 2021 drygt 40 %. Skillnaden mellan män och kvinnor har minskat under åren.">
            <a:extLst>
              <a:ext uri="{FF2B5EF4-FFF2-40B4-BE49-F238E27FC236}">
                <a16:creationId xmlns:a16="http://schemas.microsoft.com/office/drawing/2014/main" id="{00000000-0008-0000-27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633" y="2486502"/>
            <a:ext cx="6172735" cy="2743438"/>
          </a:xfrm>
          <a:prstGeom prst="rect">
            <a:avLst/>
          </a:prstGeom>
        </p:spPr>
      </p:pic>
      <p:sp>
        <p:nvSpPr>
          <p:cNvPr id="5" name="Rectangle 4">
            <a:extLst>
              <a:ext uri="{FF2B5EF4-FFF2-40B4-BE49-F238E27FC236}">
                <a16:creationId xmlns:a16="http://schemas.microsoft.com/office/drawing/2014/main" id="{76C8CA7A-2D63-43E7-A05D-E5769AB33269}"/>
              </a:ext>
            </a:extLst>
          </p:cNvPr>
          <p:cNvSpPr/>
          <p:nvPr/>
        </p:nvSpPr>
        <p:spPr>
          <a:xfrm>
            <a:off x="6237175" y="1503983"/>
            <a:ext cx="1927452" cy="692497"/>
          </a:xfrm>
          <a:prstGeom prst="rect">
            <a:avLst/>
          </a:prstGeom>
          <a:noFill/>
        </p:spPr>
        <p:txBody>
          <a:bodyPr wrap="none" lIns="68580" tIns="34290" rIns="68580" bIns="34290">
            <a:spAutoFit/>
          </a:bodyPr>
          <a:lstStyle/>
          <a:p>
            <a:pPr algn="ctr"/>
            <a:r>
              <a:rPr lang="en-US" sz="4050" dirty="0">
                <a:ln w="0"/>
                <a:solidFill>
                  <a:schemeClr val="accent1"/>
                </a:solidFill>
                <a:effectLst>
                  <a:outerShdw blurRad="38100" dist="25400" dir="5400000" algn="ctr" rotWithShape="0">
                    <a:srgbClr val="6E747A">
                      <a:alpha val="43000"/>
                    </a:srgbClr>
                  </a:outerShdw>
                </a:effectLst>
              </a:rPr>
              <a:t>32-51%</a:t>
            </a:r>
          </a:p>
        </p:txBody>
      </p:sp>
    </p:spTree>
    <p:extLst>
      <p:ext uri="{BB962C8B-B14F-4D97-AF65-F5344CB8AC3E}">
        <p14:creationId xmlns:p14="http://schemas.microsoft.com/office/powerpoint/2010/main" val="284817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3FAF-356F-451B-9A2A-46588F39646F}"/>
              </a:ext>
            </a:extLst>
          </p:cNvPr>
          <p:cNvSpPr>
            <a:spLocks noGrp="1"/>
          </p:cNvSpPr>
          <p:nvPr>
            <p:ph type="title"/>
          </p:nvPr>
        </p:nvSpPr>
        <p:spPr/>
        <p:txBody>
          <a:bodyPr/>
          <a:lstStyle/>
          <a:p>
            <a:r>
              <a:rPr lang="sv-SE" dirty="0" err="1"/>
              <a:t>Reperfusionsbehandling</a:t>
            </a:r>
            <a:r>
              <a:rPr lang="sv-SE" dirty="0"/>
              <a:t> </a:t>
            </a:r>
            <a:r>
              <a:rPr lang="sv-SE" dirty="0" err="1"/>
              <a:t>ischemisk</a:t>
            </a:r>
            <a:r>
              <a:rPr lang="sv-SE" dirty="0"/>
              <a:t> stroke</a:t>
            </a:r>
          </a:p>
        </p:txBody>
      </p:sp>
      <p:pic>
        <p:nvPicPr>
          <p:cNvPr id="8" name="Content Placeholder 7" descr="Ett areadiagram som visar andelen patienter som fått trombolys, trombektomi eller både trombolys och trombektomi från 2010 - 2021. Från 2010 har trombolys ökat från ca 5 % till ca 10 %, trombektomi gick från 0 % till ca 4 % och trombolys och trombektomi gick från 0 % till ca 3 %">
            <a:extLst>
              <a:ext uri="{FF2B5EF4-FFF2-40B4-BE49-F238E27FC236}">
                <a16:creationId xmlns:a16="http://schemas.microsoft.com/office/drawing/2014/main" id="{00000000-0008-0000-2E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633" y="2486502"/>
            <a:ext cx="6172735" cy="2743438"/>
          </a:xfrm>
          <a:prstGeom prst="rect">
            <a:avLst/>
          </a:prstGeom>
        </p:spPr>
      </p:pic>
      <p:sp>
        <p:nvSpPr>
          <p:cNvPr id="9" name="Rectangle 8">
            <a:extLst>
              <a:ext uri="{FF2B5EF4-FFF2-40B4-BE49-F238E27FC236}">
                <a16:creationId xmlns:a16="http://schemas.microsoft.com/office/drawing/2014/main" id="{36A5409E-8E76-4D56-A900-2882298BBAE6}"/>
              </a:ext>
            </a:extLst>
          </p:cNvPr>
          <p:cNvSpPr/>
          <p:nvPr/>
        </p:nvSpPr>
        <p:spPr>
          <a:xfrm>
            <a:off x="7739924" y="2736502"/>
            <a:ext cx="1177245" cy="1015663"/>
          </a:xfrm>
          <a:prstGeom prst="rect">
            <a:avLst/>
          </a:prstGeom>
          <a:noFill/>
        </p:spPr>
        <p:txBody>
          <a:bodyPr wrap="none" lIns="68580" tIns="34290" rIns="68580" bIns="34290">
            <a:spAutoFit/>
          </a:bodyPr>
          <a:lstStyle/>
          <a:p>
            <a:pPr algn="ctr"/>
            <a:r>
              <a:rPr lang="en-US" sz="4050" dirty="0">
                <a:ln w="0"/>
                <a:solidFill>
                  <a:schemeClr val="accent1"/>
                </a:solidFill>
                <a:effectLst>
                  <a:outerShdw blurRad="38100" dist="25400" dir="5400000" algn="ctr" rotWithShape="0">
                    <a:srgbClr val="6E747A">
                      <a:alpha val="43000"/>
                    </a:srgbClr>
                  </a:outerShdw>
                </a:effectLst>
              </a:rPr>
              <a:t>17%</a:t>
            </a:r>
          </a:p>
          <a:p>
            <a:pPr algn="ctr"/>
            <a:r>
              <a:rPr lang="en-US" sz="2100" dirty="0">
                <a:ln w="0"/>
                <a:solidFill>
                  <a:schemeClr val="accent1"/>
                </a:solidFill>
                <a:effectLst>
                  <a:outerShdw blurRad="38100" dist="25400" dir="5400000" algn="ctr" rotWithShape="0">
                    <a:srgbClr val="6E747A">
                      <a:alpha val="43000"/>
                    </a:srgbClr>
                  </a:outerShdw>
                </a:effectLst>
              </a:rPr>
              <a:t>12-23%</a:t>
            </a:r>
          </a:p>
        </p:txBody>
      </p:sp>
    </p:spTree>
    <p:extLst>
      <p:ext uri="{BB962C8B-B14F-4D97-AF65-F5344CB8AC3E}">
        <p14:creationId xmlns:p14="http://schemas.microsoft.com/office/powerpoint/2010/main" val="27492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A028-FA3C-4D9F-9E2B-81183E849F6A}"/>
              </a:ext>
            </a:extLst>
          </p:cNvPr>
          <p:cNvSpPr>
            <a:spLocks noGrp="1"/>
          </p:cNvSpPr>
          <p:nvPr>
            <p:ph type="title"/>
          </p:nvPr>
        </p:nvSpPr>
        <p:spPr/>
        <p:txBody>
          <a:bodyPr/>
          <a:lstStyle/>
          <a:p>
            <a:r>
              <a:rPr lang="sv-SE" dirty="0"/>
              <a:t>Regional variation i </a:t>
            </a:r>
            <a:r>
              <a:rPr lang="sv-SE" dirty="0" err="1"/>
              <a:t>reperfusion</a:t>
            </a:r>
            <a:endParaRPr lang="sv-SE" dirty="0"/>
          </a:p>
        </p:txBody>
      </p:sp>
      <p:graphicFrame>
        <p:nvGraphicFramePr>
          <p:cNvPr id="4" name="Content Placeholder 3">
            <a:extLst>
              <a:ext uri="{FF2B5EF4-FFF2-40B4-BE49-F238E27FC236}">
                <a16:creationId xmlns:a16="http://schemas.microsoft.com/office/drawing/2014/main" id="{252A756D-4522-48C4-8B14-25BFC40484E9}"/>
              </a:ext>
            </a:extLst>
          </p:cNvPr>
          <p:cNvGraphicFramePr>
            <a:graphicFrameLocks noGrp="1"/>
          </p:cNvGraphicFramePr>
          <p:nvPr>
            <p:ph idx="1"/>
            <p:extLst>
              <p:ext uri="{D42A27DB-BD31-4B8C-83A1-F6EECF244321}">
                <p14:modId xmlns:p14="http://schemas.microsoft.com/office/powerpoint/2010/main" val="3028242701"/>
              </p:ext>
            </p:extLst>
          </p:nvPr>
        </p:nvGraphicFramePr>
        <p:xfrm>
          <a:off x="153537" y="2382386"/>
          <a:ext cx="8761864" cy="2880221"/>
        </p:xfrm>
        <a:graphic>
          <a:graphicData uri="http://schemas.openxmlformats.org/drawingml/2006/table">
            <a:tbl>
              <a:tblPr firstRow="1" firstCol="1" bandRow="1">
                <a:tableStyleId>{5C22544A-7EE6-4342-B048-85BDC9FD1C3A}</a:tableStyleId>
              </a:tblPr>
              <a:tblGrid>
                <a:gridCol w="1750326">
                  <a:extLst>
                    <a:ext uri="{9D8B030D-6E8A-4147-A177-3AD203B41FA5}">
                      <a16:colId xmlns:a16="http://schemas.microsoft.com/office/drawing/2014/main" val="1299616091"/>
                    </a:ext>
                  </a:extLst>
                </a:gridCol>
                <a:gridCol w="1248770">
                  <a:extLst>
                    <a:ext uri="{9D8B030D-6E8A-4147-A177-3AD203B41FA5}">
                      <a16:colId xmlns:a16="http://schemas.microsoft.com/office/drawing/2014/main" val="3894866960"/>
                    </a:ext>
                  </a:extLst>
                </a:gridCol>
                <a:gridCol w="2088108">
                  <a:extLst>
                    <a:ext uri="{9D8B030D-6E8A-4147-A177-3AD203B41FA5}">
                      <a16:colId xmlns:a16="http://schemas.microsoft.com/office/drawing/2014/main" val="446543379"/>
                    </a:ext>
                  </a:extLst>
                </a:gridCol>
                <a:gridCol w="1491203">
                  <a:extLst>
                    <a:ext uri="{9D8B030D-6E8A-4147-A177-3AD203B41FA5}">
                      <a16:colId xmlns:a16="http://schemas.microsoft.com/office/drawing/2014/main" val="3894419894"/>
                    </a:ext>
                  </a:extLst>
                </a:gridCol>
                <a:gridCol w="2183457">
                  <a:extLst>
                    <a:ext uri="{9D8B030D-6E8A-4147-A177-3AD203B41FA5}">
                      <a16:colId xmlns:a16="http://schemas.microsoft.com/office/drawing/2014/main" val="3638143132"/>
                    </a:ext>
                  </a:extLst>
                </a:gridCol>
              </a:tblGrid>
              <a:tr h="515684">
                <a:tc>
                  <a:txBody>
                    <a:bodyPr/>
                    <a:lstStyle/>
                    <a:p>
                      <a:pPr marL="6985" marR="97155" indent="-6985">
                        <a:lnSpc>
                          <a:spcPct val="94000"/>
                        </a:lnSpc>
                        <a:spcAft>
                          <a:spcPts val="1400"/>
                        </a:spcAft>
                      </a:pPr>
                      <a:r>
                        <a:rPr lang="sv-SE" sz="1800" dirty="0">
                          <a:effectLst/>
                        </a:rPr>
                        <a:t>Sjukvårdsregion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Trombolys,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Trombolys och trombektomi,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Trombektomi,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err="1">
                          <a:effectLst/>
                        </a:rPr>
                        <a:t>Reperfusionsbeh</a:t>
                      </a:r>
                      <a:r>
                        <a:rPr lang="sv-SE" sz="1800" dirty="0">
                          <a:effectLst/>
                        </a:rPr>
                        <a:t>. totalt,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333694534"/>
                  </a:ext>
                </a:extLst>
              </a:tr>
              <a:tr h="337782">
                <a:tc>
                  <a:txBody>
                    <a:bodyPr/>
                    <a:lstStyle/>
                    <a:p>
                      <a:pPr marL="6985" marR="97155" indent="-6985">
                        <a:lnSpc>
                          <a:spcPct val="94000"/>
                        </a:lnSpc>
                        <a:spcAft>
                          <a:spcPts val="1400"/>
                        </a:spcAft>
                      </a:pPr>
                      <a:r>
                        <a:rPr lang="sv-SE" sz="1800">
                          <a:effectLst/>
                        </a:rPr>
                        <a:t>Mellansverige</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9%</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14%</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428447717"/>
                  </a:ext>
                </a:extLst>
              </a:tr>
              <a:tr h="337782">
                <a:tc>
                  <a:txBody>
                    <a:bodyPr/>
                    <a:lstStyle/>
                    <a:p>
                      <a:pPr marL="6985" marR="97155" indent="-6985">
                        <a:lnSpc>
                          <a:spcPct val="94000"/>
                        </a:lnSpc>
                        <a:spcAft>
                          <a:spcPts val="1400"/>
                        </a:spcAft>
                      </a:pPr>
                      <a:r>
                        <a:rPr lang="sv-SE" sz="1800">
                          <a:effectLst/>
                        </a:rPr>
                        <a:t>Norra</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20%</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602523614"/>
                  </a:ext>
                </a:extLst>
              </a:tr>
              <a:tr h="337782">
                <a:tc>
                  <a:txBody>
                    <a:bodyPr/>
                    <a:lstStyle/>
                    <a:p>
                      <a:pPr marL="6985" marR="97155" indent="-6985">
                        <a:lnSpc>
                          <a:spcPct val="94000"/>
                        </a:lnSpc>
                        <a:spcAft>
                          <a:spcPts val="1400"/>
                        </a:spcAft>
                      </a:pPr>
                      <a:r>
                        <a:rPr lang="sv-SE" sz="1800">
                          <a:effectLst/>
                        </a:rPr>
                        <a:t>Stockholm</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10%</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5%</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18%</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57310271"/>
                  </a:ext>
                </a:extLst>
              </a:tr>
              <a:tr h="337782">
                <a:tc>
                  <a:txBody>
                    <a:bodyPr/>
                    <a:lstStyle/>
                    <a:p>
                      <a:pPr marL="6985" marR="97155" indent="-6985">
                        <a:lnSpc>
                          <a:spcPct val="94000"/>
                        </a:lnSpc>
                        <a:spcAft>
                          <a:spcPts val="1400"/>
                        </a:spcAft>
                      </a:pPr>
                      <a:r>
                        <a:rPr lang="sv-SE" sz="1800">
                          <a:effectLst/>
                        </a:rPr>
                        <a:t>Sydöstra</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9%</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489840701"/>
                  </a:ext>
                </a:extLst>
              </a:tr>
              <a:tr h="337782">
                <a:tc>
                  <a:txBody>
                    <a:bodyPr/>
                    <a:lstStyle/>
                    <a:p>
                      <a:pPr marL="6985" marR="97155" indent="-6985">
                        <a:lnSpc>
                          <a:spcPct val="94000"/>
                        </a:lnSpc>
                        <a:spcAft>
                          <a:spcPts val="1400"/>
                        </a:spcAft>
                      </a:pPr>
                      <a:r>
                        <a:rPr lang="sv-SE" sz="1800">
                          <a:effectLst/>
                        </a:rPr>
                        <a:t>Södra</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11%</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4%</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18%</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245047065"/>
                  </a:ext>
                </a:extLst>
              </a:tr>
              <a:tr h="337782">
                <a:tc>
                  <a:txBody>
                    <a:bodyPr/>
                    <a:lstStyle/>
                    <a:p>
                      <a:pPr marL="6985" marR="97155" indent="-6985">
                        <a:lnSpc>
                          <a:spcPct val="94000"/>
                        </a:lnSpc>
                        <a:spcAft>
                          <a:spcPts val="1400"/>
                        </a:spcAft>
                      </a:pPr>
                      <a:r>
                        <a:rPr lang="sv-SE" sz="1800">
                          <a:effectLst/>
                        </a:rPr>
                        <a:t>Västra</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9%</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18%</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395341536"/>
                  </a:ext>
                </a:extLst>
              </a:tr>
              <a:tr h="337782">
                <a:tc>
                  <a:txBody>
                    <a:bodyPr/>
                    <a:lstStyle/>
                    <a:p>
                      <a:pPr marL="6985" marR="97155" indent="-6985">
                        <a:lnSpc>
                          <a:spcPct val="94000"/>
                        </a:lnSpc>
                        <a:spcAft>
                          <a:spcPts val="1400"/>
                        </a:spcAft>
                      </a:pPr>
                      <a:r>
                        <a:rPr lang="sv-SE" sz="1800">
                          <a:effectLst/>
                        </a:rPr>
                        <a:t>Riket</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10%</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4%</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17%</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902939278"/>
                  </a:ext>
                </a:extLst>
              </a:tr>
            </a:tbl>
          </a:graphicData>
        </a:graphic>
      </p:graphicFrame>
      <p:sp>
        <p:nvSpPr>
          <p:cNvPr id="5" name="Oval 4">
            <a:extLst>
              <a:ext uri="{FF2B5EF4-FFF2-40B4-BE49-F238E27FC236}">
                <a16:creationId xmlns:a16="http://schemas.microsoft.com/office/drawing/2014/main" id="{446DB5FE-DEBC-4049-A77A-CAEC1E5D4331}"/>
              </a:ext>
            </a:extLst>
          </p:cNvPr>
          <p:cNvSpPr/>
          <p:nvPr/>
        </p:nvSpPr>
        <p:spPr>
          <a:xfrm>
            <a:off x="7315200" y="2843561"/>
            <a:ext cx="925551" cy="434897"/>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Oval 5">
            <a:extLst>
              <a:ext uri="{FF2B5EF4-FFF2-40B4-BE49-F238E27FC236}">
                <a16:creationId xmlns:a16="http://schemas.microsoft.com/office/drawing/2014/main" id="{AC0DDF24-F83B-40D1-931C-26C12B6646D2}"/>
              </a:ext>
            </a:extLst>
          </p:cNvPr>
          <p:cNvSpPr/>
          <p:nvPr/>
        </p:nvSpPr>
        <p:spPr>
          <a:xfrm>
            <a:off x="7315199" y="3144646"/>
            <a:ext cx="925551" cy="434897"/>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968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087F-6EBA-49FD-A1B8-86E229B96643}"/>
              </a:ext>
            </a:extLst>
          </p:cNvPr>
          <p:cNvSpPr>
            <a:spLocks noGrp="1"/>
          </p:cNvSpPr>
          <p:nvPr>
            <p:ph type="title"/>
          </p:nvPr>
        </p:nvSpPr>
        <p:spPr>
          <a:xfrm>
            <a:off x="267629" y="1131094"/>
            <a:ext cx="1912601" cy="2203225"/>
          </a:xfrm>
        </p:spPr>
        <p:txBody>
          <a:bodyPr/>
          <a:lstStyle/>
          <a:p>
            <a:r>
              <a:rPr lang="sv-SE" dirty="0"/>
              <a:t>Door-to-</a:t>
            </a:r>
            <a:r>
              <a:rPr lang="sv-SE" dirty="0" err="1"/>
              <a:t>needle</a:t>
            </a:r>
            <a:endParaRPr lang="sv-SE" dirty="0"/>
          </a:p>
        </p:txBody>
      </p:sp>
      <p:graphicFrame>
        <p:nvGraphicFramePr>
          <p:cNvPr id="4" name="Content Placeholder 3">
            <a:extLst>
              <a:ext uri="{FF2B5EF4-FFF2-40B4-BE49-F238E27FC236}">
                <a16:creationId xmlns:a16="http://schemas.microsoft.com/office/drawing/2014/main" id="{AB1543B4-A3A4-4725-820A-30E223DF71B5}"/>
              </a:ext>
            </a:extLst>
          </p:cNvPr>
          <p:cNvGraphicFramePr>
            <a:graphicFrameLocks noGrp="1"/>
          </p:cNvGraphicFramePr>
          <p:nvPr>
            <p:ph idx="1"/>
          </p:nvPr>
        </p:nvGraphicFramePr>
        <p:xfrm>
          <a:off x="2180230" y="1108135"/>
          <a:ext cx="6068989" cy="4812792"/>
        </p:xfrm>
        <a:graphic>
          <a:graphicData uri="http://schemas.openxmlformats.org/drawingml/2006/table">
            <a:tbl>
              <a:tblPr firstRow="1" firstCol="1" bandRow="1">
                <a:tableStyleId>{5C22544A-7EE6-4342-B048-85BDC9FD1C3A}</a:tableStyleId>
              </a:tblPr>
              <a:tblGrid>
                <a:gridCol w="3956981">
                  <a:extLst>
                    <a:ext uri="{9D8B030D-6E8A-4147-A177-3AD203B41FA5}">
                      <a16:colId xmlns:a16="http://schemas.microsoft.com/office/drawing/2014/main" val="420823093"/>
                    </a:ext>
                  </a:extLst>
                </a:gridCol>
                <a:gridCol w="2112008">
                  <a:extLst>
                    <a:ext uri="{9D8B030D-6E8A-4147-A177-3AD203B41FA5}">
                      <a16:colId xmlns:a16="http://schemas.microsoft.com/office/drawing/2014/main" val="121483560"/>
                    </a:ext>
                  </a:extLst>
                </a:gridCol>
              </a:tblGrid>
              <a:tr h="386810">
                <a:tc>
                  <a:txBody>
                    <a:bodyPr/>
                    <a:lstStyle/>
                    <a:p>
                      <a:pPr marL="6985" marR="97155" indent="-6985">
                        <a:lnSpc>
                          <a:spcPct val="94000"/>
                        </a:lnSpc>
                        <a:spcAft>
                          <a:spcPts val="1400"/>
                        </a:spcAft>
                      </a:pPr>
                      <a:r>
                        <a:rPr lang="sv-SE" sz="1400" b="0" dirty="0">
                          <a:effectLst/>
                        </a:rPr>
                        <a:t>Region</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Ankomst sjukhus till behandling. Median, min</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69942966"/>
                  </a:ext>
                </a:extLst>
              </a:tr>
              <a:tr h="193406">
                <a:tc>
                  <a:txBody>
                    <a:bodyPr/>
                    <a:lstStyle/>
                    <a:p>
                      <a:pPr marL="6985" marR="97155" indent="-6985">
                        <a:lnSpc>
                          <a:spcPct val="94000"/>
                        </a:lnSpc>
                        <a:spcAft>
                          <a:spcPts val="1400"/>
                        </a:spcAft>
                      </a:pPr>
                      <a:r>
                        <a:rPr lang="sv-SE" sz="1400" b="0" dirty="0">
                          <a:effectLst/>
                        </a:rPr>
                        <a:t>Region Jämtland-Härjedalen</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21</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78171302"/>
                  </a:ext>
                </a:extLst>
              </a:tr>
              <a:tr h="193406">
                <a:tc>
                  <a:txBody>
                    <a:bodyPr/>
                    <a:lstStyle/>
                    <a:p>
                      <a:pPr marL="6985" marR="97155" indent="-6985">
                        <a:lnSpc>
                          <a:spcPct val="94000"/>
                        </a:lnSpc>
                        <a:spcAft>
                          <a:spcPts val="1400"/>
                        </a:spcAft>
                      </a:pPr>
                      <a:r>
                        <a:rPr lang="sv-SE" sz="1400" b="0" dirty="0">
                          <a:effectLst/>
                        </a:rPr>
                        <a:t>Region Värmland</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24</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291984896"/>
                  </a:ext>
                </a:extLst>
              </a:tr>
              <a:tr h="193406">
                <a:tc>
                  <a:txBody>
                    <a:bodyPr/>
                    <a:lstStyle/>
                    <a:p>
                      <a:pPr marL="6985" marR="97155" indent="-6985">
                        <a:lnSpc>
                          <a:spcPct val="94000"/>
                        </a:lnSpc>
                        <a:spcAft>
                          <a:spcPts val="1400"/>
                        </a:spcAft>
                      </a:pPr>
                      <a:r>
                        <a:rPr lang="sv-SE" sz="1400" b="0" dirty="0">
                          <a:effectLst/>
                        </a:rPr>
                        <a:t>Region Halland</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24,5</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790899771"/>
                  </a:ext>
                </a:extLst>
              </a:tr>
              <a:tr h="193406">
                <a:tc>
                  <a:txBody>
                    <a:bodyPr/>
                    <a:lstStyle/>
                    <a:p>
                      <a:pPr marL="6985" marR="97155" indent="-6985">
                        <a:lnSpc>
                          <a:spcPct val="94000"/>
                        </a:lnSpc>
                        <a:spcAft>
                          <a:spcPts val="1400"/>
                        </a:spcAft>
                      </a:pPr>
                      <a:r>
                        <a:rPr lang="sv-SE" sz="1400" b="0" dirty="0">
                          <a:effectLst/>
                        </a:rPr>
                        <a:t>Region Dalarna</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25</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504128323"/>
                  </a:ext>
                </a:extLst>
              </a:tr>
              <a:tr h="193406">
                <a:tc>
                  <a:txBody>
                    <a:bodyPr/>
                    <a:lstStyle/>
                    <a:p>
                      <a:pPr marL="6985" marR="97155" indent="-6985">
                        <a:lnSpc>
                          <a:spcPct val="94000"/>
                        </a:lnSpc>
                        <a:spcAft>
                          <a:spcPts val="1400"/>
                        </a:spcAft>
                      </a:pPr>
                      <a:r>
                        <a:rPr lang="sv-SE" sz="1400" b="0">
                          <a:effectLst/>
                        </a:rPr>
                        <a:t>Region Norrbotten</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27</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456182645"/>
                  </a:ext>
                </a:extLst>
              </a:tr>
              <a:tr h="193406">
                <a:tc>
                  <a:txBody>
                    <a:bodyPr/>
                    <a:lstStyle/>
                    <a:p>
                      <a:pPr marL="6985" marR="97155" indent="-6985">
                        <a:lnSpc>
                          <a:spcPct val="94000"/>
                        </a:lnSpc>
                        <a:spcAft>
                          <a:spcPts val="1400"/>
                        </a:spcAft>
                      </a:pPr>
                      <a:r>
                        <a:rPr lang="sv-SE" sz="1400" b="0">
                          <a:effectLst/>
                        </a:rPr>
                        <a:t>Region Stockholm</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28</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467385229"/>
                  </a:ext>
                </a:extLst>
              </a:tr>
              <a:tr h="193406">
                <a:tc>
                  <a:txBody>
                    <a:bodyPr/>
                    <a:lstStyle/>
                    <a:p>
                      <a:pPr marL="6985" marR="97155" indent="-6985">
                        <a:lnSpc>
                          <a:spcPct val="94000"/>
                        </a:lnSpc>
                        <a:spcAft>
                          <a:spcPts val="1400"/>
                        </a:spcAft>
                      </a:pPr>
                      <a:r>
                        <a:rPr lang="sv-SE" sz="1400" b="0">
                          <a:effectLst/>
                        </a:rPr>
                        <a:t>Region Uppsala</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29</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977273658"/>
                  </a:ext>
                </a:extLst>
              </a:tr>
              <a:tr h="193406">
                <a:tc>
                  <a:txBody>
                    <a:bodyPr/>
                    <a:lstStyle/>
                    <a:p>
                      <a:pPr marL="6985" marR="97155" indent="-6985">
                        <a:lnSpc>
                          <a:spcPct val="94000"/>
                        </a:lnSpc>
                        <a:spcAft>
                          <a:spcPts val="1400"/>
                        </a:spcAft>
                      </a:pPr>
                      <a:r>
                        <a:rPr lang="sv-SE" sz="1400" b="0" dirty="0">
                          <a:effectLst/>
                        </a:rPr>
                        <a:t>Region Västmanland</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29</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890080136"/>
                  </a:ext>
                </a:extLst>
              </a:tr>
              <a:tr h="193406">
                <a:tc>
                  <a:txBody>
                    <a:bodyPr/>
                    <a:lstStyle/>
                    <a:p>
                      <a:pPr marL="6985" marR="97155" indent="-6985">
                        <a:lnSpc>
                          <a:spcPct val="94000"/>
                        </a:lnSpc>
                        <a:spcAft>
                          <a:spcPts val="1400"/>
                        </a:spcAft>
                      </a:pPr>
                      <a:r>
                        <a:rPr lang="sv-SE" sz="1400" b="0">
                          <a:effectLst/>
                        </a:rPr>
                        <a:t>Region Kronoberg</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30</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265029826"/>
                  </a:ext>
                </a:extLst>
              </a:tr>
              <a:tr h="193406">
                <a:tc>
                  <a:txBody>
                    <a:bodyPr/>
                    <a:lstStyle/>
                    <a:p>
                      <a:pPr marL="6985" marR="97155" indent="-6985">
                        <a:lnSpc>
                          <a:spcPct val="94000"/>
                        </a:lnSpc>
                        <a:spcAft>
                          <a:spcPts val="1400"/>
                        </a:spcAft>
                      </a:pPr>
                      <a:r>
                        <a:rPr lang="sv-SE" sz="1400" b="0">
                          <a:effectLst/>
                        </a:rPr>
                        <a:t>Region Västerbotten</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30</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33310121"/>
                  </a:ext>
                </a:extLst>
              </a:tr>
              <a:tr h="193406">
                <a:tc>
                  <a:txBody>
                    <a:bodyPr/>
                    <a:lstStyle/>
                    <a:p>
                      <a:pPr marL="6985" marR="97155" indent="-6985">
                        <a:lnSpc>
                          <a:spcPct val="94000"/>
                        </a:lnSpc>
                        <a:spcAft>
                          <a:spcPts val="1400"/>
                        </a:spcAft>
                      </a:pPr>
                      <a:r>
                        <a:rPr lang="sv-SE" sz="1400" b="0">
                          <a:effectLst/>
                        </a:rPr>
                        <a:t>Västra Götalandsregionen</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30</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342286783"/>
                  </a:ext>
                </a:extLst>
              </a:tr>
              <a:tr h="193406">
                <a:tc>
                  <a:txBody>
                    <a:bodyPr/>
                    <a:lstStyle/>
                    <a:p>
                      <a:pPr marL="6985" marR="97155" indent="-6985">
                        <a:lnSpc>
                          <a:spcPct val="94000"/>
                        </a:lnSpc>
                        <a:spcAft>
                          <a:spcPts val="1400"/>
                        </a:spcAft>
                      </a:pPr>
                      <a:r>
                        <a:rPr lang="sv-SE" sz="1400" b="0">
                          <a:effectLst/>
                        </a:rPr>
                        <a:t>Region Västernorrland</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32,5</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197008198"/>
                  </a:ext>
                </a:extLst>
              </a:tr>
              <a:tr h="193406">
                <a:tc>
                  <a:txBody>
                    <a:bodyPr/>
                    <a:lstStyle/>
                    <a:p>
                      <a:pPr marL="6985" marR="97155" indent="-6985">
                        <a:lnSpc>
                          <a:spcPct val="94000"/>
                        </a:lnSpc>
                        <a:spcAft>
                          <a:spcPts val="1400"/>
                        </a:spcAft>
                      </a:pPr>
                      <a:r>
                        <a:rPr lang="sv-SE" sz="1400" b="0">
                          <a:effectLst/>
                        </a:rPr>
                        <a:t>Region Jönköpings län</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33</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009363440"/>
                  </a:ext>
                </a:extLst>
              </a:tr>
              <a:tr h="193406">
                <a:tc>
                  <a:txBody>
                    <a:bodyPr/>
                    <a:lstStyle/>
                    <a:p>
                      <a:pPr marL="6985" marR="97155" indent="-6985">
                        <a:lnSpc>
                          <a:spcPct val="94000"/>
                        </a:lnSpc>
                        <a:spcAft>
                          <a:spcPts val="1400"/>
                        </a:spcAft>
                      </a:pPr>
                      <a:r>
                        <a:rPr lang="sv-SE" sz="1400" b="0">
                          <a:effectLst/>
                        </a:rPr>
                        <a:t>Region Östergötland</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33</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69772669"/>
                  </a:ext>
                </a:extLst>
              </a:tr>
              <a:tr h="193406">
                <a:tc>
                  <a:txBody>
                    <a:bodyPr/>
                    <a:lstStyle/>
                    <a:p>
                      <a:pPr marL="6985" marR="97155" indent="-6985">
                        <a:lnSpc>
                          <a:spcPct val="94000"/>
                        </a:lnSpc>
                        <a:spcAft>
                          <a:spcPts val="1400"/>
                        </a:spcAft>
                      </a:pPr>
                      <a:r>
                        <a:rPr lang="sv-SE" sz="1400" b="0">
                          <a:effectLst/>
                        </a:rPr>
                        <a:t>Region Sörmland</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37</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301572623"/>
                  </a:ext>
                </a:extLst>
              </a:tr>
              <a:tr h="193406">
                <a:tc>
                  <a:txBody>
                    <a:bodyPr/>
                    <a:lstStyle/>
                    <a:p>
                      <a:pPr marL="6985" marR="97155" indent="-6985">
                        <a:lnSpc>
                          <a:spcPct val="94000"/>
                        </a:lnSpc>
                        <a:spcAft>
                          <a:spcPts val="1400"/>
                        </a:spcAft>
                      </a:pPr>
                      <a:r>
                        <a:rPr lang="sv-SE" sz="1400" b="0">
                          <a:effectLst/>
                        </a:rPr>
                        <a:t>Region Örebro län</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37</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501229058"/>
                  </a:ext>
                </a:extLst>
              </a:tr>
              <a:tr h="193406">
                <a:tc>
                  <a:txBody>
                    <a:bodyPr/>
                    <a:lstStyle/>
                    <a:p>
                      <a:pPr marL="6985" marR="97155" indent="-6985">
                        <a:lnSpc>
                          <a:spcPct val="94000"/>
                        </a:lnSpc>
                        <a:spcAft>
                          <a:spcPts val="1400"/>
                        </a:spcAft>
                      </a:pPr>
                      <a:r>
                        <a:rPr lang="sv-SE" sz="1400" b="0">
                          <a:effectLst/>
                        </a:rPr>
                        <a:t>Region Blekinge</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a:effectLst/>
                        </a:rPr>
                        <a:t>39,5</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42473437"/>
                  </a:ext>
                </a:extLst>
              </a:tr>
              <a:tr h="193406">
                <a:tc>
                  <a:txBody>
                    <a:bodyPr/>
                    <a:lstStyle/>
                    <a:p>
                      <a:pPr marL="6985" marR="97155" indent="-6985">
                        <a:lnSpc>
                          <a:spcPct val="94000"/>
                        </a:lnSpc>
                        <a:spcAft>
                          <a:spcPts val="1400"/>
                        </a:spcAft>
                      </a:pPr>
                      <a:r>
                        <a:rPr lang="sv-SE" sz="1400" b="0">
                          <a:effectLst/>
                        </a:rPr>
                        <a:t>Region Skåne</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40</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603987239"/>
                  </a:ext>
                </a:extLst>
              </a:tr>
              <a:tr h="193406">
                <a:tc>
                  <a:txBody>
                    <a:bodyPr/>
                    <a:lstStyle/>
                    <a:p>
                      <a:pPr marL="6985" marR="97155" indent="-6985">
                        <a:lnSpc>
                          <a:spcPct val="94000"/>
                        </a:lnSpc>
                        <a:spcAft>
                          <a:spcPts val="1400"/>
                        </a:spcAft>
                      </a:pPr>
                      <a:r>
                        <a:rPr lang="sv-SE" sz="1400" b="0">
                          <a:effectLst/>
                        </a:rPr>
                        <a:t>Region Gävleborg</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43,5</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31265399"/>
                  </a:ext>
                </a:extLst>
              </a:tr>
              <a:tr h="193406">
                <a:tc>
                  <a:txBody>
                    <a:bodyPr/>
                    <a:lstStyle/>
                    <a:p>
                      <a:pPr marL="6985" marR="97155" indent="-6985">
                        <a:lnSpc>
                          <a:spcPct val="94000"/>
                        </a:lnSpc>
                        <a:spcAft>
                          <a:spcPts val="1400"/>
                        </a:spcAft>
                      </a:pPr>
                      <a:r>
                        <a:rPr lang="sv-SE" sz="1400" b="0">
                          <a:effectLst/>
                        </a:rPr>
                        <a:t>Region Kalmar</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48,5</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037736589"/>
                  </a:ext>
                </a:extLst>
              </a:tr>
              <a:tr h="193406">
                <a:tc>
                  <a:txBody>
                    <a:bodyPr/>
                    <a:lstStyle/>
                    <a:p>
                      <a:pPr marL="6985" marR="97155" indent="-6985">
                        <a:lnSpc>
                          <a:spcPct val="94000"/>
                        </a:lnSpc>
                        <a:spcAft>
                          <a:spcPts val="1400"/>
                        </a:spcAft>
                      </a:pPr>
                      <a:r>
                        <a:rPr lang="sv-SE" sz="1400" b="0">
                          <a:effectLst/>
                        </a:rPr>
                        <a:t>Region Gotland</a:t>
                      </a:r>
                      <a:endParaRPr lang="sv-SE" sz="14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53,5</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109354411"/>
                  </a:ext>
                </a:extLst>
              </a:tr>
              <a:tr h="193406">
                <a:tc>
                  <a:txBody>
                    <a:bodyPr/>
                    <a:lstStyle/>
                    <a:p>
                      <a:pPr marL="6985" marR="97155" indent="-6985">
                        <a:lnSpc>
                          <a:spcPct val="94000"/>
                        </a:lnSpc>
                        <a:spcAft>
                          <a:spcPts val="1400"/>
                        </a:spcAft>
                      </a:pPr>
                      <a:r>
                        <a:rPr lang="sv-SE" sz="1400" b="0" dirty="0">
                          <a:effectLst/>
                        </a:rPr>
                        <a:t>Riket</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400" b="0" dirty="0">
                          <a:effectLst/>
                        </a:rPr>
                        <a:t>31</a:t>
                      </a:r>
                      <a:endParaRPr lang="sv-S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946554717"/>
                  </a:ext>
                </a:extLst>
              </a:tr>
            </a:tbl>
          </a:graphicData>
        </a:graphic>
      </p:graphicFrame>
      <p:sp>
        <p:nvSpPr>
          <p:cNvPr id="3" name="Oval 2">
            <a:extLst>
              <a:ext uri="{FF2B5EF4-FFF2-40B4-BE49-F238E27FC236}">
                <a16:creationId xmlns:a16="http://schemas.microsoft.com/office/drawing/2014/main" id="{A6A805B8-9B4E-4455-8131-0A371CC72F7E}"/>
              </a:ext>
            </a:extLst>
          </p:cNvPr>
          <p:cNvSpPr/>
          <p:nvPr/>
        </p:nvSpPr>
        <p:spPr>
          <a:xfrm>
            <a:off x="6646127" y="1371600"/>
            <a:ext cx="925551" cy="434897"/>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Oval 4">
            <a:extLst>
              <a:ext uri="{FF2B5EF4-FFF2-40B4-BE49-F238E27FC236}">
                <a16:creationId xmlns:a16="http://schemas.microsoft.com/office/drawing/2014/main" id="{330FE813-7E17-4F46-A3C1-0DB2B1292CE7}"/>
              </a:ext>
            </a:extLst>
          </p:cNvPr>
          <p:cNvSpPr/>
          <p:nvPr/>
        </p:nvSpPr>
        <p:spPr>
          <a:xfrm>
            <a:off x="6589029" y="5355855"/>
            <a:ext cx="925551" cy="434897"/>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5143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DCEF-FC42-4E7B-BD0F-B62925CB72CD}"/>
              </a:ext>
            </a:extLst>
          </p:cNvPr>
          <p:cNvSpPr>
            <a:spLocks noGrp="1"/>
          </p:cNvSpPr>
          <p:nvPr>
            <p:ph type="title"/>
          </p:nvPr>
        </p:nvSpPr>
        <p:spPr/>
        <p:txBody>
          <a:bodyPr/>
          <a:lstStyle/>
          <a:p>
            <a:r>
              <a:rPr lang="sv-SE" dirty="0"/>
              <a:t>NIHSS före och efter </a:t>
            </a:r>
            <a:r>
              <a:rPr lang="sv-SE" dirty="0" err="1"/>
              <a:t>trombolys</a:t>
            </a:r>
            <a:endParaRPr lang="sv-SE" dirty="0"/>
          </a:p>
        </p:txBody>
      </p:sp>
      <p:pic>
        <p:nvPicPr>
          <p:cNvPr id="4" name="Content Placeholder 3" descr="Ett stapeldiagram som visar fördelningen av NIHSS värden före och efter trombolysbehandling. Värdena blir lägre efter trombolysbehandling. ">
            <a:extLst>
              <a:ext uri="{FF2B5EF4-FFF2-40B4-BE49-F238E27FC236}">
                <a16:creationId xmlns:a16="http://schemas.microsoft.com/office/drawing/2014/main" id="{00000000-0008-0000-30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8868" y="1417638"/>
            <a:ext cx="5474867" cy="4866550"/>
          </a:xfrm>
          <a:prstGeom prst="rect">
            <a:avLst/>
          </a:prstGeom>
        </p:spPr>
      </p:pic>
      <p:sp>
        <p:nvSpPr>
          <p:cNvPr id="5" name="Cloud 4">
            <a:extLst>
              <a:ext uri="{FF2B5EF4-FFF2-40B4-BE49-F238E27FC236}">
                <a16:creationId xmlns:a16="http://schemas.microsoft.com/office/drawing/2014/main" id="{1FC95F91-24DA-4C0F-846C-B2BD4F5CDA66}"/>
              </a:ext>
            </a:extLst>
          </p:cNvPr>
          <p:cNvSpPr/>
          <p:nvPr/>
        </p:nvSpPr>
        <p:spPr>
          <a:xfrm>
            <a:off x="60568" y="3638599"/>
            <a:ext cx="1416587" cy="105936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3866F542-3D01-474B-9F35-F0F9F1F58A65}"/>
              </a:ext>
            </a:extLst>
          </p:cNvPr>
          <p:cNvSpPr txBox="1"/>
          <p:nvPr/>
        </p:nvSpPr>
        <p:spPr>
          <a:xfrm>
            <a:off x="317429" y="3845117"/>
            <a:ext cx="1159726" cy="646331"/>
          </a:xfrm>
          <a:prstGeom prst="rect">
            <a:avLst/>
          </a:prstGeom>
          <a:noFill/>
        </p:spPr>
        <p:txBody>
          <a:bodyPr wrap="square" rtlCol="0">
            <a:spAutoFit/>
          </a:bodyPr>
          <a:lstStyle/>
          <a:p>
            <a:r>
              <a:rPr lang="sv-SE" dirty="0">
                <a:solidFill>
                  <a:schemeClr val="bg1"/>
                </a:solidFill>
              </a:rPr>
              <a:t>84 TIA diagnos</a:t>
            </a:r>
          </a:p>
        </p:txBody>
      </p:sp>
    </p:spTree>
    <p:extLst>
      <p:ext uri="{BB962C8B-B14F-4D97-AF65-F5344CB8AC3E}">
        <p14:creationId xmlns:p14="http://schemas.microsoft.com/office/powerpoint/2010/main" val="29629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339F-6248-42B8-A6B5-32CFD6F92D27}"/>
              </a:ext>
            </a:extLst>
          </p:cNvPr>
          <p:cNvSpPr>
            <a:spLocks noGrp="1"/>
          </p:cNvSpPr>
          <p:nvPr>
            <p:ph type="title"/>
          </p:nvPr>
        </p:nvSpPr>
        <p:spPr/>
        <p:txBody>
          <a:bodyPr/>
          <a:lstStyle/>
          <a:p>
            <a:r>
              <a:rPr lang="sv-SE" dirty="0"/>
              <a:t>Orsak till att inte ge </a:t>
            </a:r>
            <a:r>
              <a:rPr lang="sv-SE" dirty="0" err="1"/>
              <a:t>trombolys</a:t>
            </a:r>
            <a:endParaRPr lang="sv-SE" dirty="0"/>
          </a:p>
        </p:txBody>
      </p:sp>
      <p:graphicFrame>
        <p:nvGraphicFramePr>
          <p:cNvPr id="4" name="Content Placeholder 3">
            <a:extLst>
              <a:ext uri="{FF2B5EF4-FFF2-40B4-BE49-F238E27FC236}">
                <a16:creationId xmlns:a16="http://schemas.microsoft.com/office/drawing/2014/main" id="{C4E2BCD1-28B1-40C2-9127-19547E59F1A4}"/>
              </a:ext>
            </a:extLst>
          </p:cNvPr>
          <p:cNvGraphicFramePr>
            <a:graphicFrameLocks noGrp="1"/>
          </p:cNvGraphicFramePr>
          <p:nvPr>
            <p:ph idx="1"/>
            <p:extLst>
              <p:ext uri="{D42A27DB-BD31-4B8C-83A1-F6EECF244321}">
                <p14:modId xmlns:p14="http://schemas.microsoft.com/office/powerpoint/2010/main" val="96947649"/>
              </p:ext>
            </p:extLst>
          </p:nvPr>
        </p:nvGraphicFramePr>
        <p:xfrm>
          <a:off x="444405" y="2299306"/>
          <a:ext cx="7886701" cy="2836612"/>
        </p:xfrm>
        <a:graphic>
          <a:graphicData uri="http://schemas.openxmlformats.org/drawingml/2006/table">
            <a:tbl>
              <a:tblPr firstRow="1" firstCol="1" bandRow="1">
                <a:tableStyleId>{5C22544A-7EE6-4342-B048-85BDC9FD1C3A}</a:tableStyleId>
              </a:tblPr>
              <a:tblGrid>
                <a:gridCol w="5738031">
                  <a:extLst>
                    <a:ext uri="{9D8B030D-6E8A-4147-A177-3AD203B41FA5}">
                      <a16:colId xmlns:a16="http://schemas.microsoft.com/office/drawing/2014/main" val="1337080864"/>
                    </a:ext>
                  </a:extLst>
                </a:gridCol>
                <a:gridCol w="1219616">
                  <a:extLst>
                    <a:ext uri="{9D8B030D-6E8A-4147-A177-3AD203B41FA5}">
                      <a16:colId xmlns:a16="http://schemas.microsoft.com/office/drawing/2014/main" val="3966165705"/>
                    </a:ext>
                  </a:extLst>
                </a:gridCol>
                <a:gridCol w="929054">
                  <a:extLst>
                    <a:ext uri="{9D8B030D-6E8A-4147-A177-3AD203B41FA5}">
                      <a16:colId xmlns:a16="http://schemas.microsoft.com/office/drawing/2014/main" val="3490290055"/>
                    </a:ext>
                  </a:extLst>
                </a:gridCol>
              </a:tblGrid>
              <a:tr h="257842">
                <a:tc>
                  <a:txBody>
                    <a:bodyPr/>
                    <a:lstStyle/>
                    <a:p>
                      <a:pPr marL="6985" marR="97155" indent="-6985">
                        <a:lnSpc>
                          <a:spcPct val="94000"/>
                        </a:lnSpc>
                        <a:spcAft>
                          <a:spcPts val="1400"/>
                        </a:spcAft>
                      </a:pPr>
                      <a:r>
                        <a:rPr lang="sv-SE" sz="1800" dirty="0">
                          <a:effectLst/>
                        </a:rPr>
                        <a:t>Orsak</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Andel,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Antal</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158762561"/>
                  </a:ext>
                </a:extLst>
              </a:tr>
              <a:tr h="257842">
                <a:tc>
                  <a:txBody>
                    <a:bodyPr/>
                    <a:lstStyle/>
                    <a:p>
                      <a:pPr marL="6985" marR="97155" indent="-6985">
                        <a:lnSpc>
                          <a:spcPct val="94000"/>
                        </a:lnSpc>
                        <a:spcAft>
                          <a:spcPts val="1400"/>
                        </a:spcAft>
                      </a:pPr>
                      <a:r>
                        <a:rPr lang="sv-SE" sz="1800" b="0" dirty="0">
                          <a:effectLst/>
                        </a:rPr>
                        <a:t>För milda symptom</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18%</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2786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992306662"/>
                  </a:ext>
                </a:extLst>
              </a:tr>
              <a:tr h="257842">
                <a:tc>
                  <a:txBody>
                    <a:bodyPr/>
                    <a:lstStyle/>
                    <a:p>
                      <a:pPr marL="6985" marR="97155" indent="-6985">
                        <a:lnSpc>
                          <a:spcPct val="94000"/>
                        </a:lnSpc>
                        <a:spcAft>
                          <a:spcPts val="1400"/>
                        </a:spcAft>
                      </a:pPr>
                      <a:r>
                        <a:rPr lang="sv-SE" sz="1800" b="0">
                          <a:effectLst/>
                        </a:rPr>
                        <a:t>För svåra symptom</a:t>
                      </a:r>
                      <a:endParaRPr lang="sv-SE" sz="18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237</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301118318"/>
                  </a:ext>
                </a:extLst>
              </a:tr>
              <a:tr h="515684">
                <a:tc>
                  <a:txBody>
                    <a:bodyPr/>
                    <a:lstStyle/>
                    <a:p>
                      <a:pPr marL="6985" marR="97155" indent="-6985">
                        <a:lnSpc>
                          <a:spcPct val="94000"/>
                        </a:lnSpc>
                        <a:spcAft>
                          <a:spcPts val="1400"/>
                        </a:spcAft>
                      </a:pPr>
                      <a:r>
                        <a:rPr lang="sv-SE" sz="1800" b="0" dirty="0">
                          <a:effectLst/>
                        </a:rPr>
                        <a:t>Ej möjligt att ge behandling i tid, &gt;4,5 </a:t>
                      </a:r>
                      <a:r>
                        <a:rPr lang="sv-SE" sz="1800" b="0" dirty="0" err="1">
                          <a:effectLst/>
                        </a:rPr>
                        <a:t>tim</a:t>
                      </a:r>
                      <a:r>
                        <a:rPr lang="sv-SE" sz="1800" b="0" dirty="0">
                          <a:effectLst/>
                        </a:rPr>
                        <a:t> från insjuknandetidpunkt till ankomsttidpunkt till sjukhus</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28%</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4267</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034292167"/>
                  </a:ext>
                </a:extLst>
              </a:tr>
              <a:tr h="257842">
                <a:tc>
                  <a:txBody>
                    <a:bodyPr/>
                    <a:lstStyle/>
                    <a:p>
                      <a:pPr marL="6985" marR="97155" indent="-6985">
                        <a:lnSpc>
                          <a:spcPct val="94000"/>
                        </a:lnSpc>
                        <a:spcAft>
                          <a:spcPts val="1400"/>
                        </a:spcAft>
                      </a:pPr>
                      <a:r>
                        <a:rPr lang="sv-SE" sz="1800" b="0" dirty="0">
                          <a:effectLst/>
                        </a:rPr>
                        <a:t>Andra kontraindikationer för </a:t>
                      </a:r>
                      <a:r>
                        <a:rPr lang="sv-SE" sz="1800" b="0" dirty="0" err="1">
                          <a:effectLst/>
                        </a:rPr>
                        <a:t>trombolys</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15%</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2217</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038170009"/>
                  </a:ext>
                </a:extLst>
              </a:tr>
              <a:tr h="257842">
                <a:tc>
                  <a:txBody>
                    <a:bodyPr/>
                    <a:lstStyle/>
                    <a:p>
                      <a:pPr marL="6985" marR="97155" indent="-6985">
                        <a:lnSpc>
                          <a:spcPct val="94000"/>
                        </a:lnSpc>
                        <a:spcAft>
                          <a:spcPts val="1400"/>
                        </a:spcAft>
                      </a:pPr>
                      <a:r>
                        <a:rPr lang="sv-SE" sz="1800" b="0" dirty="0">
                          <a:effectLst/>
                        </a:rPr>
                        <a:t>Annan anledning (ex. okänd insjuknandetid)</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32%</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4927</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544651001"/>
                  </a:ext>
                </a:extLst>
              </a:tr>
              <a:tr h="257842">
                <a:tc>
                  <a:txBody>
                    <a:bodyPr/>
                    <a:lstStyle/>
                    <a:p>
                      <a:pPr marL="6985" marR="97155" indent="-6985">
                        <a:lnSpc>
                          <a:spcPct val="94000"/>
                        </a:lnSpc>
                        <a:spcAft>
                          <a:spcPts val="1400"/>
                        </a:spcAft>
                      </a:pPr>
                      <a:r>
                        <a:rPr lang="sv-SE" sz="1800" b="0" dirty="0">
                          <a:effectLst/>
                        </a:rPr>
                        <a:t>Felaktigt utebliven larmrutin för Rädda hjärnan</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0%</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48</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119682488"/>
                  </a:ext>
                </a:extLst>
              </a:tr>
              <a:tr h="515684">
                <a:tc>
                  <a:txBody>
                    <a:bodyPr/>
                    <a:lstStyle/>
                    <a:p>
                      <a:pPr marL="6985" marR="97155" indent="-6985">
                        <a:lnSpc>
                          <a:spcPct val="94000"/>
                        </a:lnSpc>
                        <a:spcAft>
                          <a:spcPts val="1400"/>
                        </a:spcAft>
                      </a:pPr>
                      <a:r>
                        <a:rPr lang="sv-SE" sz="1800" b="0" dirty="0">
                          <a:effectLst/>
                        </a:rPr>
                        <a:t>Saknades nödvändig kompetens (ex. läkare med </a:t>
                      </a:r>
                      <a:r>
                        <a:rPr lang="sv-SE" sz="1800" b="0" dirty="0" err="1">
                          <a:effectLst/>
                        </a:rPr>
                        <a:t>trombolyserfarenhet</a:t>
                      </a:r>
                      <a:r>
                        <a:rPr lang="sv-SE" sz="1800" b="0" dirty="0">
                          <a:effectLst/>
                        </a:rPr>
                        <a:t>, bedömning av radiologi)</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0%</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844953007"/>
                  </a:ext>
                </a:extLst>
              </a:tr>
              <a:tr h="257842">
                <a:tc>
                  <a:txBody>
                    <a:bodyPr/>
                    <a:lstStyle/>
                    <a:p>
                      <a:pPr marL="6985" marR="97155" indent="-6985">
                        <a:lnSpc>
                          <a:spcPct val="94000"/>
                        </a:lnSpc>
                        <a:spcAft>
                          <a:spcPts val="1400"/>
                        </a:spcAft>
                      </a:pPr>
                      <a:r>
                        <a:rPr lang="sv-SE" sz="1800" b="0" dirty="0">
                          <a:effectLst/>
                        </a:rPr>
                        <a:t>Okänt</a:t>
                      </a:r>
                      <a:endParaRPr lang="sv-SE"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921</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3033920"/>
                  </a:ext>
                </a:extLst>
              </a:tr>
            </a:tbl>
          </a:graphicData>
        </a:graphic>
      </p:graphicFrame>
    </p:spTree>
    <p:extLst>
      <p:ext uri="{BB962C8B-B14F-4D97-AF65-F5344CB8AC3E}">
        <p14:creationId xmlns:p14="http://schemas.microsoft.com/office/powerpoint/2010/main" val="2295928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42E9-A1A9-4D1A-A60B-8342247C8C68}"/>
              </a:ext>
            </a:extLst>
          </p:cNvPr>
          <p:cNvSpPr>
            <a:spLocks noGrp="1"/>
          </p:cNvSpPr>
          <p:nvPr>
            <p:ph type="title"/>
          </p:nvPr>
        </p:nvSpPr>
        <p:spPr/>
        <p:txBody>
          <a:bodyPr/>
          <a:lstStyle/>
          <a:p>
            <a:r>
              <a:rPr lang="sv-SE" dirty="0"/>
              <a:t>NIHSS, </a:t>
            </a:r>
            <a:r>
              <a:rPr lang="sv-SE" dirty="0" err="1"/>
              <a:t>Trombektomi</a:t>
            </a:r>
            <a:r>
              <a:rPr lang="sv-SE" dirty="0"/>
              <a:t> </a:t>
            </a:r>
          </a:p>
        </p:txBody>
      </p:sp>
      <p:pic>
        <p:nvPicPr>
          <p:cNvPr id="4" name="Content Placeholder 3" descr="Två stapeldiagram som visar NIHSS värden före och efter trombektomibehandling. NIHSS värden är lägre efter trombektomibehandling.">
            <a:extLst>
              <a:ext uri="{FF2B5EF4-FFF2-40B4-BE49-F238E27FC236}">
                <a16:creationId xmlns:a16="http://schemas.microsoft.com/office/drawing/2014/main" id="{00000000-0008-0000-33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346" y="1417638"/>
            <a:ext cx="5120864" cy="4551880"/>
          </a:xfrm>
          <a:prstGeom prst="rect">
            <a:avLst/>
          </a:prstGeom>
        </p:spPr>
      </p:pic>
    </p:spTree>
    <p:extLst>
      <p:ext uri="{BB962C8B-B14F-4D97-AF65-F5344CB8AC3E}">
        <p14:creationId xmlns:p14="http://schemas.microsoft.com/office/powerpoint/2010/main" val="408253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9F2A-986C-40CA-8D60-4255E751A3DA}"/>
              </a:ext>
            </a:extLst>
          </p:cNvPr>
          <p:cNvSpPr>
            <a:spLocks noGrp="1"/>
          </p:cNvSpPr>
          <p:nvPr>
            <p:ph type="title"/>
          </p:nvPr>
        </p:nvSpPr>
        <p:spPr/>
        <p:txBody>
          <a:bodyPr/>
          <a:lstStyle/>
          <a:p>
            <a:r>
              <a:rPr lang="sv-SE" dirty="0" err="1"/>
              <a:t>Trombektomi</a:t>
            </a:r>
            <a:r>
              <a:rPr lang="sv-SE" dirty="0"/>
              <a:t>, genomförda</a:t>
            </a:r>
          </a:p>
        </p:txBody>
      </p:sp>
      <p:graphicFrame>
        <p:nvGraphicFramePr>
          <p:cNvPr id="7" name="Content Placeholder 6">
            <a:extLst>
              <a:ext uri="{FF2B5EF4-FFF2-40B4-BE49-F238E27FC236}">
                <a16:creationId xmlns:a16="http://schemas.microsoft.com/office/drawing/2014/main" id="{5542BF14-B9DD-49D7-861B-E5DD6A9C5FCA}"/>
              </a:ext>
            </a:extLst>
          </p:cNvPr>
          <p:cNvGraphicFramePr>
            <a:graphicFrameLocks noGrp="1"/>
          </p:cNvGraphicFramePr>
          <p:nvPr>
            <p:ph idx="1"/>
            <p:extLst>
              <p:ext uri="{D42A27DB-BD31-4B8C-83A1-F6EECF244321}">
                <p14:modId xmlns:p14="http://schemas.microsoft.com/office/powerpoint/2010/main" val="2457746531"/>
              </p:ext>
            </p:extLst>
          </p:nvPr>
        </p:nvGraphicFramePr>
        <p:xfrm>
          <a:off x="628650" y="2867051"/>
          <a:ext cx="7885124" cy="2406904"/>
        </p:xfrm>
        <a:graphic>
          <a:graphicData uri="http://schemas.openxmlformats.org/drawingml/2006/table">
            <a:tbl>
              <a:tblPr firstRow="1" firstCol="1" bandRow="1">
                <a:tableStyleId>{5C22544A-7EE6-4342-B048-85BDC9FD1C3A}</a:tableStyleId>
              </a:tblPr>
              <a:tblGrid>
                <a:gridCol w="2998524">
                  <a:extLst>
                    <a:ext uri="{9D8B030D-6E8A-4147-A177-3AD203B41FA5}">
                      <a16:colId xmlns:a16="http://schemas.microsoft.com/office/drawing/2014/main" val="1471119856"/>
                    </a:ext>
                  </a:extLst>
                </a:gridCol>
                <a:gridCol w="2443300">
                  <a:extLst>
                    <a:ext uri="{9D8B030D-6E8A-4147-A177-3AD203B41FA5}">
                      <a16:colId xmlns:a16="http://schemas.microsoft.com/office/drawing/2014/main" val="3243489346"/>
                    </a:ext>
                  </a:extLst>
                </a:gridCol>
                <a:gridCol w="2443300">
                  <a:extLst>
                    <a:ext uri="{9D8B030D-6E8A-4147-A177-3AD203B41FA5}">
                      <a16:colId xmlns:a16="http://schemas.microsoft.com/office/drawing/2014/main" val="680129448"/>
                    </a:ext>
                  </a:extLst>
                </a:gridCol>
              </a:tblGrid>
              <a:tr h="300848">
                <a:tc>
                  <a:txBody>
                    <a:bodyPr/>
                    <a:lstStyle/>
                    <a:p>
                      <a:pPr marL="6985" marR="97155" indent="-6985">
                        <a:lnSpc>
                          <a:spcPct val="94000"/>
                        </a:lnSpc>
                        <a:spcAft>
                          <a:spcPts val="1400"/>
                        </a:spcAft>
                      </a:pPr>
                      <a:r>
                        <a:rPr lang="sv-SE" sz="2100">
                          <a:effectLst/>
                        </a:rPr>
                        <a:t>Sjukvårdsregion</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2020</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2021</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2038667174"/>
                  </a:ext>
                </a:extLst>
              </a:tr>
              <a:tr h="300848">
                <a:tc>
                  <a:txBody>
                    <a:bodyPr/>
                    <a:lstStyle/>
                    <a:p>
                      <a:pPr marL="6985" marR="97155" indent="-6985">
                        <a:lnSpc>
                          <a:spcPct val="94000"/>
                        </a:lnSpc>
                        <a:spcAft>
                          <a:spcPts val="1400"/>
                        </a:spcAft>
                      </a:pPr>
                      <a:r>
                        <a:rPr lang="sv-SE" sz="2100" b="0" dirty="0">
                          <a:effectLst/>
                        </a:rPr>
                        <a:t>Norra</a:t>
                      </a:r>
                      <a:endParaRPr lang="sv-SE"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82</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80</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2226021060"/>
                  </a:ext>
                </a:extLst>
              </a:tr>
              <a:tr h="300848">
                <a:tc>
                  <a:txBody>
                    <a:bodyPr/>
                    <a:lstStyle/>
                    <a:p>
                      <a:pPr marL="6985" marR="97155" indent="-6985">
                        <a:lnSpc>
                          <a:spcPct val="94000"/>
                        </a:lnSpc>
                        <a:spcAft>
                          <a:spcPts val="1400"/>
                        </a:spcAft>
                      </a:pPr>
                      <a:r>
                        <a:rPr lang="sv-SE" sz="2100" b="0">
                          <a:effectLst/>
                        </a:rPr>
                        <a:t>Stockholm</a:t>
                      </a:r>
                      <a:endParaRPr lang="sv-SE" sz="2100" b="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219</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320</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767631626"/>
                  </a:ext>
                </a:extLst>
              </a:tr>
              <a:tr h="300848">
                <a:tc>
                  <a:txBody>
                    <a:bodyPr/>
                    <a:lstStyle/>
                    <a:p>
                      <a:pPr marL="6985" marR="97155" indent="-6985">
                        <a:lnSpc>
                          <a:spcPct val="94000"/>
                        </a:lnSpc>
                        <a:spcAft>
                          <a:spcPts val="1400"/>
                        </a:spcAft>
                      </a:pPr>
                      <a:r>
                        <a:rPr lang="sv-SE" sz="2100" b="0" dirty="0">
                          <a:effectLst/>
                        </a:rPr>
                        <a:t>Sydöstra</a:t>
                      </a:r>
                      <a:endParaRPr lang="sv-SE"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49</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68</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3312793172"/>
                  </a:ext>
                </a:extLst>
              </a:tr>
              <a:tr h="300848">
                <a:tc>
                  <a:txBody>
                    <a:bodyPr/>
                    <a:lstStyle/>
                    <a:p>
                      <a:pPr marL="6985" marR="97155" indent="-6985">
                        <a:lnSpc>
                          <a:spcPct val="94000"/>
                        </a:lnSpc>
                        <a:spcAft>
                          <a:spcPts val="1400"/>
                        </a:spcAft>
                      </a:pPr>
                      <a:r>
                        <a:rPr lang="sv-SE" sz="2100" b="0" dirty="0">
                          <a:effectLst/>
                        </a:rPr>
                        <a:t>Södra</a:t>
                      </a:r>
                      <a:endParaRPr lang="sv-SE"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222</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227</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2546452433"/>
                  </a:ext>
                </a:extLst>
              </a:tr>
              <a:tr h="300848">
                <a:tc>
                  <a:txBody>
                    <a:bodyPr/>
                    <a:lstStyle/>
                    <a:p>
                      <a:pPr marL="6985" marR="97155" indent="-6985">
                        <a:lnSpc>
                          <a:spcPct val="94000"/>
                        </a:lnSpc>
                        <a:spcAft>
                          <a:spcPts val="1400"/>
                        </a:spcAft>
                      </a:pPr>
                      <a:r>
                        <a:rPr lang="sv-SE" sz="2100" b="0" dirty="0">
                          <a:effectLst/>
                        </a:rPr>
                        <a:t>Mellansverige</a:t>
                      </a:r>
                      <a:endParaRPr lang="sv-SE"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110</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159</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1123771598"/>
                  </a:ext>
                </a:extLst>
              </a:tr>
              <a:tr h="300848">
                <a:tc>
                  <a:txBody>
                    <a:bodyPr/>
                    <a:lstStyle/>
                    <a:p>
                      <a:pPr marL="6985" marR="97155" indent="-6985">
                        <a:lnSpc>
                          <a:spcPct val="94000"/>
                        </a:lnSpc>
                        <a:spcAft>
                          <a:spcPts val="1400"/>
                        </a:spcAft>
                      </a:pPr>
                      <a:r>
                        <a:rPr lang="sv-SE" sz="2100" b="0" dirty="0">
                          <a:effectLst/>
                        </a:rPr>
                        <a:t>Västra</a:t>
                      </a:r>
                      <a:endParaRPr lang="sv-SE"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257</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289</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1227971756"/>
                  </a:ext>
                </a:extLst>
              </a:tr>
              <a:tr h="300848">
                <a:tc>
                  <a:txBody>
                    <a:bodyPr/>
                    <a:lstStyle/>
                    <a:p>
                      <a:pPr marL="6985" marR="97155" indent="-6985">
                        <a:lnSpc>
                          <a:spcPct val="94000"/>
                        </a:lnSpc>
                        <a:spcAft>
                          <a:spcPts val="1400"/>
                        </a:spcAft>
                      </a:pPr>
                      <a:r>
                        <a:rPr lang="sv-SE" sz="2100" b="0" dirty="0">
                          <a:effectLst/>
                        </a:rPr>
                        <a:t>Riket</a:t>
                      </a:r>
                      <a:endParaRPr lang="sv-SE" sz="2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a:effectLst/>
                        </a:rPr>
                        <a:t>939*</a:t>
                      </a:r>
                      <a:endParaRPr lang="sv-SE" sz="21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2100" dirty="0">
                          <a:effectLst/>
                        </a:rPr>
                        <a:t>1 143*</a:t>
                      </a:r>
                      <a:endParaRPr lang="sv-SE"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tc>
                <a:extLst>
                  <a:ext uri="{0D108BD9-81ED-4DB2-BD59-A6C34878D82A}">
                    <a16:rowId xmlns:a16="http://schemas.microsoft.com/office/drawing/2014/main" val="872757418"/>
                  </a:ext>
                </a:extLst>
              </a:tr>
            </a:tbl>
          </a:graphicData>
        </a:graphic>
      </p:graphicFrame>
    </p:spTree>
    <p:extLst>
      <p:ext uri="{BB962C8B-B14F-4D97-AF65-F5344CB8AC3E}">
        <p14:creationId xmlns:p14="http://schemas.microsoft.com/office/powerpoint/2010/main" val="2257974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a:extLst>
              <a:ext uri="{FF2B5EF4-FFF2-40B4-BE49-F238E27FC236}">
                <a16:creationId xmlns:a16="http://schemas.microsoft.com/office/drawing/2014/main" id="{05D43263-CF5A-4F9F-B905-36C18EE5F5F9}"/>
              </a:ext>
            </a:extLst>
          </p:cNvPr>
          <p:cNvSpPr>
            <a:spLocks noGrp="1"/>
          </p:cNvSpPr>
          <p:nvPr>
            <p:ph type="ctrTitle"/>
          </p:nvPr>
        </p:nvSpPr>
        <p:spPr>
          <a:xfrm>
            <a:off x="685800" y="166688"/>
            <a:ext cx="7772400" cy="1470025"/>
          </a:xfrm>
        </p:spPr>
        <p:txBody>
          <a:bodyPr/>
          <a:lstStyle/>
          <a:p>
            <a:r>
              <a:rPr lang="sv-SE" altLang="sv-SE"/>
              <a:t>	Praktisk information</a:t>
            </a:r>
          </a:p>
        </p:txBody>
      </p:sp>
      <p:sp>
        <p:nvSpPr>
          <p:cNvPr id="3" name="Underrubrik 2">
            <a:extLst>
              <a:ext uri="{FF2B5EF4-FFF2-40B4-BE49-F238E27FC236}">
                <a16:creationId xmlns:a16="http://schemas.microsoft.com/office/drawing/2014/main" id="{FFE3A312-642C-46D1-A13E-963B4A561301}"/>
              </a:ext>
            </a:extLst>
          </p:cNvPr>
          <p:cNvSpPr>
            <a:spLocks noGrp="1"/>
          </p:cNvSpPr>
          <p:nvPr>
            <p:ph type="subTitle" idx="1"/>
          </p:nvPr>
        </p:nvSpPr>
        <p:spPr>
          <a:xfrm>
            <a:off x="685800" y="1922463"/>
            <a:ext cx="7772400" cy="3128962"/>
          </a:xfrm>
        </p:spPr>
        <p:txBody>
          <a:bodyPr/>
          <a:lstStyle/>
          <a:p>
            <a:pPr marL="914400" lvl="1" indent="-457200" algn="l">
              <a:buFont typeface="Wingdings" panose="05000000000000000000" pitchFamily="2" charset="2"/>
              <a:buChar char="Ø"/>
              <a:defRPr/>
            </a:pPr>
            <a:r>
              <a:rPr lang="sv-SE" dirty="0"/>
              <a:t>Ställ dina frågor i chatten alt använd ”handen” om du vill ställa en fråga </a:t>
            </a:r>
          </a:p>
          <a:p>
            <a:pPr marL="914400" lvl="1" indent="-457200" algn="l">
              <a:buFont typeface="Wingdings" panose="05000000000000000000" pitchFamily="2" charset="2"/>
              <a:buChar char="Ø"/>
              <a:defRPr/>
            </a:pPr>
            <a:r>
              <a:rPr lang="sv-SE" dirty="0"/>
              <a:t>Mikrofoner mutade</a:t>
            </a:r>
          </a:p>
          <a:p>
            <a:pPr marL="914400" lvl="1" indent="-457200" algn="l">
              <a:buFont typeface="Wingdings" panose="05000000000000000000" pitchFamily="2" charset="2"/>
              <a:buChar char="Ø"/>
              <a:defRPr/>
            </a:pPr>
            <a:r>
              <a:rPr lang="sv-SE" dirty="0"/>
              <a:t>Mötet spelas in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8851-585B-47F6-8BEE-B4D28C8D54F6}"/>
              </a:ext>
            </a:extLst>
          </p:cNvPr>
          <p:cNvSpPr>
            <a:spLocks noGrp="1"/>
          </p:cNvSpPr>
          <p:nvPr>
            <p:ph type="title"/>
          </p:nvPr>
        </p:nvSpPr>
        <p:spPr>
          <a:xfrm>
            <a:off x="112594" y="1131094"/>
            <a:ext cx="2067635" cy="2755959"/>
          </a:xfrm>
        </p:spPr>
        <p:txBody>
          <a:bodyPr>
            <a:normAutofit/>
          </a:bodyPr>
          <a:lstStyle/>
          <a:p>
            <a:r>
              <a:rPr lang="sv-SE" sz="2700" dirty="0"/>
              <a:t>Andel </a:t>
            </a:r>
            <a:r>
              <a:rPr lang="sv-SE" sz="2700" dirty="0" err="1"/>
              <a:t>trombektomibehandlade</a:t>
            </a:r>
            <a:r>
              <a:rPr lang="sv-SE" sz="2700" dirty="0"/>
              <a:t> av alla IS</a:t>
            </a:r>
          </a:p>
        </p:txBody>
      </p:sp>
      <p:graphicFrame>
        <p:nvGraphicFramePr>
          <p:cNvPr id="4" name="Content Placeholder 3">
            <a:extLst>
              <a:ext uri="{FF2B5EF4-FFF2-40B4-BE49-F238E27FC236}">
                <a16:creationId xmlns:a16="http://schemas.microsoft.com/office/drawing/2014/main" id="{E5F4C5E2-9B6D-42B0-95BD-B3C31677B823}"/>
              </a:ext>
            </a:extLst>
          </p:cNvPr>
          <p:cNvGraphicFramePr>
            <a:graphicFrameLocks noGrp="1"/>
          </p:cNvGraphicFramePr>
          <p:nvPr>
            <p:ph idx="1"/>
          </p:nvPr>
        </p:nvGraphicFramePr>
        <p:xfrm>
          <a:off x="2180229" y="1318713"/>
          <a:ext cx="6602106" cy="4502917"/>
        </p:xfrm>
        <a:graphic>
          <a:graphicData uri="http://schemas.openxmlformats.org/drawingml/2006/table">
            <a:tbl>
              <a:tblPr firstRow="1" firstCol="1" bandRow="1">
                <a:tableStyleId>{5C22544A-7EE6-4342-B048-85BDC9FD1C3A}</a:tableStyleId>
              </a:tblPr>
              <a:tblGrid>
                <a:gridCol w="3192778">
                  <a:extLst>
                    <a:ext uri="{9D8B030D-6E8A-4147-A177-3AD203B41FA5}">
                      <a16:colId xmlns:a16="http://schemas.microsoft.com/office/drawing/2014/main" val="2169278498"/>
                    </a:ext>
                  </a:extLst>
                </a:gridCol>
                <a:gridCol w="1704664">
                  <a:extLst>
                    <a:ext uri="{9D8B030D-6E8A-4147-A177-3AD203B41FA5}">
                      <a16:colId xmlns:a16="http://schemas.microsoft.com/office/drawing/2014/main" val="1391973916"/>
                    </a:ext>
                  </a:extLst>
                </a:gridCol>
                <a:gridCol w="1704664">
                  <a:extLst>
                    <a:ext uri="{9D8B030D-6E8A-4147-A177-3AD203B41FA5}">
                      <a16:colId xmlns:a16="http://schemas.microsoft.com/office/drawing/2014/main" val="995420292"/>
                    </a:ext>
                  </a:extLst>
                </a:gridCol>
              </a:tblGrid>
              <a:tr h="195779">
                <a:tc>
                  <a:txBody>
                    <a:bodyPr/>
                    <a:lstStyle/>
                    <a:p>
                      <a:pPr marL="6985" marR="97155" indent="-6985">
                        <a:lnSpc>
                          <a:spcPct val="94000"/>
                        </a:lnSpc>
                        <a:spcAft>
                          <a:spcPts val="1400"/>
                        </a:spcAft>
                      </a:pPr>
                      <a:r>
                        <a:rPr lang="sv-SE" sz="1200">
                          <a:effectLst/>
                        </a:rPr>
                        <a:t>Region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Andel, %</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Antal</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846995216"/>
                  </a:ext>
                </a:extLst>
              </a:tr>
              <a:tr h="195779">
                <a:tc>
                  <a:txBody>
                    <a:bodyPr/>
                    <a:lstStyle/>
                    <a:p>
                      <a:pPr marL="6985" marR="97155" indent="-6985">
                        <a:lnSpc>
                          <a:spcPct val="94000"/>
                        </a:lnSpc>
                        <a:spcAft>
                          <a:spcPts val="1400"/>
                        </a:spcAft>
                      </a:pPr>
                      <a:r>
                        <a:rPr lang="sv-SE" sz="1200">
                          <a:effectLst/>
                        </a:rPr>
                        <a:t>Region Örebro län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148957775"/>
                  </a:ext>
                </a:extLst>
              </a:tr>
              <a:tr h="195779">
                <a:tc>
                  <a:txBody>
                    <a:bodyPr/>
                    <a:lstStyle/>
                    <a:p>
                      <a:pPr marL="6985" marR="97155" indent="-6985">
                        <a:lnSpc>
                          <a:spcPct val="94000"/>
                        </a:lnSpc>
                        <a:spcAft>
                          <a:spcPts val="1400"/>
                        </a:spcAft>
                      </a:pPr>
                      <a:r>
                        <a:rPr lang="sv-SE" sz="1200">
                          <a:effectLst/>
                        </a:rPr>
                        <a:t>Region Uppsala</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51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191424609"/>
                  </a:ext>
                </a:extLst>
              </a:tr>
              <a:tr h="195779">
                <a:tc>
                  <a:txBody>
                    <a:bodyPr/>
                    <a:lstStyle/>
                    <a:p>
                      <a:pPr marL="6985" marR="97155" indent="-6985">
                        <a:lnSpc>
                          <a:spcPct val="94000"/>
                        </a:lnSpc>
                        <a:spcAft>
                          <a:spcPts val="1400"/>
                        </a:spcAft>
                      </a:pPr>
                      <a:r>
                        <a:rPr lang="sv-SE" sz="1200">
                          <a:effectLst/>
                        </a:rPr>
                        <a:t>Västra Götalandsregionen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dirty="0">
                          <a:effectLst/>
                        </a:rPr>
                        <a:t>9%</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242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807320854"/>
                  </a:ext>
                </a:extLst>
              </a:tr>
              <a:tr h="195779">
                <a:tc>
                  <a:txBody>
                    <a:bodyPr/>
                    <a:lstStyle/>
                    <a:p>
                      <a:pPr marL="6985" marR="97155" indent="-6985">
                        <a:lnSpc>
                          <a:spcPct val="94000"/>
                        </a:lnSpc>
                        <a:spcAft>
                          <a:spcPts val="1400"/>
                        </a:spcAft>
                      </a:pPr>
                      <a:r>
                        <a:rPr lang="sv-SE" sz="1200">
                          <a:effectLst/>
                        </a:rPr>
                        <a:t>Region Stockholm</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279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824611730"/>
                  </a:ext>
                </a:extLst>
              </a:tr>
              <a:tr h="195779">
                <a:tc>
                  <a:txBody>
                    <a:bodyPr/>
                    <a:lstStyle/>
                    <a:p>
                      <a:pPr marL="6985" marR="97155" indent="-6985">
                        <a:lnSpc>
                          <a:spcPct val="94000"/>
                        </a:lnSpc>
                        <a:spcAft>
                          <a:spcPts val="1400"/>
                        </a:spcAft>
                      </a:pPr>
                      <a:r>
                        <a:rPr lang="sv-SE" sz="1200">
                          <a:effectLst/>
                        </a:rPr>
                        <a:t>Region Skåne</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176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761880550"/>
                  </a:ext>
                </a:extLst>
              </a:tr>
              <a:tr h="195779">
                <a:tc>
                  <a:txBody>
                    <a:bodyPr/>
                    <a:lstStyle/>
                    <a:p>
                      <a:pPr marL="6985" marR="97155" indent="-6985">
                        <a:lnSpc>
                          <a:spcPct val="94000"/>
                        </a:lnSpc>
                        <a:spcAft>
                          <a:spcPts val="1400"/>
                        </a:spcAft>
                      </a:pPr>
                      <a:r>
                        <a:rPr lang="sv-SE" sz="1200">
                          <a:effectLst/>
                        </a:rPr>
                        <a:t>Region Västerbotten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415413646"/>
                  </a:ext>
                </a:extLst>
              </a:tr>
              <a:tr h="195779">
                <a:tc>
                  <a:txBody>
                    <a:bodyPr/>
                    <a:lstStyle/>
                    <a:p>
                      <a:pPr marL="6985" marR="97155" indent="-6985">
                        <a:lnSpc>
                          <a:spcPct val="94000"/>
                        </a:lnSpc>
                        <a:spcAft>
                          <a:spcPts val="1400"/>
                        </a:spcAft>
                      </a:pPr>
                      <a:r>
                        <a:rPr lang="sv-SE" sz="1200">
                          <a:effectLst/>
                        </a:rPr>
                        <a:t>Region Halland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432866898"/>
                  </a:ext>
                </a:extLst>
              </a:tr>
              <a:tr h="195779">
                <a:tc>
                  <a:txBody>
                    <a:bodyPr/>
                    <a:lstStyle/>
                    <a:p>
                      <a:pPr marL="6985" marR="97155" indent="-6985">
                        <a:lnSpc>
                          <a:spcPct val="94000"/>
                        </a:lnSpc>
                        <a:spcAft>
                          <a:spcPts val="1400"/>
                        </a:spcAft>
                      </a:pPr>
                      <a:r>
                        <a:rPr lang="sv-SE" sz="1200">
                          <a:effectLst/>
                        </a:rPr>
                        <a:t>Region Östergötland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478647835"/>
                  </a:ext>
                </a:extLst>
              </a:tr>
              <a:tr h="195779">
                <a:tc>
                  <a:txBody>
                    <a:bodyPr/>
                    <a:lstStyle/>
                    <a:p>
                      <a:pPr marL="6985" marR="97155" indent="-6985">
                        <a:lnSpc>
                          <a:spcPct val="94000"/>
                        </a:lnSpc>
                        <a:spcAft>
                          <a:spcPts val="1400"/>
                        </a:spcAft>
                      </a:pPr>
                      <a:r>
                        <a:rPr lang="sv-SE" sz="1200">
                          <a:effectLst/>
                        </a:rPr>
                        <a:t>Region Värmland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37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365541766"/>
                  </a:ext>
                </a:extLst>
              </a:tr>
              <a:tr h="195779">
                <a:tc>
                  <a:txBody>
                    <a:bodyPr/>
                    <a:lstStyle/>
                    <a:p>
                      <a:pPr marL="6985" marR="97155" indent="-6985">
                        <a:lnSpc>
                          <a:spcPct val="94000"/>
                        </a:lnSpc>
                        <a:spcAft>
                          <a:spcPts val="1400"/>
                        </a:spcAft>
                      </a:pPr>
                      <a:r>
                        <a:rPr lang="sv-SE" sz="1200">
                          <a:effectLst/>
                        </a:rPr>
                        <a:t>Region Blekinge</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18</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76090004"/>
                  </a:ext>
                </a:extLst>
              </a:tr>
              <a:tr h="195779">
                <a:tc>
                  <a:txBody>
                    <a:bodyPr/>
                    <a:lstStyle/>
                    <a:p>
                      <a:pPr marL="6985" marR="97155" indent="-6985">
                        <a:lnSpc>
                          <a:spcPct val="94000"/>
                        </a:lnSpc>
                        <a:spcAft>
                          <a:spcPts val="1400"/>
                        </a:spcAft>
                      </a:pPr>
                      <a:r>
                        <a:rPr lang="sv-SE" sz="1200">
                          <a:effectLst/>
                        </a:rPr>
                        <a:t>Region Kronoberg</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924199614"/>
                  </a:ext>
                </a:extLst>
              </a:tr>
              <a:tr h="195779">
                <a:tc>
                  <a:txBody>
                    <a:bodyPr/>
                    <a:lstStyle/>
                    <a:p>
                      <a:pPr marL="6985" marR="97155" indent="-6985">
                        <a:lnSpc>
                          <a:spcPct val="94000"/>
                        </a:lnSpc>
                        <a:spcAft>
                          <a:spcPts val="1400"/>
                        </a:spcAft>
                      </a:pPr>
                      <a:r>
                        <a:rPr lang="sv-SE" sz="1200">
                          <a:effectLst/>
                        </a:rPr>
                        <a:t>Region Sörmland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488485322"/>
                  </a:ext>
                </a:extLst>
              </a:tr>
              <a:tr h="195779">
                <a:tc>
                  <a:txBody>
                    <a:bodyPr/>
                    <a:lstStyle/>
                    <a:p>
                      <a:pPr marL="6985" marR="97155" indent="-6985">
                        <a:lnSpc>
                          <a:spcPct val="94000"/>
                        </a:lnSpc>
                        <a:spcAft>
                          <a:spcPts val="1400"/>
                        </a:spcAft>
                      </a:pPr>
                      <a:r>
                        <a:rPr lang="sv-SE" sz="1200">
                          <a:effectLst/>
                        </a:rPr>
                        <a:t>Region Gävleborg</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26</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881600001"/>
                  </a:ext>
                </a:extLst>
              </a:tr>
              <a:tr h="195779">
                <a:tc>
                  <a:txBody>
                    <a:bodyPr/>
                    <a:lstStyle/>
                    <a:p>
                      <a:pPr marL="6985" marR="97155" indent="-6985">
                        <a:lnSpc>
                          <a:spcPct val="94000"/>
                        </a:lnSpc>
                        <a:spcAft>
                          <a:spcPts val="1400"/>
                        </a:spcAft>
                      </a:pPr>
                      <a:r>
                        <a:rPr lang="sv-SE" sz="1200">
                          <a:effectLst/>
                        </a:rPr>
                        <a:t>Region Västernorrland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793132635"/>
                  </a:ext>
                </a:extLst>
              </a:tr>
              <a:tr h="195779">
                <a:tc>
                  <a:txBody>
                    <a:bodyPr/>
                    <a:lstStyle/>
                    <a:p>
                      <a:pPr marL="6985" marR="97155" indent="-6985">
                        <a:lnSpc>
                          <a:spcPct val="94000"/>
                        </a:lnSpc>
                        <a:spcAft>
                          <a:spcPts val="1400"/>
                        </a:spcAft>
                      </a:pPr>
                      <a:r>
                        <a:rPr lang="sv-SE" sz="1200">
                          <a:effectLst/>
                        </a:rPr>
                        <a:t>Region Jämtland-Härjedalen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92520896"/>
                  </a:ext>
                </a:extLst>
              </a:tr>
              <a:tr h="195779">
                <a:tc>
                  <a:txBody>
                    <a:bodyPr/>
                    <a:lstStyle/>
                    <a:p>
                      <a:pPr marL="6985" marR="97155" indent="-6985">
                        <a:lnSpc>
                          <a:spcPct val="94000"/>
                        </a:lnSpc>
                        <a:spcAft>
                          <a:spcPts val="1400"/>
                        </a:spcAft>
                      </a:pPr>
                      <a:r>
                        <a:rPr lang="sv-SE" sz="1200">
                          <a:effectLst/>
                        </a:rPr>
                        <a:t>Region Västmanland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4%</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475963415"/>
                  </a:ext>
                </a:extLst>
              </a:tr>
              <a:tr h="195779">
                <a:tc>
                  <a:txBody>
                    <a:bodyPr/>
                    <a:lstStyle/>
                    <a:p>
                      <a:pPr marL="6985" marR="97155" indent="-6985">
                        <a:lnSpc>
                          <a:spcPct val="94000"/>
                        </a:lnSpc>
                        <a:spcAft>
                          <a:spcPts val="1400"/>
                        </a:spcAft>
                      </a:pPr>
                      <a:r>
                        <a:rPr lang="sv-SE" sz="1200">
                          <a:effectLst/>
                        </a:rPr>
                        <a:t>Region Kalmar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15</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6831158"/>
                  </a:ext>
                </a:extLst>
              </a:tr>
              <a:tr h="195779">
                <a:tc>
                  <a:txBody>
                    <a:bodyPr/>
                    <a:lstStyle/>
                    <a:p>
                      <a:pPr marL="6985" marR="97155" indent="-6985">
                        <a:lnSpc>
                          <a:spcPct val="94000"/>
                        </a:lnSpc>
                        <a:spcAft>
                          <a:spcPts val="1400"/>
                        </a:spcAft>
                      </a:pPr>
                      <a:r>
                        <a:rPr lang="sv-SE" sz="1200">
                          <a:effectLst/>
                        </a:rPr>
                        <a:t>Region Dalarna</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3%</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19</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388432757"/>
                  </a:ext>
                </a:extLst>
              </a:tr>
              <a:tr h="195779">
                <a:tc>
                  <a:txBody>
                    <a:bodyPr/>
                    <a:lstStyle/>
                    <a:p>
                      <a:pPr marL="6985" marR="97155" indent="-6985">
                        <a:lnSpc>
                          <a:spcPct val="94000"/>
                        </a:lnSpc>
                        <a:spcAft>
                          <a:spcPts val="1400"/>
                        </a:spcAft>
                      </a:pPr>
                      <a:r>
                        <a:rPr lang="sv-SE" sz="1200">
                          <a:effectLst/>
                        </a:rPr>
                        <a:t>Region Norrbotten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2%</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02518648"/>
                  </a:ext>
                </a:extLst>
              </a:tr>
              <a:tr h="195779">
                <a:tc>
                  <a:txBody>
                    <a:bodyPr/>
                    <a:lstStyle/>
                    <a:p>
                      <a:pPr marL="6985" marR="97155" indent="-6985">
                        <a:lnSpc>
                          <a:spcPct val="94000"/>
                        </a:lnSpc>
                        <a:spcAft>
                          <a:spcPts val="1400"/>
                        </a:spcAft>
                      </a:pPr>
                      <a:r>
                        <a:rPr lang="sv-SE" sz="1200">
                          <a:effectLst/>
                        </a:rPr>
                        <a:t>Region Jönköpings län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10</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802222318"/>
                  </a:ext>
                </a:extLst>
              </a:tr>
              <a:tr h="195779">
                <a:tc>
                  <a:txBody>
                    <a:bodyPr/>
                    <a:lstStyle/>
                    <a:p>
                      <a:pPr marL="6985" marR="97155" indent="-6985">
                        <a:lnSpc>
                          <a:spcPct val="94000"/>
                        </a:lnSpc>
                        <a:spcAft>
                          <a:spcPts val="1400"/>
                        </a:spcAft>
                      </a:pPr>
                      <a:r>
                        <a:rPr lang="sv-SE" sz="1200">
                          <a:effectLst/>
                        </a:rPr>
                        <a:t>Region Gotland</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1</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21897950"/>
                  </a:ext>
                </a:extLst>
              </a:tr>
              <a:tr h="195779">
                <a:tc>
                  <a:txBody>
                    <a:bodyPr/>
                    <a:lstStyle/>
                    <a:p>
                      <a:pPr marL="6985" marR="97155" indent="-6985">
                        <a:lnSpc>
                          <a:spcPct val="94000"/>
                        </a:lnSpc>
                        <a:spcAft>
                          <a:spcPts val="1400"/>
                        </a:spcAft>
                      </a:pPr>
                      <a:r>
                        <a:rPr lang="sv-SE" sz="1200">
                          <a:effectLst/>
                        </a:rPr>
                        <a:t>Riket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a:effectLst/>
                        </a:rPr>
                        <a:t>7%</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200" dirty="0">
                          <a:effectLst/>
                        </a:rPr>
                        <a:t>1 149</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797570746"/>
                  </a:ext>
                </a:extLst>
              </a:tr>
            </a:tbl>
          </a:graphicData>
        </a:graphic>
      </p:graphicFrame>
      <p:sp>
        <p:nvSpPr>
          <p:cNvPr id="5" name="Oval 4">
            <a:extLst>
              <a:ext uri="{FF2B5EF4-FFF2-40B4-BE49-F238E27FC236}">
                <a16:creationId xmlns:a16="http://schemas.microsoft.com/office/drawing/2014/main" id="{0E061B5F-33B8-4119-B8C0-45269653A62B}"/>
              </a:ext>
            </a:extLst>
          </p:cNvPr>
          <p:cNvSpPr/>
          <p:nvPr/>
        </p:nvSpPr>
        <p:spPr>
          <a:xfrm>
            <a:off x="5698273" y="1460810"/>
            <a:ext cx="925551" cy="825190"/>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Oval 5">
            <a:extLst>
              <a:ext uri="{FF2B5EF4-FFF2-40B4-BE49-F238E27FC236}">
                <a16:creationId xmlns:a16="http://schemas.microsoft.com/office/drawing/2014/main" id="{FF26FE16-A01E-44FD-A8FC-E71CDF199F9D}"/>
              </a:ext>
            </a:extLst>
          </p:cNvPr>
          <p:cNvSpPr/>
          <p:nvPr/>
        </p:nvSpPr>
        <p:spPr>
          <a:xfrm>
            <a:off x="5698273" y="5179741"/>
            <a:ext cx="925551" cy="434897"/>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086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F96B94-3A6D-4BF0-82F6-80F661F10F7B}"/>
              </a:ext>
            </a:extLst>
          </p:cNvPr>
          <p:cNvSpPr>
            <a:spLocks noGrp="1"/>
          </p:cNvSpPr>
          <p:nvPr>
            <p:ph type="title"/>
          </p:nvPr>
        </p:nvSpPr>
        <p:spPr>
          <a:xfrm>
            <a:off x="628650" y="1086018"/>
            <a:ext cx="7886700" cy="994172"/>
          </a:xfrm>
        </p:spPr>
        <p:txBody>
          <a:bodyPr/>
          <a:lstStyle/>
          <a:p>
            <a:r>
              <a:rPr lang="sv-SE" dirty="0"/>
              <a:t>Stroketyp</a:t>
            </a:r>
          </a:p>
        </p:txBody>
      </p:sp>
      <p:pic>
        <p:nvPicPr>
          <p:cNvPr id="9" name="Content Placeholder 8" descr="En treemap som visar fördelning av olika strokediagnoser. 87 % hade en ischemisk stroke, 12 % hade en hjärnblödning och 1 % hade en ospecificerad stroke.">
            <a:extLst>
              <a:ext uri="{FF2B5EF4-FFF2-40B4-BE49-F238E27FC236}">
                <a16:creationId xmlns:a16="http://schemas.microsoft.com/office/drawing/2014/main" id="{00000000-0008-0000-22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217717"/>
            <a:ext cx="4663270" cy="2072564"/>
          </a:xfrm>
          <a:prstGeom prst="rect">
            <a:avLst/>
          </a:prstGeom>
        </p:spPr>
      </p:pic>
      <p:cxnSp>
        <p:nvCxnSpPr>
          <p:cNvPr id="12" name="Straight Connector 11">
            <a:extLst>
              <a:ext uri="{FF2B5EF4-FFF2-40B4-BE49-F238E27FC236}">
                <a16:creationId xmlns:a16="http://schemas.microsoft.com/office/drawing/2014/main" id="{C28F3027-16E1-4E4A-9DA0-A835E52D7301}"/>
              </a:ext>
            </a:extLst>
          </p:cNvPr>
          <p:cNvCxnSpPr>
            <a:cxnSpLocks/>
          </p:cNvCxnSpPr>
          <p:nvPr/>
        </p:nvCxnSpPr>
        <p:spPr>
          <a:xfrm>
            <a:off x="4672013" y="4290281"/>
            <a:ext cx="2593181" cy="396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EAF7B8-1FE3-4600-9A75-5565CB313F2B}"/>
              </a:ext>
            </a:extLst>
          </p:cNvPr>
          <p:cNvCxnSpPr/>
          <p:nvPr/>
        </p:nvCxnSpPr>
        <p:spPr>
          <a:xfrm>
            <a:off x="5202889" y="2602081"/>
            <a:ext cx="1992574" cy="100726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42A66D42-FB3E-42CD-A32B-75E421D19412}"/>
              </a:ext>
            </a:extLst>
          </p:cNvPr>
          <p:cNvGraphicFramePr>
            <a:graphicFrameLocks/>
          </p:cNvGraphicFramePr>
          <p:nvPr/>
        </p:nvGraphicFramePr>
        <p:xfrm>
          <a:off x="5550694" y="3157996"/>
          <a:ext cx="3429000" cy="205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5112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08A4-5DE1-48CB-B9C7-C2F6733E1AA9}"/>
              </a:ext>
            </a:extLst>
          </p:cNvPr>
          <p:cNvSpPr>
            <a:spLocks noGrp="1"/>
          </p:cNvSpPr>
          <p:nvPr>
            <p:ph type="title"/>
          </p:nvPr>
        </p:nvSpPr>
        <p:spPr/>
        <p:txBody>
          <a:bodyPr/>
          <a:lstStyle/>
          <a:p>
            <a:r>
              <a:rPr lang="sv-SE" dirty="0" err="1"/>
              <a:t>Antikoagulantiabehandling</a:t>
            </a:r>
            <a:r>
              <a:rPr lang="sv-SE" dirty="0"/>
              <a:t> vid inskrivning, ICH</a:t>
            </a:r>
          </a:p>
        </p:txBody>
      </p:sp>
      <p:pic>
        <p:nvPicPr>
          <p:cNvPr id="4" name="Content Placeholder 3" descr="Ett linjediagram från 2012 - 2021 som visar totala andelen patienter behandlade med antikoagulantia vid inskrivning som insjuknat i en hjärnblödning. Uppdelat på total, NOAK och warfarin. 2012 var andelen högst för warfarin men efter 2018 är andelen patienter som fått hjärnblödning behandlade med NOAK större.">
            <a:extLst>
              <a:ext uri="{FF2B5EF4-FFF2-40B4-BE49-F238E27FC236}">
                <a16:creationId xmlns:a16="http://schemas.microsoft.com/office/drawing/2014/main" id="{00000000-0008-0000-24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1" y="2286476"/>
            <a:ext cx="7136606" cy="3171825"/>
          </a:xfrm>
          <a:prstGeom prst="rect">
            <a:avLst/>
          </a:prstGeom>
        </p:spPr>
      </p:pic>
    </p:spTree>
    <p:extLst>
      <p:ext uri="{BB962C8B-B14F-4D97-AF65-F5344CB8AC3E}">
        <p14:creationId xmlns:p14="http://schemas.microsoft.com/office/powerpoint/2010/main" val="203228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3F06-F895-4D66-9AC8-4C466781D3EB}"/>
              </a:ext>
            </a:extLst>
          </p:cNvPr>
          <p:cNvSpPr>
            <a:spLocks noGrp="1"/>
          </p:cNvSpPr>
          <p:nvPr>
            <p:ph type="title"/>
          </p:nvPr>
        </p:nvSpPr>
        <p:spPr/>
        <p:txBody>
          <a:bodyPr/>
          <a:lstStyle/>
          <a:p>
            <a:r>
              <a:rPr lang="sv-SE" dirty="0"/>
              <a:t>Reversering </a:t>
            </a:r>
            <a:r>
              <a:rPr lang="sv-SE" sz="3200" dirty="0"/>
              <a:t>(</a:t>
            </a:r>
            <a:r>
              <a:rPr lang="sv-SE" sz="3600" dirty="0"/>
              <a:t>PCC </a:t>
            </a:r>
            <a:r>
              <a:rPr lang="sv-SE" sz="3600" baseline="0" dirty="0"/>
              <a:t> eller </a:t>
            </a:r>
            <a:r>
              <a:rPr lang="sv-SE" sz="3600" dirty="0"/>
              <a:t>*</a:t>
            </a:r>
            <a:r>
              <a:rPr lang="sv-SE" sz="3600" dirty="0" err="1"/>
              <a:t>idarucizumab</a:t>
            </a:r>
            <a:r>
              <a:rPr lang="sv-SE" sz="2700" dirty="0"/>
              <a:t>)</a:t>
            </a:r>
            <a:endParaRPr lang="sv-SE" dirty="0"/>
          </a:p>
        </p:txBody>
      </p:sp>
      <p:graphicFrame>
        <p:nvGraphicFramePr>
          <p:cNvPr id="4" name="Content Placeholder 3">
            <a:extLst>
              <a:ext uri="{FF2B5EF4-FFF2-40B4-BE49-F238E27FC236}">
                <a16:creationId xmlns:a16="http://schemas.microsoft.com/office/drawing/2014/main" id="{7787CECE-675C-4E35-8F77-AA4277779A6B}"/>
              </a:ext>
            </a:extLst>
          </p:cNvPr>
          <p:cNvGraphicFramePr>
            <a:graphicFrameLocks noGrp="1"/>
          </p:cNvGraphicFramePr>
          <p:nvPr>
            <p:ph idx="1"/>
            <p:extLst>
              <p:ext uri="{D42A27DB-BD31-4B8C-83A1-F6EECF244321}">
                <p14:modId xmlns:p14="http://schemas.microsoft.com/office/powerpoint/2010/main" val="4055248474"/>
              </p:ext>
            </p:extLst>
          </p:nvPr>
        </p:nvGraphicFramePr>
        <p:xfrm>
          <a:off x="1293978" y="2125266"/>
          <a:ext cx="6679726" cy="38754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2778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126C-3F74-4139-8894-0F6B4070CA69}"/>
              </a:ext>
            </a:extLst>
          </p:cNvPr>
          <p:cNvSpPr>
            <a:spLocks noGrp="1"/>
          </p:cNvSpPr>
          <p:nvPr>
            <p:ph type="title"/>
          </p:nvPr>
        </p:nvSpPr>
        <p:spPr/>
        <p:txBody>
          <a:bodyPr/>
          <a:lstStyle/>
          <a:p>
            <a:r>
              <a:rPr lang="sv-SE" dirty="0"/>
              <a:t>Undersökningar</a:t>
            </a:r>
          </a:p>
        </p:txBody>
      </p:sp>
      <p:sp>
        <p:nvSpPr>
          <p:cNvPr id="3" name="Content Placeholder 2">
            <a:extLst>
              <a:ext uri="{FF2B5EF4-FFF2-40B4-BE49-F238E27FC236}">
                <a16:creationId xmlns:a16="http://schemas.microsoft.com/office/drawing/2014/main" id="{67573B7E-2E19-49DE-A3B2-70491DA60FD2}"/>
              </a:ext>
            </a:extLst>
          </p:cNvPr>
          <p:cNvSpPr>
            <a:spLocks noGrp="1"/>
          </p:cNvSpPr>
          <p:nvPr>
            <p:ph sz="half" idx="1"/>
          </p:nvPr>
        </p:nvSpPr>
        <p:spPr/>
        <p:txBody>
          <a:bodyPr>
            <a:normAutofit/>
          </a:bodyPr>
          <a:lstStyle/>
          <a:p>
            <a:r>
              <a:rPr lang="sv-SE" dirty="0"/>
              <a:t>TIA</a:t>
            </a:r>
          </a:p>
          <a:p>
            <a:pPr lvl="1"/>
            <a:r>
              <a:rPr lang="sv-SE" dirty="0"/>
              <a:t>Långtids-EKG vårdtid:</a:t>
            </a:r>
          </a:p>
          <a:p>
            <a:pPr marL="457200" lvl="1" indent="0">
              <a:buNone/>
            </a:pPr>
            <a:r>
              <a:rPr lang="sv-SE" dirty="0"/>
              <a:t>74% (6-98%)</a:t>
            </a:r>
          </a:p>
          <a:p>
            <a:pPr lvl="1"/>
            <a:r>
              <a:rPr lang="sv-SE" dirty="0"/>
              <a:t>Långtids-EKG plan:</a:t>
            </a:r>
          </a:p>
          <a:p>
            <a:pPr marL="457200" lvl="1" indent="0">
              <a:buNone/>
            </a:pPr>
            <a:r>
              <a:rPr lang="sv-SE" dirty="0"/>
              <a:t>12% </a:t>
            </a:r>
          </a:p>
          <a:p>
            <a:pPr lvl="1"/>
            <a:endParaRPr lang="sv-SE" dirty="0"/>
          </a:p>
          <a:p>
            <a:pPr lvl="1"/>
            <a:endParaRPr lang="sv-SE" dirty="0"/>
          </a:p>
          <a:p>
            <a:pPr lvl="1"/>
            <a:endParaRPr lang="sv-SE" dirty="0"/>
          </a:p>
          <a:p>
            <a:pPr lvl="1"/>
            <a:endParaRPr lang="sv-SE" dirty="0"/>
          </a:p>
          <a:p>
            <a:pPr lvl="1"/>
            <a:endParaRPr lang="sv-SE" dirty="0"/>
          </a:p>
          <a:p>
            <a:endParaRPr lang="sv-SE" dirty="0"/>
          </a:p>
          <a:p>
            <a:pPr marL="0" indent="0">
              <a:buNone/>
            </a:pPr>
            <a:endParaRPr lang="sv-SE" dirty="0"/>
          </a:p>
          <a:p>
            <a:endParaRPr lang="sv-SE" dirty="0"/>
          </a:p>
          <a:p>
            <a:endParaRPr lang="sv-SE" dirty="0"/>
          </a:p>
        </p:txBody>
      </p:sp>
      <p:sp>
        <p:nvSpPr>
          <p:cNvPr id="4" name="Content Placeholder 3">
            <a:extLst>
              <a:ext uri="{FF2B5EF4-FFF2-40B4-BE49-F238E27FC236}">
                <a16:creationId xmlns:a16="http://schemas.microsoft.com/office/drawing/2014/main" id="{0D8107A2-B108-4D6A-A8B4-01DA1AB0750D}"/>
              </a:ext>
            </a:extLst>
          </p:cNvPr>
          <p:cNvSpPr>
            <a:spLocks noGrp="1"/>
          </p:cNvSpPr>
          <p:nvPr>
            <p:ph sz="half" idx="2"/>
          </p:nvPr>
        </p:nvSpPr>
        <p:spPr/>
        <p:txBody>
          <a:bodyPr>
            <a:normAutofit/>
          </a:bodyPr>
          <a:lstStyle/>
          <a:p>
            <a:r>
              <a:rPr lang="sv-SE" dirty="0"/>
              <a:t>Stroke</a:t>
            </a:r>
          </a:p>
          <a:p>
            <a:pPr lvl="1"/>
            <a:r>
              <a:rPr lang="sv-SE" dirty="0"/>
              <a:t>Långtids-EKG vårdtid:</a:t>
            </a:r>
          </a:p>
          <a:p>
            <a:pPr marL="457200" lvl="1" indent="0">
              <a:buNone/>
            </a:pPr>
            <a:r>
              <a:rPr lang="sv-SE" dirty="0"/>
              <a:t>82% (35-98%)</a:t>
            </a:r>
          </a:p>
          <a:p>
            <a:pPr lvl="1"/>
            <a:r>
              <a:rPr lang="sv-SE" dirty="0"/>
              <a:t>Långtids-EKG plan:</a:t>
            </a:r>
          </a:p>
          <a:p>
            <a:pPr marL="457200" lvl="1" indent="0">
              <a:buNone/>
            </a:pPr>
            <a:r>
              <a:rPr lang="sv-SE" dirty="0"/>
              <a:t>5%</a:t>
            </a:r>
          </a:p>
          <a:p>
            <a:pPr marL="457200" lvl="1" indent="0">
              <a:buNone/>
            </a:pPr>
            <a:r>
              <a:rPr lang="sv-SE" dirty="0"/>
              <a:t>	</a:t>
            </a:r>
          </a:p>
          <a:p>
            <a:endParaRPr lang="sv-SE" dirty="0"/>
          </a:p>
        </p:txBody>
      </p:sp>
    </p:spTree>
    <p:extLst>
      <p:ext uri="{BB962C8B-B14F-4D97-AF65-F5344CB8AC3E}">
        <p14:creationId xmlns:p14="http://schemas.microsoft.com/office/powerpoint/2010/main" val="3362433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9E2E31-00AD-469F-95B5-171DB9DA18D9}"/>
              </a:ext>
            </a:extLst>
          </p:cNvPr>
          <p:cNvSpPr>
            <a:spLocks noGrp="1"/>
          </p:cNvSpPr>
          <p:nvPr>
            <p:ph type="title"/>
          </p:nvPr>
        </p:nvSpPr>
        <p:spPr/>
        <p:txBody>
          <a:bodyPr/>
          <a:lstStyle/>
          <a:p>
            <a:r>
              <a:rPr lang="sv-SE" dirty="0"/>
              <a:t>Läkemedelsbehandling TIA</a:t>
            </a:r>
          </a:p>
        </p:txBody>
      </p:sp>
      <p:pic>
        <p:nvPicPr>
          <p:cNvPr id="9" name="Content Placeholder 8" descr="Ett stapeldiagram som visar andelen patienter som vid utskrivningen behandlades med blodtryckssänkande läkemedel, uppdelat på regioner. Riket låg på 73 % och 11 regioner hade en högre andel och 10 regioner hade en lägre andel.">
            <a:extLst>
              <a:ext uri="{FF2B5EF4-FFF2-40B4-BE49-F238E27FC236}">
                <a16:creationId xmlns:a16="http://schemas.microsoft.com/office/drawing/2014/main" id="{00000000-0008-0000-11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42235"/>
            <a:ext cx="2412374" cy="1608250"/>
          </a:xfrm>
          <a:prstGeom prst="rect">
            <a:avLst/>
          </a:prstGeom>
        </p:spPr>
      </p:pic>
      <p:sp>
        <p:nvSpPr>
          <p:cNvPr id="10" name="Rectangle 9">
            <a:extLst>
              <a:ext uri="{FF2B5EF4-FFF2-40B4-BE49-F238E27FC236}">
                <a16:creationId xmlns:a16="http://schemas.microsoft.com/office/drawing/2014/main" id="{2659D68A-2A27-43B8-A806-B140E9A48A10}"/>
              </a:ext>
            </a:extLst>
          </p:cNvPr>
          <p:cNvSpPr/>
          <p:nvPr/>
        </p:nvSpPr>
        <p:spPr>
          <a:xfrm>
            <a:off x="1439656" y="4060475"/>
            <a:ext cx="830997" cy="484748"/>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73%</a:t>
            </a:r>
          </a:p>
        </p:txBody>
      </p:sp>
      <p:sp>
        <p:nvSpPr>
          <p:cNvPr id="11" name="Rectangle 10">
            <a:extLst>
              <a:ext uri="{FF2B5EF4-FFF2-40B4-BE49-F238E27FC236}">
                <a16:creationId xmlns:a16="http://schemas.microsoft.com/office/drawing/2014/main" id="{90C515C7-F80B-4C86-9C9E-237EF9779549}"/>
              </a:ext>
            </a:extLst>
          </p:cNvPr>
          <p:cNvSpPr/>
          <p:nvPr/>
        </p:nvSpPr>
        <p:spPr>
          <a:xfrm>
            <a:off x="563339" y="1932161"/>
            <a:ext cx="2543004" cy="392415"/>
          </a:xfrm>
          <a:prstGeom prst="rect">
            <a:avLst/>
          </a:prstGeom>
          <a:noFill/>
        </p:spPr>
        <p:txBody>
          <a:bodyPr wrap="none" lIns="68580" tIns="34290" rIns="68580" bIns="34290">
            <a:spAutoFit/>
          </a:bodyPr>
          <a:lstStyle/>
          <a:p>
            <a:pPr algn="ctr"/>
            <a:r>
              <a:rPr lang="en-US" sz="2100" dirty="0" err="1">
                <a:ln w="0"/>
                <a:solidFill>
                  <a:schemeClr val="accent1"/>
                </a:solidFill>
                <a:effectLst>
                  <a:outerShdw blurRad="38100" dist="25400" dir="5400000" algn="ctr" rotWithShape="0">
                    <a:srgbClr val="6E747A">
                      <a:alpha val="43000"/>
                    </a:srgbClr>
                  </a:outerShdw>
                </a:effectLst>
              </a:rPr>
              <a:t>Blodtryckssänkande</a:t>
            </a:r>
            <a:endParaRPr lang="en-US" sz="2100" dirty="0">
              <a:ln w="0"/>
              <a:solidFill>
                <a:schemeClr val="accent1"/>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05A448CF-AE26-449B-BFE0-95533CF638E7}"/>
              </a:ext>
            </a:extLst>
          </p:cNvPr>
          <p:cNvSpPr/>
          <p:nvPr/>
        </p:nvSpPr>
        <p:spPr>
          <a:xfrm>
            <a:off x="4225072" y="1932161"/>
            <a:ext cx="1065035" cy="392415"/>
          </a:xfrm>
          <a:prstGeom prst="rect">
            <a:avLst/>
          </a:prstGeom>
          <a:noFill/>
        </p:spPr>
        <p:txBody>
          <a:bodyPr wrap="none" lIns="68580" tIns="34290" rIns="68580" bIns="34290">
            <a:spAutoFit/>
          </a:bodyPr>
          <a:lstStyle/>
          <a:p>
            <a:pPr algn="ctr"/>
            <a:r>
              <a:rPr lang="en-US" sz="2100" dirty="0" err="1">
                <a:ln w="0"/>
                <a:solidFill>
                  <a:schemeClr val="accent1"/>
                </a:solidFill>
                <a:effectLst>
                  <a:outerShdw blurRad="38100" dist="25400" dir="5400000" algn="ctr" rotWithShape="0">
                    <a:srgbClr val="6E747A">
                      <a:alpha val="43000"/>
                    </a:srgbClr>
                  </a:outerShdw>
                </a:effectLst>
              </a:rPr>
              <a:t>Statiner</a:t>
            </a:r>
            <a:endParaRPr lang="en-US" sz="2100" dirty="0">
              <a:ln w="0"/>
              <a:solidFill>
                <a:schemeClr val="accent1"/>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AC5BDD20-885C-4D7E-8E23-F68A0A8DAD6E}"/>
              </a:ext>
            </a:extLst>
          </p:cNvPr>
          <p:cNvSpPr/>
          <p:nvPr/>
        </p:nvSpPr>
        <p:spPr>
          <a:xfrm>
            <a:off x="4362409" y="4060475"/>
            <a:ext cx="830997" cy="484748"/>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86%</a:t>
            </a:r>
          </a:p>
        </p:txBody>
      </p:sp>
      <p:sp>
        <p:nvSpPr>
          <p:cNvPr id="14" name="Rectangle 13">
            <a:extLst>
              <a:ext uri="{FF2B5EF4-FFF2-40B4-BE49-F238E27FC236}">
                <a16:creationId xmlns:a16="http://schemas.microsoft.com/office/drawing/2014/main" id="{CDD9F628-E146-4B21-B0B4-4D0CB488ACE8}"/>
              </a:ext>
            </a:extLst>
          </p:cNvPr>
          <p:cNvSpPr/>
          <p:nvPr/>
        </p:nvSpPr>
        <p:spPr>
          <a:xfrm>
            <a:off x="6153309" y="1932161"/>
            <a:ext cx="2534605" cy="392415"/>
          </a:xfrm>
          <a:prstGeom prst="rect">
            <a:avLst/>
          </a:prstGeom>
          <a:noFill/>
        </p:spPr>
        <p:txBody>
          <a:bodyPr wrap="none" lIns="68580" tIns="34290" rIns="68580" bIns="34290">
            <a:spAutoFit/>
          </a:bodyPr>
          <a:lstStyle/>
          <a:p>
            <a:pPr algn="ctr"/>
            <a:r>
              <a:rPr lang="en-US" sz="2100" dirty="0" err="1">
                <a:ln w="0"/>
                <a:solidFill>
                  <a:schemeClr val="accent1"/>
                </a:solidFill>
                <a:effectLst>
                  <a:outerShdw blurRad="38100" dist="25400" dir="5400000" algn="ctr" rotWithShape="0">
                    <a:srgbClr val="6E747A">
                      <a:alpha val="43000"/>
                    </a:srgbClr>
                  </a:outerShdw>
                </a:effectLst>
              </a:rPr>
              <a:t>Trombocythämmare</a:t>
            </a:r>
            <a:endParaRPr lang="en-US" sz="2100" dirty="0">
              <a:ln w="0"/>
              <a:solidFill>
                <a:schemeClr val="accent1"/>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C2F41E50-168C-4F36-9B7E-22E8CB810BC8}"/>
              </a:ext>
            </a:extLst>
          </p:cNvPr>
          <p:cNvSpPr/>
          <p:nvPr/>
        </p:nvSpPr>
        <p:spPr>
          <a:xfrm>
            <a:off x="7005111" y="4060475"/>
            <a:ext cx="830997" cy="484748"/>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98%</a:t>
            </a:r>
          </a:p>
        </p:txBody>
      </p:sp>
      <p:pic>
        <p:nvPicPr>
          <p:cNvPr id="16" name="Picture 15" descr="Ett stapeldiagram som visar andelen patienter som vid utskrivning behandlades med statiner per region. Riket hade 86 % och 13 regioner hade en högre andel och 8 regioner hade en lägre andel än riket. ">
            <a:extLst>
              <a:ext uri="{FF2B5EF4-FFF2-40B4-BE49-F238E27FC236}">
                <a16:creationId xmlns:a16="http://schemas.microsoft.com/office/drawing/2014/main" id="{00000000-0008-0000-1400-000002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702" y="2324577"/>
            <a:ext cx="2449262" cy="1632926"/>
          </a:xfrm>
          <a:prstGeom prst="rect">
            <a:avLst/>
          </a:prstGeom>
        </p:spPr>
      </p:pic>
    </p:spTree>
    <p:extLst>
      <p:ext uri="{BB962C8B-B14F-4D97-AF65-F5344CB8AC3E}">
        <p14:creationId xmlns:p14="http://schemas.microsoft.com/office/powerpoint/2010/main" val="3918671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9E2E31-00AD-469F-95B5-171DB9DA18D9}"/>
              </a:ext>
            </a:extLst>
          </p:cNvPr>
          <p:cNvSpPr>
            <a:spLocks noGrp="1"/>
          </p:cNvSpPr>
          <p:nvPr>
            <p:ph type="title"/>
          </p:nvPr>
        </p:nvSpPr>
        <p:spPr/>
        <p:txBody>
          <a:bodyPr/>
          <a:lstStyle/>
          <a:p>
            <a:r>
              <a:rPr lang="sv-SE" dirty="0"/>
              <a:t>Läkemedelsbehandling stroke</a:t>
            </a:r>
          </a:p>
        </p:txBody>
      </p:sp>
      <p:sp>
        <p:nvSpPr>
          <p:cNvPr id="10" name="Rectangle 9">
            <a:extLst>
              <a:ext uri="{FF2B5EF4-FFF2-40B4-BE49-F238E27FC236}">
                <a16:creationId xmlns:a16="http://schemas.microsoft.com/office/drawing/2014/main" id="{2659D68A-2A27-43B8-A806-B140E9A48A10}"/>
              </a:ext>
            </a:extLst>
          </p:cNvPr>
          <p:cNvSpPr/>
          <p:nvPr/>
        </p:nvSpPr>
        <p:spPr>
          <a:xfrm>
            <a:off x="1419343" y="5115109"/>
            <a:ext cx="830997" cy="484748"/>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79%</a:t>
            </a:r>
          </a:p>
        </p:txBody>
      </p:sp>
      <p:sp>
        <p:nvSpPr>
          <p:cNvPr id="11" name="Rectangle 10">
            <a:extLst>
              <a:ext uri="{FF2B5EF4-FFF2-40B4-BE49-F238E27FC236}">
                <a16:creationId xmlns:a16="http://schemas.microsoft.com/office/drawing/2014/main" id="{90C515C7-F80B-4C86-9C9E-237EF9779549}"/>
              </a:ext>
            </a:extLst>
          </p:cNvPr>
          <p:cNvSpPr/>
          <p:nvPr/>
        </p:nvSpPr>
        <p:spPr>
          <a:xfrm>
            <a:off x="563339" y="1932161"/>
            <a:ext cx="2543004" cy="392415"/>
          </a:xfrm>
          <a:prstGeom prst="rect">
            <a:avLst/>
          </a:prstGeom>
          <a:noFill/>
        </p:spPr>
        <p:txBody>
          <a:bodyPr wrap="none" lIns="68580" tIns="34290" rIns="68580" bIns="34290">
            <a:spAutoFit/>
          </a:bodyPr>
          <a:lstStyle/>
          <a:p>
            <a:pPr algn="ctr"/>
            <a:r>
              <a:rPr lang="en-US" sz="2100" dirty="0" err="1">
                <a:ln w="0"/>
                <a:solidFill>
                  <a:schemeClr val="accent1"/>
                </a:solidFill>
                <a:effectLst>
                  <a:outerShdw blurRad="38100" dist="25400" dir="5400000" algn="ctr" rotWithShape="0">
                    <a:srgbClr val="6E747A">
                      <a:alpha val="43000"/>
                    </a:srgbClr>
                  </a:outerShdw>
                </a:effectLst>
              </a:rPr>
              <a:t>Blodtryckssänkande</a:t>
            </a:r>
            <a:endParaRPr lang="en-US" sz="2100" dirty="0">
              <a:ln w="0"/>
              <a:solidFill>
                <a:schemeClr val="accent1"/>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05A448CF-AE26-449B-BFE0-95533CF638E7}"/>
              </a:ext>
            </a:extLst>
          </p:cNvPr>
          <p:cNvSpPr/>
          <p:nvPr/>
        </p:nvSpPr>
        <p:spPr>
          <a:xfrm>
            <a:off x="4225072" y="1932161"/>
            <a:ext cx="1065035" cy="392415"/>
          </a:xfrm>
          <a:prstGeom prst="rect">
            <a:avLst/>
          </a:prstGeom>
          <a:noFill/>
        </p:spPr>
        <p:txBody>
          <a:bodyPr wrap="none" lIns="68580" tIns="34290" rIns="68580" bIns="34290">
            <a:spAutoFit/>
          </a:bodyPr>
          <a:lstStyle/>
          <a:p>
            <a:pPr algn="ctr"/>
            <a:r>
              <a:rPr lang="en-US" sz="2100" dirty="0" err="1">
                <a:ln w="0"/>
                <a:solidFill>
                  <a:schemeClr val="accent1"/>
                </a:solidFill>
                <a:effectLst>
                  <a:outerShdw blurRad="38100" dist="25400" dir="5400000" algn="ctr" rotWithShape="0">
                    <a:srgbClr val="6E747A">
                      <a:alpha val="43000"/>
                    </a:srgbClr>
                  </a:outerShdw>
                </a:effectLst>
              </a:rPr>
              <a:t>Statiner</a:t>
            </a:r>
            <a:endParaRPr lang="en-US" sz="2100" dirty="0">
              <a:ln w="0"/>
              <a:solidFill>
                <a:schemeClr val="accent1"/>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AC5BDD20-885C-4D7E-8E23-F68A0A8DAD6E}"/>
              </a:ext>
            </a:extLst>
          </p:cNvPr>
          <p:cNvSpPr/>
          <p:nvPr/>
        </p:nvSpPr>
        <p:spPr>
          <a:xfrm>
            <a:off x="4471454" y="5115109"/>
            <a:ext cx="830997" cy="484748"/>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84%</a:t>
            </a:r>
          </a:p>
        </p:txBody>
      </p:sp>
      <p:sp>
        <p:nvSpPr>
          <p:cNvPr id="14" name="Rectangle 13">
            <a:extLst>
              <a:ext uri="{FF2B5EF4-FFF2-40B4-BE49-F238E27FC236}">
                <a16:creationId xmlns:a16="http://schemas.microsoft.com/office/drawing/2014/main" id="{CDD9F628-E146-4B21-B0B4-4D0CB488ACE8}"/>
              </a:ext>
            </a:extLst>
          </p:cNvPr>
          <p:cNvSpPr/>
          <p:nvPr/>
        </p:nvSpPr>
        <p:spPr>
          <a:xfrm>
            <a:off x="6153309" y="1932161"/>
            <a:ext cx="2534605" cy="392415"/>
          </a:xfrm>
          <a:prstGeom prst="rect">
            <a:avLst/>
          </a:prstGeom>
          <a:noFill/>
        </p:spPr>
        <p:txBody>
          <a:bodyPr wrap="none" lIns="68580" tIns="34290" rIns="68580" bIns="34290">
            <a:spAutoFit/>
          </a:bodyPr>
          <a:lstStyle/>
          <a:p>
            <a:pPr algn="ctr"/>
            <a:r>
              <a:rPr lang="en-US" sz="2100" dirty="0" err="1">
                <a:ln w="0"/>
                <a:solidFill>
                  <a:schemeClr val="accent1"/>
                </a:solidFill>
                <a:effectLst>
                  <a:outerShdw blurRad="38100" dist="25400" dir="5400000" algn="ctr" rotWithShape="0">
                    <a:srgbClr val="6E747A">
                      <a:alpha val="43000"/>
                    </a:srgbClr>
                  </a:outerShdw>
                </a:effectLst>
              </a:rPr>
              <a:t>Trombocythämmare</a:t>
            </a:r>
            <a:endParaRPr lang="en-US" sz="2100" dirty="0">
              <a:ln w="0"/>
              <a:solidFill>
                <a:schemeClr val="accent1"/>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C2F41E50-168C-4F36-9B7E-22E8CB810BC8}"/>
              </a:ext>
            </a:extLst>
          </p:cNvPr>
          <p:cNvSpPr/>
          <p:nvPr/>
        </p:nvSpPr>
        <p:spPr>
          <a:xfrm>
            <a:off x="7127941" y="5115109"/>
            <a:ext cx="830997" cy="484748"/>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95%</a:t>
            </a:r>
          </a:p>
        </p:txBody>
      </p:sp>
      <p:pic>
        <p:nvPicPr>
          <p:cNvPr id="17" name="Picture 16" descr="Ett stapeldiagram som visar andel patienter som fått någon form av blodtryckssänkande medicinering, uppdelat på sjukhus. Riket har 79 % och uppnår måttlig målnivå. 70 sjukhus uppnår måttlig målnivå varav 40 sjukhus uppnår hög målnivå. 2 sjukhus uppnår inte måttlig målnivå.">
            <a:extLst>
              <a:ext uri="{FF2B5EF4-FFF2-40B4-BE49-F238E27FC236}">
                <a16:creationId xmlns:a16="http://schemas.microsoft.com/office/drawing/2014/main" id="{00000000-0008-0000-3700-00000200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323" y="2514312"/>
            <a:ext cx="1848449" cy="2464729"/>
          </a:xfrm>
          <a:prstGeom prst="rect">
            <a:avLst/>
          </a:prstGeom>
        </p:spPr>
      </p:pic>
      <p:pic>
        <p:nvPicPr>
          <p:cNvPr id="18" name="Picture 17" descr="Ett stapeldiagram som visar andel patienter med ischemisk stroke utan förmaksflimmer och utan antikoagulantia som fått trombocythämmande läkemedel, uppdelat på sjukhus. Riket har 95 % och uppnår hög målnivå. Alla sjukhus uppnår måttlig målnivå varav 67 sjukhus uppnår hög målnivå.">
            <a:extLst>
              <a:ext uri="{FF2B5EF4-FFF2-40B4-BE49-F238E27FC236}">
                <a16:creationId xmlns:a16="http://schemas.microsoft.com/office/drawing/2014/main" id="{00000000-0008-0000-3800-000002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048" y="2499983"/>
            <a:ext cx="1859087" cy="2479058"/>
          </a:xfrm>
          <a:prstGeom prst="rect">
            <a:avLst/>
          </a:prstGeom>
        </p:spPr>
      </p:pic>
      <p:pic>
        <p:nvPicPr>
          <p:cNvPr id="19" name="Picture 18" descr="Ett stapeldiagram som visar andel patienter fått statinbehandling vid ischemisk stroke, uppdelat på sjukhus. Riket har 84 % och uppnår hög målnivå. 69 sjukhus uppnår måttlig nivå varav 59 uppnår hög målnivå. 3 sjukhus uppnår inte måttlig målnivå">
            <a:extLst>
              <a:ext uri="{FF2B5EF4-FFF2-40B4-BE49-F238E27FC236}">
                <a16:creationId xmlns:a16="http://schemas.microsoft.com/office/drawing/2014/main" id="{00000000-0008-0000-3D00-000002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389" y="2514312"/>
            <a:ext cx="1848448" cy="2464794"/>
          </a:xfrm>
          <a:prstGeom prst="rect">
            <a:avLst/>
          </a:prstGeom>
        </p:spPr>
      </p:pic>
    </p:spTree>
    <p:extLst>
      <p:ext uri="{BB962C8B-B14F-4D97-AF65-F5344CB8AC3E}">
        <p14:creationId xmlns:p14="http://schemas.microsoft.com/office/powerpoint/2010/main" val="2431608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01CC-3A02-4DCC-8DA5-10FABC154CB7}"/>
              </a:ext>
            </a:extLst>
          </p:cNvPr>
          <p:cNvSpPr>
            <a:spLocks noGrp="1"/>
          </p:cNvSpPr>
          <p:nvPr>
            <p:ph type="title"/>
          </p:nvPr>
        </p:nvSpPr>
        <p:spPr/>
        <p:txBody>
          <a:bodyPr/>
          <a:lstStyle/>
          <a:p>
            <a:r>
              <a:rPr lang="sv-SE" dirty="0" err="1"/>
              <a:t>Antikoagulantia</a:t>
            </a:r>
            <a:r>
              <a:rPr lang="sv-SE" dirty="0"/>
              <a:t> vid </a:t>
            </a:r>
            <a:r>
              <a:rPr lang="sv-SE" dirty="0" err="1"/>
              <a:t>ischemisk</a:t>
            </a:r>
            <a:r>
              <a:rPr lang="sv-SE" dirty="0"/>
              <a:t> stroke</a:t>
            </a:r>
          </a:p>
        </p:txBody>
      </p:sp>
      <p:pic>
        <p:nvPicPr>
          <p:cNvPr id="4" name="Content Placeholder 3" descr="Andel patienter med ischemisk stroke och förmaksflimmer som skrevs ut med någon typ av antikoagulantiabehandling uppdelat på kön och över och under 80 år för åren 2001 - 2021. Skillnadena mellan kön har minskat över åren och börjar närma sig samma nivå.">
            <a:extLst>
              <a:ext uri="{FF2B5EF4-FFF2-40B4-BE49-F238E27FC236}">
                <a16:creationId xmlns:a16="http://schemas.microsoft.com/office/drawing/2014/main" id="{00000000-0008-0000-37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370" y="2527445"/>
            <a:ext cx="6172735" cy="2743438"/>
          </a:xfrm>
          <a:prstGeom prst="rect">
            <a:avLst/>
          </a:prstGeom>
        </p:spPr>
      </p:pic>
    </p:spTree>
    <p:extLst>
      <p:ext uri="{BB962C8B-B14F-4D97-AF65-F5344CB8AC3E}">
        <p14:creationId xmlns:p14="http://schemas.microsoft.com/office/powerpoint/2010/main" val="92594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01CC-3A02-4DCC-8DA5-10FABC154CB7}"/>
              </a:ext>
            </a:extLst>
          </p:cNvPr>
          <p:cNvSpPr>
            <a:spLocks noGrp="1"/>
          </p:cNvSpPr>
          <p:nvPr>
            <p:ph type="title"/>
          </p:nvPr>
        </p:nvSpPr>
        <p:spPr/>
        <p:txBody>
          <a:bodyPr/>
          <a:lstStyle/>
          <a:p>
            <a:r>
              <a:rPr lang="sv-SE" dirty="0" err="1"/>
              <a:t>Antikoagulantia</a:t>
            </a:r>
            <a:r>
              <a:rPr lang="sv-SE" dirty="0"/>
              <a:t> vid </a:t>
            </a:r>
            <a:r>
              <a:rPr lang="sv-SE" dirty="0" err="1"/>
              <a:t>ischemisk</a:t>
            </a:r>
            <a:r>
              <a:rPr lang="sv-SE" dirty="0"/>
              <a:t> stroke</a:t>
            </a:r>
          </a:p>
        </p:txBody>
      </p:sp>
      <p:pic>
        <p:nvPicPr>
          <p:cNvPr id="4" name="Content Placeholder 3" descr="Andel patienter med ischemisk stroke och förmaksflimmer som skrevs ut med någon typ av antikoagulantiabehandling uppdelat på kön och över och under 80 år för åren 2001 - 2021. Skillnadena mellan kön har minskat över åren och börjar närma sig samma nivå.">
            <a:extLst>
              <a:ext uri="{FF2B5EF4-FFF2-40B4-BE49-F238E27FC236}">
                <a16:creationId xmlns:a16="http://schemas.microsoft.com/office/drawing/2014/main" id="{00000000-0008-0000-37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12298"/>
            <a:ext cx="4575159" cy="2033404"/>
          </a:xfrm>
          <a:prstGeom prst="rect">
            <a:avLst/>
          </a:prstGeom>
        </p:spPr>
      </p:pic>
      <p:pic>
        <p:nvPicPr>
          <p:cNvPr id="5" name="Content Placeholder 3" descr="Andel patienter med ischemisk stroke och förmaksflimmer som vid utskrivning fick någon typ av antikoagulantiabehandling per sjukhus. I riket fick ca 7 % warfarin och ca 75 % NOAK.">
            <a:extLst>
              <a:ext uri="{FF2B5EF4-FFF2-40B4-BE49-F238E27FC236}">
                <a16:creationId xmlns:a16="http://schemas.microsoft.com/office/drawing/2014/main" id="{A731A411-22B9-4A3C-9369-0AA156358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728" y="1417638"/>
            <a:ext cx="3283644" cy="4743043"/>
          </a:xfrm>
          <a:prstGeom prst="rect">
            <a:avLst/>
          </a:prstGeom>
        </p:spPr>
      </p:pic>
    </p:spTree>
    <p:extLst>
      <p:ext uri="{BB962C8B-B14F-4D97-AF65-F5344CB8AC3E}">
        <p14:creationId xmlns:p14="http://schemas.microsoft.com/office/powerpoint/2010/main" val="395178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15B6-E71A-4404-9A9F-1C6D988AE0B3}"/>
              </a:ext>
            </a:extLst>
          </p:cNvPr>
          <p:cNvSpPr>
            <a:spLocks noGrp="1"/>
          </p:cNvSpPr>
          <p:nvPr>
            <p:ph type="title"/>
          </p:nvPr>
        </p:nvSpPr>
        <p:spPr/>
        <p:txBody>
          <a:bodyPr/>
          <a:lstStyle/>
          <a:p>
            <a:r>
              <a:rPr lang="sv-SE" dirty="0" err="1"/>
              <a:t>Antikoagulantia</a:t>
            </a:r>
            <a:r>
              <a:rPr lang="sv-SE" dirty="0"/>
              <a:t> vid förmaksflimmer</a:t>
            </a:r>
          </a:p>
        </p:txBody>
      </p:sp>
      <p:pic>
        <p:nvPicPr>
          <p:cNvPr id="4" name="Content Placeholder 3" descr="Ett stapeldiagram som visar vilken antikoagulantiabehandling vid förmaksflimmer som patienter med TIA fått. Riket ligger på ca 11 % warfarin behandling och 79 % NOAK. 13 regioner hade totalt en större andel antikoagulantiabehandling jämfört med riket och 8 regioner hade totalt en lägre andel.">
            <a:extLst>
              <a:ext uri="{FF2B5EF4-FFF2-40B4-BE49-F238E27FC236}">
                <a16:creationId xmlns:a16="http://schemas.microsoft.com/office/drawing/2014/main" id="{00000000-0008-0000-12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804" y="1878880"/>
            <a:ext cx="4301972" cy="2867982"/>
          </a:xfrm>
          <a:prstGeom prst="rect">
            <a:avLst/>
          </a:prstGeom>
        </p:spPr>
      </p:pic>
      <p:sp>
        <p:nvSpPr>
          <p:cNvPr id="5" name="Rectangle 4">
            <a:extLst>
              <a:ext uri="{FF2B5EF4-FFF2-40B4-BE49-F238E27FC236}">
                <a16:creationId xmlns:a16="http://schemas.microsoft.com/office/drawing/2014/main" id="{01FDEAD0-20B0-43F7-9A08-404527F74273}"/>
              </a:ext>
            </a:extLst>
          </p:cNvPr>
          <p:cNvSpPr/>
          <p:nvPr/>
        </p:nvSpPr>
        <p:spPr>
          <a:xfrm>
            <a:off x="6067196" y="4528234"/>
            <a:ext cx="2014013" cy="900246"/>
          </a:xfrm>
          <a:prstGeom prst="rect">
            <a:avLst/>
          </a:prstGeom>
          <a:noFill/>
        </p:spPr>
        <p:txBody>
          <a:bodyPr wrap="none" lIns="68580" tIns="34290" rIns="68580" bIns="34290">
            <a:spAutoFit/>
          </a:bodyPr>
          <a:lstStyle/>
          <a:p>
            <a:pPr algn="ctr"/>
            <a:r>
              <a:rPr lang="en-US" sz="2700" dirty="0">
                <a:ln w="0"/>
                <a:solidFill>
                  <a:schemeClr val="accent1"/>
                </a:solidFill>
                <a:effectLst>
                  <a:outerShdw blurRad="38100" dist="25400" dir="5400000" algn="ctr" rotWithShape="0">
                    <a:srgbClr val="6E747A">
                      <a:alpha val="43000"/>
                    </a:srgbClr>
                  </a:outerShdw>
                </a:effectLst>
              </a:rPr>
              <a:t>&lt;80 </a:t>
            </a:r>
            <a:r>
              <a:rPr lang="en-US" sz="2700" dirty="0" err="1">
                <a:ln w="0"/>
                <a:solidFill>
                  <a:schemeClr val="accent1"/>
                </a:solidFill>
                <a:effectLst>
                  <a:outerShdw blurRad="38100" dist="25400" dir="5400000" algn="ctr" rotWithShape="0">
                    <a:srgbClr val="6E747A">
                      <a:alpha val="43000"/>
                    </a:srgbClr>
                  </a:outerShdw>
                </a:effectLst>
              </a:rPr>
              <a:t>år</a:t>
            </a:r>
            <a:r>
              <a:rPr lang="en-US" sz="2700" dirty="0">
                <a:ln w="0"/>
                <a:solidFill>
                  <a:schemeClr val="accent1"/>
                </a:solidFill>
                <a:effectLst>
                  <a:outerShdw blurRad="38100" dist="25400" dir="5400000" algn="ctr" rotWithShape="0">
                    <a:srgbClr val="6E747A">
                      <a:alpha val="43000"/>
                    </a:srgbClr>
                  </a:outerShdw>
                </a:effectLst>
              </a:rPr>
              <a:t>: 89%</a:t>
            </a:r>
          </a:p>
          <a:p>
            <a:pPr algn="ctr"/>
            <a:r>
              <a:rPr lang="en-US" sz="2700" dirty="0">
                <a:ln w="0"/>
                <a:solidFill>
                  <a:schemeClr val="accent1"/>
                </a:solidFill>
                <a:effectLst>
                  <a:outerShdw blurRad="38100" dist="25400" dir="5400000" algn="ctr" rotWithShape="0">
                    <a:srgbClr val="6E747A">
                      <a:alpha val="43000"/>
                    </a:srgbClr>
                  </a:outerShdw>
                </a:effectLst>
              </a:rPr>
              <a:t>&gt;80 </a:t>
            </a:r>
            <a:r>
              <a:rPr lang="en-US" sz="2700" dirty="0" err="1">
                <a:ln w="0"/>
                <a:solidFill>
                  <a:schemeClr val="accent1"/>
                </a:solidFill>
                <a:effectLst>
                  <a:outerShdw blurRad="38100" dist="25400" dir="5400000" algn="ctr" rotWithShape="0">
                    <a:srgbClr val="6E747A">
                      <a:alpha val="43000"/>
                    </a:srgbClr>
                  </a:outerShdw>
                </a:effectLst>
              </a:rPr>
              <a:t>år</a:t>
            </a:r>
            <a:r>
              <a:rPr lang="en-US" sz="2700" dirty="0">
                <a:ln w="0"/>
                <a:solidFill>
                  <a:schemeClr val="accent1"/>
                </a:solidFill>
                <a:effectLst>
                  <a:outerShdw blurRad="38100" dist="25400" dir="5400000" algn="ctr" rotWithShape="0">
                    <a:srgbClr val="6E747A">
                      <a:alpha val="43000"/>
                    </a:srgbClr>
                  </a:outerShdw>
                </a:effectLst>
              </a:rPr>
              <a:t>: 91%</a:t>
            </a:r>
          </a:p>
        </p:txBody>
      </p:sp>
      <p:pic>
        <p:nvPicPr>
          <p:cNvPr id="6" name="Picture 5" descr="Ett linjediagram som visar andelen patienter med förmaksflimmer som behandlades med warfarin eller NOAK vid utskrivandet, uppdelat på kön och ålder över och under 80. Från 2010 har andelen behandlade kvinnor närmat sig andelen behandlade män. År 2020 är andelarna för män och kvinnor nästan lika och ca 40 procentenheter högre för kvinnor och ca 30 procentenheter för männen jämfört med 2010.">
            <a:extLst>
              <a:ext uri="{FF2B5EF4-FFF2-40B4-BE49-F238E27FC236}">
                <a16:creationId xmlns:a16="http://schemas.microsoft.com/office/drawing/2014/main" id="{00000000-0008-0000-1300-000002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15" y="2443148"/>
            <a:ext cx="4239651" cy="1884045"/>
          </a:xfrm>
          <a:prstGeom prst="rect">
            <a:avLst/>
          </a:prstGeom>
        </p:spPr>
      </p:pic>
    </p:spTree>
    <p:extLst>
      <p:ext uri="{BB962C8B-B14F-4D97-AF65-F5344CB8AC3E}">
        <p14:creationId xmlns:p14="http://schemas.microsoft.com/office/powerpoint/2010/main" val="429315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DD7-7CE2-4720-95D0-91194568BCDB}"/>
              </a:ext>
            </a:extLst>
          </p:cNvPr>
          <p:cNvSpPr>
            <a:spLocks noGrp="1"/>
          </p:cNvSpPr>
          <p:nvPr>
            <p:ph type="title"/>
          </p:nvPr>
        </p:nvSpPr>
        <p:spPr/>
        <p:txBody>
          <a:bodyPr/>
          <a:lstStyle/>
          <a:p>
            <a:r>
              <a:rPr lang="sv-SE" dirty="0"/>
              <a:t>Stroke 2010-2021</a:t>
            </a:r>
          </a:p>
        </p:txBody>
      </p:sp>
      <p:pic>
        <p:nvPicPr>
          <p:cNvPr id="4" name="Content Placeholder 3" descr="Ett linjediagram som visar antalet registreringar för förstagångsinsjuknande och återinsjuknande i stroke. Antalet har minskat från ca 19000 till ca 16000 för förstagångsinsjuknanden och från ca 6500 till ca 4000 för återinsjuknanden de senaste 10 åren.">
            <a:extLst>
              <a:ext uri="{FF2B5EF4-FFF2-40B4-BE49-F238E27FC236}">
                <a16:creationId xmlns:a16="http://schemas.microsoft.com/office/drawing/2014/main" id="{00000000-0008-0000-20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1" y="2394380"/>
            <a:ext cx="6065577" cy="2695812"/>
          </a:xfrm>
          <a:prstGeom prst="rect">
            <a:avLst/>
          </a:prstGeom>
        </p:spPr>
      </p:pic>
    </p:spTree>
    <p:extLst>
      <p:ext uri="{BB962C8B-B14F-4D97-AF65-F5344CB8AC3E}">
        <p14:creationId xmlns:p14="http://schemas.microsoft.com/office/powerpoint/2010/main" val="361093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776F-4ECF-4738-A8E7-928BA671CC80}"/>
              </a:ext>
            </a:extLst>
          </p:cNvPr>
          <p:cNvSpPr>
            <a:spLocks noGrp="1"/>
          </p:cNvSpPr>
          <p:nvPr>
            <p:ph type="title"/>
          </p:nvPr>
        </p:nvSpPr>
        <p:spPr/>
        <p:txBody>
          <a:bodyPr/>
          <a:lstStyle/>
          <a:p>
            <a:r>
              <a:rPr lang="sv-SE" dirty="0"/>
              <a:t>Bedömning av SG/FT, AT, L</a:t>
            </a:r>
          </a:p>
        </p:txBody>
      </p:sp>
      <p:sp>
        <p:nvSpPr>
          <p:cNvPr id="3" name="Text Placeholder 2">
            <a:extLst>
              <a:ext uri="{FF2B5EF4-FFF2-40B4-BE49-F238E27FC236}">
                <a16:creationId xmlns:a16="http://schemas.microsoft.com/office/drawing/2014/main" id="{5BBCB03F-D773-4926-890B-519424A2A4E4}"/>
              </a:ext>
            </a:extLst>
          </p:cNvPr>
          <p:cNvSpPr>
            <a:spLocks noGrp="1"/>
          </p:cNvSpPr>
          <p:nvPr>
            <p:ph type="body" idx="1"/>
          </p:nvPr>
        </p:nvSpPr>
        <p:spPr/>
        <p:txBody>
          <a:bodyPr>
            <a:normAutofit/>
          </a:bodyPr>
          <a:lstStyle/>
          <a:p>
            <a:r>
              <a:rPr lang="sv-SE" sz="3600" dirty="0"/>
              <a:t>TIA</a:t>
            </a:r>
          </a:p>
        </p:txBody>
      </p:sp>
      <p:sp>
        <p:nvSpPr>
          <p:cNvPr id="4" name="Content Placeholder 3">
            <a:extLst>
              <a:ext uri="{FF2B5EF4-FFF2-40B4-BE49-F238E27FC236}">
                <a16:creationId xmlns:a16="http://schemas.microsoft.com/office/drawing/2014/main" id="{99BAB405-1862-4F55-86D2-A45AAC07256A}"/>
              </a:ext>
            </a:extLst>
          </p:cNvPr>
          <p:cNvSpPr>
            <a:spLocks noGrp="1"/>
          </p:cNvSpPr>
          <p:nvPr>
            <p:ph sz="half" idx="2"/>
          </p:nvPr>
        </p:nvSpPr>
        <p:spPr/>
        <p:txBody>
          <a:bodyPr>
            <a:normAutofit/>
          </a:bodyPr>
          <a:lstStyle/>
          <a:p>
            <a:pPr lvl="1"/>
            <a:r>
              <a:rPr lang="sv-SE" dirty="0"/>
              <a:t>Sjukgymnast/</a:t>
            </a:r>
            <a:r>
              <a:rPr lang="sv-SE" dirty="0" err="1"/>
              <a:t>fysio</a:t>
            </a:r>
            <a:r>
              <a:rPr lang="sv-SE" dirty="0"/>
              <a:t>-terapeut: 61%</a:t>
            </a:r>
          </a:p>
          <a:p>
            <a:pPr lvl="1"/>
            <a:r>
              <a:rPr lang="sv-SE" dirty="0"/>
              <a:t>Arbetsterapeut: 58%</a:t>
            </a:r>
          </a:p>
          <a:p>
            <a:pPr marL="457200" lvl="1" indent="0">
              <a:buNone/>
            </a:pPr>
            <a:endParaRPr lang="sv-SE" dirty="0"/>
          </a:p>
          <a:p>
            <a:pPr lvl="1"/>
            <a:r>
              <a:rPr lang="sv-SE" dirty="0"/>
              <a:t>Logoped: 13%</a:t>
            </a:r>
          </a:p>
        </p:txBody>
      </p:sp>
      <p:sp>
        <p:nvSpPr>
          <p:cNvPr id="5" name="Text Placeholder 4">
            <a:extLst>
              <a:ext uri="{FF2B5EF4-FFF2-40B4-BE49-F238E27FC236}">
                <a16:creationId xmlns:a16="http://schemas.microsoft.com/office/drawing/2014/main" id="{D817F01F-4097-417E-81EF-00CCC6079881}"/>
              </a:ext>
            </a:extLst>
          </p:cNvPr>
          <p:cNvSpPr>
            <a:spLocks noGrp="1"/>
          </p:cNvSpPr>
          <p:nvPr>
            <p:ph type="body" sz="quarter" idx="3"/>
          </p:nvPr>
        </p:nvSpPr>
        <p:spPr/>
        <p:txBody>
          <a:bodyPr>
            <a:normAutofit/>
          </a:bodyPr>
          <a:lstStyle/>
          <a:p>
            <a:r>
              <a:rPr lang="sv-SE" sz="3600" dirty="0"/>
              <a:t>Stroke</a:t>
            </a:r>
          </a:p>
        </p:txBody>
      </p:sp>
      <p:sp>
        <p:nvSpPr>
          <p:cNvPr id="6" name="Content Placeholder 5">
            <a:extLst>
              <a:ext uri="{FF2B5EF4-FFF2-40B4-BE49-F238E27FC236}">
                <a16:creationId xmlns:a16="http://schemas.microsoft.com/office/drawing/2014/main" id="{E8046B18-BC99-4FF4-A38E-E6C2597D99F5}"/>
              </a:ext>
            </a:extLst>
          </p:cNvPr>
          <p:cNvSpPr>
            <a:spLocks noGrp="1"/>
          </p:cNvSpPr>
          <p:nvPr>
            <p:ph sz="quarter" idx="4"/>
          </p:nvPr>
        </p:nvSpPr>
        <p:spPr>
          <a:xfrm>
            <a:off x="4629150" y="2505075"/>
            <a:ext cx="4336430" cy="3684588"/>
          </a:xfrm>
        </p:spPr>
        <p:txBody>
          <a:bodyPr>
            <a:normAutofit/>
          </a:bodyPr>
          <a:lstStyle/>
          <a:p>
            <a:pPr lvl="1"/>
            <a:r>
              <a:rPr lang="sv-SE" dirty="0"/>
              <a:t>Sjukgymnast/</a:t>
            </a:r>
            <a:r>
              <a:rPr lang="sv-SE" dirty="0" err="1"/>
              <a:t>fysio</a:t>
            </a:r>
            <a:r>
              <a:rPr lang="sv-SE" dirty="0"/>
              <a:t>-terapeut: 86%</a:t>
            </a:r>
          </a:p>
          <a:p>
            <a:pPr lvl="1"/>
            <a:r>
              <a:rPr lang="sv-SE" dirty="0"/>
              <a:t>Arbetsterapeut 86%</a:t>
            </a:r>
          </a:p>
          <a:p>
            <a:pPr marL="685800" lvl="2" indent="0">
              <a:buNone/>
            </a:pPr>
            <a:r>
              <a:rPr lang="sv-SE" dirty="0"/>
              <a:t>Ca 50% under första dygnet</a:t>
            </a:r>
          </a:p>
          <a:p>
            <a:pPr marL="685800" lvl="2" indent="0">
              <a:buNone/>
            </a:pPr>
            <a:r>
              <a:rPr lang="sv-SE" dirty="0"/>
              <a:t>Behandling 68%</a:t>
            </a:r>
          </a:p>
          <a:p>
            <a:pPr lvl="1"/>
            <a:r>
              <a:rPr lang="sv-SE" dirty="0"/>
              <a:t>Logoped 42% (18-95%)</a:t>
            </a:r>
          </a:p>
          <a:p>
            <a:endParaRPr lang="sv-SE" dirty="0"/>
          </a:p>
        </p:txBody>
      </p:sp>
    </p:spTree>
    <p:extLst>
      <p:ext uri="{BB962C8B-B14F-4D97-AF65-F5344CB8AC3E}">
        <p14:creationId xmlns:p14="http://schemas.microsoft.com/office/powerpoint/2010/main" val="277831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title"/>
          </p:nvPr>
        </p:nvSpPr>
        <p:spPr/>
        <p:txBody>
          <a:bodyPr/>
          <a:lstStyle/>
          <a:p>
            <a:r>
              <a:rPr lang="sv-SE" dirty="0"/>
              <a:t>Råd</a:t>
            </a:r>
          </a:p>
        </p:txBody>
      </p:sp>
      <p:sp>
        <p:nvSpPr>
          <p:cNvPr id="4" name="Text Placeholder 3">
            <a:extLst>
              <a:ext uri="{FF2B5EF4-FFF2-40B4-BE49-F238E27FC236}">
                <a16:creationId xmlns:a16="http://schemas.microsoft.com/office/drawing/2014/main" id="{591646F0-20AC-453A-B228-612C030AD905}"/>
              </a:ext>
            </a:extLst>
          </p:cNvPr>
          <p:cNvSpPr>
            <a:spLocks noGrp="1"/>
          </p:cNvSpPr>
          <p:nvPr>
            <p:ph type="body" idx="1"/>
          </p:nvPr>
        </p:nvSpPr>
        <p:spPr/>
        <p:txBody>
          <a:bodyPr>
            <a:normAutofit/>
          </a:bodyPr>
          <a:lstStyle/>
          <a:p>
            <a:r>
              <a:rPr lang="sv-SE" sz="3600" dirty="0"/>
              <a:t>TIA</a:t>
            </a:r>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2"/>
          </p:nvPr>
        </p:nvSpPr>
        <p:spPr/>
        <p:txBody>
          <a:bodyPr>
            <a:normAutofit fontScale="77500" lnSpcReduction="20000"/>
          </a:bodyPr>
          <a:lstStyle/>
          <a:p>
            <a:r>
              <a:rPr lang="sv-SE" dirty="0"/>
              <a:t>Rökstopp</a:t>
            </a:r>
          </a:p>
          <a:p>
            <a:pPr lvl="1"/>
            <a:r>
              <a:rPr lang="sv-SE" dirty="0"/>
              <a:t>9% rökare</a:t>
            </a:r>
          </a:p>
          <a:p>
            <a:pPr lvl="1"/>
            <a:r>
              <a:rPr lang="sv-SE" dirty="0"/>
              <a:t>56% information om rökstopp</a:t>
            </a:r>
          </a:p>
          <a:p>
            <a:pPr lvl="1"/>
            <a:r>
              <a:rPr lang="sv-SE" dirty="0"/>
              <a:t>Stor spridning 34%-100%</a:t>
            </a:r>
          </a:p>
          <a:p>
            <a:pPr lvl="1"/>
            <a:r>
              <a:rPr lang="sv-SE" dirty="0"/>
              <a:t>21% okänt</a:t>
            </a:r>
          </a:p>
          <a:p>
            <a:r>
              <a:rPr lang="sv-SE" dirty="0"/>
              <a:t>Bilkörning</a:t>
            </a:r>
          </a:p>
          <a:p>
            <a:pPr lvl="1"/>
            <a:r>
              <a:rPr lang="sv-SE" dirty="0"/>
              <a:t>51% av de med uppgift om körkort fått råd (0-90%)</a:t>
            </a:r>
          </a:p>
          <a:p>
            <a:pPr lvl="1"/>
            <a:endParaRPr lang="sv-SE" dirty="0"/>
          </a:p>
        </p:txBody>
      </p:sp>
      <p:sp>
        <p:nvSpPr>
          <p:cNvPr id="6" name="Text Placeholder 5">
            <a:extLst>
              <a:ext uri="{FF2B5EF4-FFF2-40B4-BE49-F238E27FC236}">
                <a16:creationId xmlns:a16="http://schemas.microsoft.com/office/drawing/2014/main" id="{4A213957-114F-4086-B873-C344F86B7D94}"/>
              </a:ext>
            </a:extLst>
          </p:cNvPr>
          <p:cNvSpPr>
            <a:spLocks noGrp="1"/>
          </p:cNvSpPr>
          <p:nvPr>
            <p:ph type="body" sz="quarter" idx="3"/>
          </p:nvPr>
        </p:nvSpPr>
        <p:spPr/>
        <p:txBody>
          <a:bodyPr>
            <a:normAutofit/>
          </a:bodyPr>
          <a:lstStyle/>
          <a:p>
            <a:r>
              <a:rPr lang="sv-SE" sz="3600" dirty="0"/>
              <a:t>Stroke</a:t>
            </a:r>
          </a:p>
        </p:txBody>
      </p:sp>
      <p:sp>
        <p:nvSpPr>
          <p:cNvPr id="7" name="Content Placeholder 6">
            <a:extLst>
              <a:ext uri="{FF2B5EF4-FFF2-40B4-BE49-F238E27FC236}">
                <a16:creationId xmlns:a16="http://schemas.microsoft.com/office/drawing/2014/main" id="{383CB834-E494-4BA2-9742-3000EA353526}"/>
              </a:ext>
            </a:extLst>
          </p:cNvPr>
          <p:cNvSpPr>
            <a:spLocks noGrp="1"/>
          </p:cNvSpPr>
          <p:nvPr>
            <p:ph sz="quarter" idx="4"/>
          </p:nvPr>
        </p:nvSpPr>
        <p:spPr/>
        <p:txBody>
          <a:bodyPr>
            <a:normAutofit fontScale="77500" lnSpcReduction="20000"/>
          </a:bodyPr>
          <a:lstStyle/>
          <a:p>
            <a:r>
              <a:rPr lang="sv-SE" dirty="0"/>
              <a:t>Rökstopp</a:t>
            </a:r>
          </a:p>
          <a:p>
            <a:pPr lvl="1"/>
            <a:r>
              <a:rPr lang="sv-SE" dirty="0"/>
              <a:t>13% rökare</a:t>
            </a:r>
          </a:p>
          <a:p>
            <a:pPr lvl="1"/>
            <a:r>
              <a:rPr lang="sv-SE" dirty="0"/>
              <a:t>48% information om rökstopp</a:t>
            </a:r>
          </a:p>
          <a:p>
            <a:pPr lvl="1"/>
            <a:r>
              <a:rPr lang="sv-SE" dirty="0"/>
              <a:t>Stor spridning 32%-100%</a:t>
            </a:r>
          </a:p>
          <a:p>
            <a:pPr lvl="1"/>
            <a:r>
              <a:rPr lang="sv-SE" dirty="0"/>
              <a:t>32% okänt</a:t>
            </a:r>
          </a:p>
          <a:p>
            <a:r>
              <a:rPr lang="sv-SE" dirty="0"/>
              <a:t>Bilkörning</a:t>
            </a:r>
          </a:p>
          <a:p>
            <a:pPr lvl="1"/>
            <a:r>
              <a:rPr lang="sv-SE" dirty="0"/>
              <a:t>48% av de med uppgift om körkort fått råd</a:t>
            </a:r>
          </a:p>
          <a:p>
            <a:pPr lvl="1"/>
            <a:r>
              <a:rPr lang="sv-SE" dirty="0"/>
              <a:t>23% </a:t>
            </a:r>
            <a:r>
              <a:rPr lang="sv-SE"/>
              <a:t>ej relevant</a:t>
            </a:r>
            <a:endParaRPr lang="sv-SE" dirty="0"/>
          </a:p>
          <a:p>
            <a:pPr lvl="1"/>
            <a:r>
              <a:rPr lang="sv-SE" dirty="0"/>
              <a:t>24% okänt</a:t>
            </a:r>
          </a:p>
        </p:txBody>
      </p:sp>
    </p:spTree>
    <p:extLst>
      <p:ext uri="{BB962C8B-B14F-4D97-AF65-F5344CB8AC3E}">
        <p14:creationId xmlns:p14="http://schemas.microsoft.com/office/powerpoint/2010/main" val="2327355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title"/>
          </p:nvPr>
        </p:nvSpPr>
        <p:spPr/>
        <p:txBody>
          <a:bodyPr/>
          <a:lstStyle/>
          <a:p>
            <a:r>
              <a:rPr lang="sv-SE" dirty="0"/>
              <a:t>Uppföljning planerad</a:t>
            </a:r>
          </a:p>
        </p:txBody>
      </p:sp>
      <p:sp>
        <p:nvSpPr>
          <p:cNvPr id="4" name="Text Placeholder 3">
            <a:extLst>
              <a:ext uri="{FF2B5EF4-FFF2-40B4-BE49-F238E27FC236}">
                <a16:creationId xmlns:a16="http://schemas.microsoft.com/office/drawing/2014/main" id="{591646F0-20AC-453A-B228-612C030AD905}"/>
              </a:ext>
            </a:extLst>
          </p:cNvPr>
          <p:cNvSpPr>
            <a:spLocks noGrp="1"/>
          </p:cNvSpPr>
          <p:nvPr>
            <p:ph type="body" idx="1"/>
          </p:nvPr>
        </p:nvSpPr>
        <p:spPr/>
        <p:txBody>
          <a:bodyPr>
            <a:normAutofit/>
          </a:bodyPr>
          <a:lstStyle/>
          <a:p>
            <a:r>
              <a:rPr lang="sv-SE" sz="3600" dirty="0"/>
              <a:t>TIA</a:t>
            </a:r>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2"/>
          </p:nvPr>
        </p:nvSpPr>
        <p:spPr/>
        <p:txBody>
          <a:bodyPr>
            <a:normAutofit/>
          </a:bodyPr>
          <a:lstStyle/>
          <a:p>
            <a:pPr lvl="1"/>
            <a:r>
              <a:rPr lang="sv-SE" dirty="0"/>
              <a:t>95% (75-100%)</a:t>
            </a:r>
          </a:p>
          <a:p>
            <a:pPr lvl="1"/>
            <a:r>
              <a:rPr lang="sv-SE" dirty="0"/>
              <a:t>16 sjukhus &lt;90%</a:t>
            </a:r>
          </a:p>
          <a:p>
            <a:pPr marL="457200" lvl="1" indent="0">
              <a:buNone/>
            </a:pPr>
            <a:endParaRPr lang="sv-SE" dirty="0"/>
          </a:p>
        </p:txBody>
      </p:sp>
      <p:sp>
        <p:nvSpPr>
          <p:cNvPr id="6" name="Text Placeholder 5">
            <a:extLst>
              <a:ext uri="{FF2B5EF4-FFF2-40B4-BE49-F238E27FC236}">
                <a16:creationId xmlns:a16="http://schemas.microsoft.com/office/drawing/2014/main" id="{4A213957-114F-4086-B873-C344F86B7D94}"/>
              </a:ext>
            </a:extLst>
          </p:cNvPr>
          <p:cNvSpPr>
            <a:spLocks noGrp="1"/>
          </p:cNvSpPr>
          <p:nvPr>
            <p:ph type="body" sz="quarter" idx="3"/>
          </p:nvPr>
        </p:nvSpPr>
        <p:spPr/>
        <p:txBody>
          <a:bodyPr>
            <a:normAutofit/>
          </a:bodyPr>
          <a:lstStyle/>
          <a:p>
            <a:r>
              <a:rPr lang="sv-SE" sz="3600" dirty="0"/>
              <a:t>Stroke</a:t>
            </a:r>
          </a:p>
        </p:txBody>
      </p:sp>
      <p:sp>
        <p:nvSpPr>
          <p:cNvPr id="7" name="Content Placeholder 6">
            <a:extLst>
              <a:ext uri="{FF2B5EF4-FFF2-40B4-BE49-F238E27FC236}">
                <a16:creationId xmlns:a16="http://schemas.microsoft.com/office/drawing/2014/main" id="{383CB834-E494-4BA2-9742-3000EA353526}"/>
              </a:ext>
            </a:extLst>
          </p:cNvPr>
          <p:cNvSpPr>
            <a:spLocks noGrp="1"/>
          </p:cNvSpPr>
          <p:nvPr>
            <p:ph sz="quarter" idx="4"/>
          </p:nvPr>
        </p:nvSpPr>
        <p:spPr/>
        <p:txBody>
          <a:bodyPr>
            <a:normAutofit/>
          </a:bodyPr>
          <a:lstStyle/>
          <a:p>
            <a:pPr lvl="1"/>
            <a:r>
              <a:rPr lang="sv-SE" dirty="0"/>
              <a:t>95% (77-100%)</a:t>
            </a:r>
          </a:p>
          <a:p>
            <a:pPr lvl="1"/>
            <a:r>
              <a:rPr lang="sv-SE" dirty="0"/>
              <a:t>14 sjukhus &lt;90%</a:t>
            </a:r>
          </a:p>
          <a:p>
            <a:pPr marL="0" indent="0">
              <a:buNone/>
            </a:pPr>
            <a:endParaRPr lang="sv-SE" dirty="0"/>
          </a:p>
          <a:p>
            <a:pPr marL="0" indent="0">
              <a:buNone/>
            </a:pPr>
            <a:r>
              <a:rPr lang="sv-SE" dirty="0"/>
              <a:t>SAH</a:t>
            </a:r>
          </a:p>
          <a:p>
            <a:pPr lvl="1"/>
            <a:r>
              <a:rPr lang="sv-SE" dirty="0"/>
              <a:t>75%</a:t>
            </a:r>
          </a:p>
        </p:txBody>
      </p:sp>
      <p:pic>
        <p:nvPicPr>
          <p:cNvPr id="1026" name="Picture 2" descr="See the source image">
            <a:extLst>
              <a:ext uri="{FF2B5EF4-FFF2-40B4-BE49-F238E27FC236}">
                <a16:creationId xmlns:a16="http://schemas.microsoft.com/office/drawing/2014/main" id="{D4231EFE-EDD1-4E7F-BAC6-2A9F0D307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00" y="3878030"/>
            <a:ext cx="3423424" cy="228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31BA-A49F-4654-9877-3123764E963C}"/>
              </a:ext>
            </a:extLst>
          </p:cNvPr>
          <p:cNvSpPr>
            <a:spLocks noGrp="1"/>
          </p:cNvSpPr>
          <p:nvPr>
            <p:ph type="title"/>
          </p:nvPr>
        </p:nvSpPr>
        <p:spPr>
          <a:xfrm>
            <a:off x="457200" y="218882"/>
            <a:ext cx="8229600" cy="1143000"/>
          </a:xfrm>
        </p:spPr>
        <p:txBody>
          <a:bodyPr/>
          <a:lstStyle/>
          <a:p>
            <a:r>
              <a:rPr lang="sv-SE" dirty="0"/>
              <a:t>Hur går det?</a:t>
            </a:r>
          </a:p>
        </p:txBody>
      </p:sp>
      <p:pic>
        <p:nvPicPr>
          <p:cNvPr id="2051" name="Chart 1">
            <a:extLst>
              <a:ext uri="{FF2B5EF4-FFF2-40B4-BE49-F238E27FC236}">
                <a16:creationId xmlns:a16="http://schemas.microsoft.com/office/drawing/2014/main" id="{5282E8B4-1E3E-41B1-B5D2-5802C6D40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72" y="1965595"/>
            <a:ext cx="7670622" cy="384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468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Bildobjekt 13">
            <a:extLst>
              <a:ext uri="{FF2B5EF4-FFF2-40B4-BE49-F238E27FC236}">
                <a16:creationId xmlns:a16="http://schemas.microsoft.com/office/drawing/2014/main" id="{6ADA2AC9-D294-49E3-B7E0-129AC3A0B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937000"/>
            <a:ext cx="39560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derrubrik 6">
            <a:extLst>
              <a:ext uri="{FF2B5EF4-FFF2-40B4-BE49-F238E27FC236}">
                <a16:creationId xmlns:a16="http://schemas.microsoft.com/office/drawing/2014/main" id="{E5CA1BA3-1E64-404E-82E6-67D42A6D4FBB}"/>
              </a:ext>
            </a:extLst>
          </p:cNvPr>
          <p:cNvSpPr>
            <a:spLocks noGrp="1"/>
          </p:cNvSpPr>
          <p:nvPr>
            <p:ph type="subTitle" idx="1"/>
          </p:nvPr>
        </p:nvSpPr>
        <p:spPr>
          <a:xfrm>
            <a:off x="504825" y="1449421"/>
            <a:ext cx="7953375" cy="4987891"/>
          </a:xfrm>
        </p:spPr>
        <p:txBody>
          <a:bodyPr/>
          <a:lstStyle/>
          <a:p>
            <a:pPr marL="0" indent="0" algn="ctr">
              <a:buFont typeface="Arial"/>
              <a:buNone/>
              <a:defRPr/>
            </a:pPr>
            <a:endParaRPr lang="sv-SE" sz="3600" dirty="0"/>
          </a:p>
          <a:p>
            <a:pPr marL="0" indent="0" algn="ctr">
              <a:buFont typeface="Arial"/>
              <a:buNone/>
              <a:defRPr/>
            </a:pPr>
            <a:r>
              <a:rPr lang="sv-SE" sz="3600" dirty="0"/>
              <a:t>Anmälan är öppen till </a:t>
            </a:r>
          </a:p>
          <a:p>
            <a:pPr marL="0" indent="0" algn="ctr">
              <a:buFont typeface="Arial"/>
              <a:buNone/>
              <a:defRPr/>
            </a:pPr>
            <a:r>
              <a:rPr lang="sv-SE" sz="3600" dirty="0"/>
              <a:t>Riksstrokes användardag 7 september Stroketeamkongress 8-9 september</a:t>
            </a:r>
          </a:p>
          <a:p>
            <a:pPr marL="0" indent="0" algn="ctr">
              <a:buFont typeface="Arial"/>
              <a:buNone/>
              <a:defRPr/>
            </a:pPr>
            <a:r>
              <a:rPr lang="sv-SE" sz="3600" dirty="0"/>
              <a:t>Örebro</a:t>
            </a:r>
          </a:p>
          <a:p>
            <a:pPr marL="0" lvl="1" algn="l">
              <a:defRPr/>
            </a:pPr>
            <a:endParaRPr lang="sv-SE" sz="2000" dirty="0">
              <a:solidFill>
                <a:srgbClr val="FF0000"/>
              </a:solidFill>
            </a:endParaRPr>
          </a:p>
          <a:p>
            <a:pPr marL="0" lvl="1" algn="l">
              <a:defRPr/>
            </a:pPr>
            <a:endParaRPr lang="sv-SE" sz="2000" dirty="0">
              <a:solidFill>
                <a:srgbClr val="FF0000"/>
              </a:solidFill>
            </a:endParaRPr>
          </a:p>
          <a:p>
            <a:pPr marL="0" lvl="1" algn="l">
              <a:defRPr/>
            </a:pPr>
            <a:r>
              <a:rPr lang="sv-SE" sz="2000" dirty="0" err="1">
                <a:solidFill>
                  <a:srgbClr val="FF0000"/>
                </a:solidFill>
              </a:rPr>
              <a:t>Early</a:t>
            </a:r>
            <a:r>
              <a:rPr lang="sv-SE" sz="2000" dirty="0">
                <a:solidFill>
                  <a:srgbClr val="FF0000"/>
                </a:solidFill>
              </a:rPr>
              <a:t> </a:t>
            </a:r>
            <a:r>
              <a:rPr lang="sv-SE" sz="2000" dirty="0" err="1">
                <a:solidFill>
                  <a:srgbClr val="FF0000"/>
                </a:solidFill>
              </a:rPr>
              <a:t>bird</a:t>
            </a:r>
            <a:r>
              <a:rPr lang="sv-SE" sz="2000" dirty="0">
                <a:solidFill>
                  <a:srgbClr val="FF0000"/>
                </a:solidFill>
              </a:rPr>
              <a:t> fram till 30 juni!</a:t>
            </a:r>
          </a:p>
        </p:txBody>
      </p:sp>
      <p:sp>
        <p:nvSpPr>
          <p:cNvPr id="6148" name="Rubrik 1">
            <a:extLst>
              <a:ext uri="{FF2B5EF4-FFF2-40B4-BE49-F238E27FC236}">
                <a16:creationId xmlns:a16="http://schemas.microsoft.com/office/drawing/2014/main" id="{2048A3C0-5BEC-4666-B5B3-ED4AFE2ACC1F}"/>
              </a:ext>
            </a:extLst>
          </p:cNvPr>
          <p:cNvSpPr>
            <a:spLocks noGrp="1"/>
          </p:cNvSpPr>
          <p:nvPr>
            <p:ph type="ctrTitle"/>
          </p:nvPr>
        </p:nvSpPr>
        <p:spPr>
          <a:xfrm>
            <a:off x="992188" y="420688"/>
            <a:ext cx="7042150" cy="717550"/>
          </a:xfrm>
        </p:spPr>
        <p:txBody>
          <a:bodyPr/>
          <a:lstStyle/>
          <a:p>
            <a:r>
              <a:rPr lang="sv-SE" altLang="sv-SE" sz="3200"/>
              <a:t>https</a:t>
            </a:r>
            <a:r>
              <a:rPr lang="sv-SE" altLang="sv-SE" sz="2800"/>
              <a:t>://mkon.nu/stroketeamkongress_2022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Bildobjekt 3" descr="Triple ice cream cone">
            <a:extLst>
              <a:ext uri="{FF2B5EF4-FFF2-40B4-BE49-F238E27FC236}">
                <a16:creationId xmlns:a16="http://schemas.microsoft.com/office/drawing/2014/main" id="{490AA770-B28B-49E9-92FF-8EE266DBC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1670">
            <a:off x="3511550" y="1008063"/>
            <a:ext cx="290830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ubrik 1">
            <a:extLst>
              <a:ext uri="{FF2B5EF4-FFF2-40B4-BE49-F238E27FC236}">
                <a16:creationId xmlns:a16="http://schemas.microsoft.com/office/drawing/2014/main" id="{38EE6E9B-A307-4B25-A2FD-403AC9D4CAF3}"/>
              </a:ext>
            </a:extLst>
          </p:cNvPr>
          <p:cNvSpPr>
            <a:spLocks noGrp="1"/>
          </p:cNvSpPr>
          <p:nvPr>
            <p:ph type="ctrTitle"/>
          </p:nvPr>
        </p:nvSpPr>
        <p:spPr>
          <a:xfrm>
            <a:off x="455613" y="333375"/>
            <a:ext cx="7772400" cy="1470025"/>
          </a:xfrm>
        </p:spPr>
        <p:txBody>
          <a:bodyPr/>
          <a:lstStyle/>
          <a:p>
            <a:pPr eaLnBrk="1" hangingPunct="1"/>
            <a:r>
              <a:rPr lang="sv-SE" altLang="sv-SE"/>
              <a:t>Sommarstängt på kansliet</a:t>
            </a:r>
          </a:p>
        </p:txBody>
      </p:sp>
      <p:sp>
        <p:nvSpPr>
          <p:cNvPr id="3" name="Underrubrik 2">
            <a:extLst>
              <a:ext uri="{FF2B5EF4-FFF2-40B4-BE49-F238E27FC236}">
                <a16:creationId xmlns:a16="http://schemas.microsoft.com/office/drawing/2014/main" id="{3B66D98E-2F8C-4312-941C-A643ADBE7DB8}"/>
              </a:ext>
            </a:extLst>
          </p:cNvPr>
          <p:cNvSpPr>
            <a:spLocks noGrp="1"/>
          </p:cNvSpPr>
          <p:nvPr>
            <p:ph type="subTitle" idx="1"/>
          </p:nvPr>
        </p:nvSpPr>
        <p:spPr>
          <a:xfrm>
            <a:off x="299677" y="1922462"/>
            <a:ext cx="8521593" cy="4357039"/>
          </a:xfrm>
        </p:spPr>
        <p:txBody>
          <a:bodyPr/>
          <a:lstStyle/>
          <a:p>
            <a:pPr marL="0" indent="0" eaLnBrk="1" hangingPunct="1">
              <a:buFont typeface="Arial"/>
              <a:buNone/>
              <a:defRPr/>
            </a:pPr>
            <a:endParaRPr lang="sv-SE" dirty="0"/>
          </a:p>
          <a:p>
            <a:pPr marL="0" indent="0" eaLnBrk="1" hangingPunct="1">
              <a:buFont typeface="Arial"/>
              <a:buNone/>
              <a:defRPr/>
            </a:pPr>
            <a:r>
              <a:rPr lang="sv-SE" dirty="0"/>
              <a:t>6 juli-26 juli</a:t>
            </a:r>
          </a:p>
          <a:p>
            <a:pPr marL="0" indent="0" eaLnBrk="1" hangingPunct="1">
              <a:buFont typeface="Arial"/>
              <a:buNone/>
              <a:defRPr/>
            </a:pPr>
            <a:r>
              <a:rPr lang="sv-SE" dirty="0"/>
              <a:t>Begränsad verksamhet 27 juni-5 juli, 27 juli-5 augusti</a:t>
            </a:r>
          </a:p>
          <a:p>
            <a:pPr marL="0" indent="0" eaLnBrk="1" hangingPunct="1">
              <a:buFont typeface="Arial"/>
              <a:buNone/>
              <a:defRPr/>
            </a:pPr>
            <a:endParaRPr lang="sv-SE" dirty="0"/>
          </a:p>
          <a:p>
            <a:pPr marL="0" indent="0" eaLnBrk="1" hangingPunct="1">
              <a:buFont typeface="Arial"/>
              <a:buNone/>
              <a:defRPr/>
            </a:pPr>
            <a:endParaRPr lang="sv-SE" dirty="0"/>
          </a:p>
          <a:p>
            <a:pPr>
              <a:defRPr/>
            </a:pPr>
            <a:endParaRPr lang="sv-S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F1F6-AE04-4102-8232-480A3A632A31}"/>
              </a:ext>
            </a:extLst>
          </p:cNvPr>
          <p:cNvSpPr>
            <a:spLocks noGrp="1"/>
          </p:cNvSpPr>
          <p:nvPr>
            <p:ph type="title"/>
          </p:nvPr>
        </p:nvSpPr>
        <p:spPr/>
        <p:txBody>
          <a:bodyPr/>
          <a:lstStyle/>
          <a:p>
            <a:r>
              <a:rPr lang="sv-SE" dirty="0"/>
              <a:t>Registreringar under pandemin</a:t>
            </a:r>
          </a:p>
        </p:txBody>
      </p:sp>
      <p:graphicFrame>
        <p:nvGraphicFramePr>
          <p:cNvPr id="4" name="Content Placeholder 3">
            <a:extLst>
              <a:ext uri="{FF2B5EF4-FFF2-40B4-BE49-F238E27FC236}">
                <a16:creationId xmlns:a16="http://schemas.microsoft.com/office/drawing/2014/main" id="{84B79AB4-0E6E-40BA-BF60-CF5AB90CF391}"/>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830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49FB-D4DA-42AB-8D55-A07AC8FE27C5}"/>
              </a:ext>
            </a:extLst>
          </p:cNvPr>
          <p:cNvSpPr>
            <a:spLocks noGrp="1"/>
          </p:cNvSpPr>
          <p:nvPr>
            <p:ph type="title"/>
          </p:nvPr>
        </p:nvSpPr>
        <p:spPr/>
        <p:txBody>
          <a:bodyPr/>
          <a:lstStyle/>
          <a:p>
            <a:r>
              <a:rPr lang="sv-SE" dirty="0"/>
              <a:t>Målnivåer</a:t>
            </a:r>
          </a:p>
        </p:txBody>
      </p:sp>
      <p:pic>
        <p:nvPicPr>
          <p:cNvPr id="6" name="Content Placeholder 5" descr="En figur som visar uppnådd TIA målnivå för Riket. Målnivå A = 81 %, målnivå B = 73 %, målnivå C = 98 %, målnivå D = 90 % och målnivå E = 86 %.">
            <a:extLst>
              <a:ext uri="{FF2B5EF4-FFF2-40B4-BE49-F238E27FC236}">
                <a16:creationId xmlns:a16="http://schemas.microsoft.com/office/drawing/2014/main" id="{00000000-0008-0000-0D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786" y="1120202"/>
            <a:ext cx="5874306" cy="1958103"/>
          </a:xfrm>
          <a:prstGeom prst="rect">
            <a:avLst/>
          </a:prstGeom>
        </p:spPr>
      </p:pic>
      <p:pic>
        <p:nvPicPr>
          <p:cNvPr id="4" name="Content Placeholder 5" descr="En figur som visar uppnådd målnivå för riket. Målnivå A redovisas i slutliga rapporten, målnivå B = 17 %, målnivå C = 48 %, målnivå D = 81 %, målnivå E = 92 %, målnivå F = 72 %, målnivå G = 86 %, målnivå H = 79 %, målnivå I = 95 %, målnivå J = 82 %, målnivå K = 84 %, målnivå L = 19 %, målnivå M och N redovisas i slutliga rapporten.">
            <a:extLst>
              <a:ext uri="{FF2B5EF4-FFF2-40B4-BE49-F238E27FC236}">
                <a16:creationId xmlns:a16="http://schemas.microsoft.com/office/drawing/2014/main" id="{1B235B8B-9D6B-4A87-A4BC-EFFF18515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185474"/>
            <a:ext cx="6333893" cy="3263504"/>
          </a:xfrm>
          <a:prstGeom prst="rect">
            <a:avLst/>
          </a:prstGeom>
        </p:spPr>
      </p:pic>
      <p:sp>
        <p:nvSpPr>
          <p:cNvPr id="3" name="TextBox 2">
            <a:extLst>
              <a:ext uri="{FF2B5EF4-FFF2-40B4-BE49-F238E27FC236}">
                <a16:creationId xmlns:a16="http://schemas.microsoft.com/office/drawing/2014/main" id="{3B17CDE3-C90B-4EF4-8691-D64903877665}"/>
              </a:ext>
            </a:extLst>
          </p:cNvPr>
          <p:cNvSpPr txBox="1"/>
          <p:nvPr/>
        </p:nvSpPr>
        <p:spPr>
          <a:xfrm>
            <a:off x="7036420" y="1639229"/>
            <a:ext cx="822661" cy="584775"/>
          </a:xfrm>
          <a:prstGeom prst="rect">
            <a:avLst/>
          </a:prstGeom>
          <a:noFill/>
        </p:spPr>
        <p:txBody>
          <a:bodyPr wrap="none" rtlCol="0">
            <a:spAutoFit/>
          </a:bodyPr>
          <a:lstStyle/>
          <a:p>
            <a:r>
              <a:rPr lang="sv-SE" sz="3200" dirty="0">
                <a:solidFill>
                  <a:srgbClr val="C00000"/>
                </a:solidFill>
              </a:rPr>
              <a:t>TIA</a:t>
            </a:r>
          </a:p>
        </p:txBody>
      </p:sp>
      <p:sp>
        <p:nvSpPr>
          <p:cNvPr id="7" name="TextBox 6">
            <a:extLst>
              <a:ext uri="{FF2B5EF4-FFF2-40B4-BE49-F238E27FC236}">
                <a16:creationId xmlns:a16="http://schemas.microsoft.com/office/drawing/2014/main" id="{0194902D-4755-4B6F-9DDC-72464CF8CA25}"/>
              </a:ext>
            </a:extLst>
          </p:cNvPr>
          <p:cNvSpPr txBox="1"/>
          <p:nvPr/>
        </p:nvSpPr>
        <p:spPr>
          <a:xfrm>
            <a:off x="7036419" y="3888058"/>
            <a:ext cx="1369286" cy="584775"/>
          </a:xfrm>
          <a:prstGeom prst="rect">
            <a:avLst/>
          </a:prstGeom>
          <a:noFill/>
        </p:spPr>
        <p:txBody>
          <a:bodyPr wrap="none" rtlCol="0">
            <a:spAutoFit/>
          </a:bodyPr>
          <a:lstStyle/>
          <a:p>
            <a:r>
              <a:rPr lang="sv-SE" sz="3200" dirty="0">
                <a:solidFill>
                  <a:srgbClr val="C00000"/>
                </a:solidFill>
              </a:rPr>
              <a:t>Stroke</a:t>
            </a:r>
          </a:p>
        </p:txBody>
      </p:sp>
    </p:spTree>
    <p:extLst>
      <p:ext uri="{BB962C8B-B14F-4D97-AF65-F5344CB8AC3E}">
        <p14:creationId xmlns:p14="http://schemas.microsoft.com/office/powerpoint/2010/main" val="39773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126C-3F74-4139-8894-0F6B4070CA69}"/>
              </a:ext>
            </a:extLst>
          </p:cNvPr>
          <p:cNvSpPr>
            <a:spLocks noGrp="1"/>
          </p:cNvSpPr>
          <p:nvPr>
            <p:ph type="title"/>
          </p:nvPr>
        </p:nvSpPr>
        <p:spPr/>
        <p:txBody>
          <a:bodyPr/>
          <a:lstStyle/>
          <a:p>
            <a:r>
              <a:rPr lang="sv-SE" dirty="0"/>
              <a:t>TIA och stroke</a:t>
            </a:r>
          </a:p>
        </p:txBody>
      </p:sp>
      <p:sp>
        <p:nvSpPr>
          <p:cNvPr id="3" name="Content Placeholder 2">
            <a:extLst>
              <a:ext uri="{FF2B5EF4-FFF2-40B4-BE49-F238E27FC236}">
                <a16:creationId xmlns:a16="http://schemas.microsoft.com/office/drawing/2014/main" id="{67573B7E-2E19-49DE-A3B2-70491DA60FD2}"/>
              </a:ext>
            </a:extLst>
          </p:cNvPr>
          <p:cNvSpPr>
            <a:spLocks noGrp="1"/>
          </p:cNvSpPr>
          <p:nvPr>
            <p:ph idx="1"/>
          </p:nvPr>
        </p:nvSpPr>
        <p:spPr/>
        <p:txBody>
          <a:bodyPr>
            <a:normAutofit fontScale="92500"/>
          </a:bodyPr>
          <a:lstStyle/>
          <a:p>
            <a:r>
              <a:rPr lang="sv-SE" dirty="0"/>
              <a:t>Medelålder </a:t>
            </a:r>
          </a:p>
          <a:p>
            <a:pPr lvl="1"/>
            <a:r>
              <a:rPr lang="sv-SE" dirty="0"/>
              <a:t>TIA: 73 år för män, 76 år för kvinnor (totalt 74 år)</a:t>
            </a:r>
          </a:p>
          <a:p>
            <a:pPr lvl="1"/>
            <a:r>
              <a:rPr lang="sv-SE" dirty="0"/>
              <a:t>Stroke: 73 år för män, 77 år för kvinnor (totalt 75 år)</a:t>
            </a:r>
          </a:p>
          <a:p>
            <a:r>
              <a:rPr lang="sv-SE" dirty="0"/>
              <a:t>Könsfördelning</a:t>
            </a:r>
          </a:p>
          <a:p>
            <a:pPr lvl="1"/>
            <a:r>
              <a:rPr lang="sv-SE" dirty="0"/>
              <a:t>TIA 52% män, 48% kvinnor</a:t>
            </a:r>
          </a:p>
          <a:p>
            <a:pPr lvl="1"/>
            <a:r>
              <a:rPr lang="sv-SE" dirty="0"/>
              <a:t>Stroke: 55% män, 45% kvinnor</a:t>
            </a:r>
          </a:p>
          <a:p>
            <a:r>
              <a:rPr lang="sv-SE" dirty="0"/>
              <a:t>Ankom med ambulans:</a:t>
            </a:r>
          </a:p>
          <a:p>
            <a:pPr lvl="1"/>
            <a:r>
              <a:rPr lang="sv-SE" dirty="0"/>
              <a:t>TIA: 56% (30-100%)</a:t>
            </a:r>
          </a:p>
          <a:p>
            <a:pPr lvl="1"/>
            <a:r>
              <a:rPr lang="sv-SE" dirty="0"/>
              <a:t>Stroke: 76% (71%-85%)</a:t>
            </a:r>
          </a:p>
          <a:p>
            <a:pPr marL="0" indent="0">
              <a:buNone/>
            </a:pPr>
            <a:endParaRPr lang="sv-SE" dirty="0"/>
          </a:p>
          <a:p>
            <a:endParaRPr lang="sv-SE" dirty="0"/>
          </a:p>
          <a:p>
            <a:endParaRPr lang="sv-SE" dirty="0"/>
          </a:p>
        </p:txBody>
      </p:sp>
    </p:spTree>
    <p:extLst>
      <p:ext uri="{BB962C8B-B14F-4D97-AF65-F5344CB8AC3E}">
        <p14:creationId xmlns:p14="http://schemas.microsoft.com/office/powerpoint/2010/main" val="133494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126C-3F74-4139-8894-0F6B4070CA69}"/>
              </a:ext>
            </a:extLst>
          </p:cNvPr>
          <p:cNvSpPr>
            <a:spLocks noGrp="1"/>
          </p:cNvSpPr>
          <p:nvPr>
            <p:ph type="title"/>
          </p:nvPr>
        </p:nvSpPr>
        <p:spPr/>
        <p:txBody>
          <a:bodyPr/>
          <a:lstStyle/>
          <a:p>
            <a:r>
              <a:rPr lang="sv-SE" dirty="0"/>
              <a:t>Riskfaktorer</a:t>
            </a:r>
          </a:p>
        </p:txBody>
      </p:sp>
      <p:sp>
        <p:nvSpPr>
          <p:cNvPr id="3" name="Content Placeholder 2">
            <a:extLst>
              <a:ext uri="{FF2B5EF4-FFF2-40B4-BE49-F238E27FC236}">
                <a16:creationId xmlns:a16="http://schemas.microsoft.com/office/drawing/2014/main" id="{67573B7E-2E19-49DE-A3B2-70491DA60FD2}"/>
              </a:ext>
            </a:extLst>
          </p:cNvPr>
          <p:cNvSpPr>
            <a:spLocks noGrp="1"/>
          </p:cNvSpPr>
          <p:nvPr>
            <p:ph sz="half" idx="1"/>
          </p:nvPr>
        </p:nvSpPr>
        <p:spPr/>
        <p:txBody>
          <a:bodyPr>
            <a:normAutofit fontScale="92500" lnSpcReduction="20000"/>
          </a:bodyPr>
          <a:lstStyle/>
          <a:p>
            <a:r>
              <a:rPr lang="sv-SE" dirty="0"/>
              <a:t>TIA</a:t>
            </a:r>
          </a:p>
          <a:p>
            <a:pPr lvl="1"/>
            <a:r>
              <a:rPr lang="sv-SE" dirty="0"/>
              <a:t>16% tidigare stroke</a:t>
            </a:r>
          </a:p>
          <a:p>
            <a:pPr lvl="1"/>
            <a:r>
              <a:rPr lang="sv-SE" dirty="0"/>
              <a:t>18% tidigare TIA/</a:t>
            </a:r>
            <a:r>
              <a:rPr lang="sv-SE" dirty="0" err="1"/>
              <a:t>amaurosis</a:t>
            </a:r>
            <a:r>
              <a:rPr lang="sv-SE" dirty="0"/>
              <a:t> </a:t>
            </a:r>
            <a:r>
              <a:rPr lang="sv-SE" dirty="0" err="1"/>
              <a:t>fugax</a:t>
            </a:r>
            <a:endParaRPr lang="sv-SE" dirty="0"/>
          </a:p>
          <a:p>
            <a:pPr lvl="1"/>
            <a:r>
              <a:rPr lang="sv-SE" dirty="0"/>
              <a:t>17% tidigare förmaksflimmer</a:t>
            </a:r>
          </a:p>
          <a:p>
            <a:pPr lvl="1"/>
            <a:r>
              <a:rPr lang="sv-SE" dirty="0"/>
              <a:t>3% nyupptäckt förmaksflimmer</a:t>
            </a:r>
          </a:p>
          <a:p>
            <a:pPr lvl="1"/>
            <a:r>
              <a:rPr lang="sv-SE" dirty="0"/>
              <a:t>19% diabetes, tidigare eller nyupptäckt</a:t>
            </a:r>
          </a:p>
          <a:p>
            <a:pPr lvl="1"/>
            <a:r>
              <a:rPr lang="sv-SE" dirty="0"/>
              <a:t>60% behandling mot hypertoni</a:t>
            </a:r>
          </a:p>
          <a:p>
            <a:pPr lvl="1"/>
            <a:endParaRPr lang="sv-SE" dirty="0"/>
          </a:p>
          <a:p>
            <a:pPr lvl="1"/>
            <a:r>
              <a:rPr lang="sv-SE" dirty="0"/>
              <a:t>9% rökare</a:t>
            </a:r>
          </a:p>
          <a:p>
            <a:pPr marL="457200" lvl="1" indent="0">
              <a:buNone/>
            </a:pPr>
            <a:endParaRPr lang="sv-SE" dirty="0"/>
          </a:p>
          <a:p>
            <a:pPr lvl="1"/>
            <a:endParaRPr lang="sv-SE" dirty="0"/>
          </a:p>
          <a:p>
            <a:pPr lvl="1"/>
            <a:endParaRPr lang="sv-SE" dirty="0"/>
          </a:p>
          <a:p>
            <a:endParaRPr lang="sv-SE" dirty="0"/>
          </a:p>
          <a:p>
            <a:pPr marL="0" indent="0">
              <a:buNone/>
            </a:pPr>
            <a:endParaRPr lang="sv-SE" dirty="0"/>
          </a:p>
          <a:p>
            <a:endParaRPr lang="sv-SE" dirty="0"/>
          </a:p>
          <a:p>
            <a:endParaRPr lang="sv-SE" dirty="0"/>
          </a:p>
        </p:txBody>
      </p:sp>
      <p:sp>
        <p:nvSpPr>
          <p:cNvPr id="4" name="Content Placeholder 3">
            <a:extLst>
              <a:ext uri="{FF2B5EF4-FFF2-40B4-BE49-F238E27FC236}">
                <a16:creationId xmlns:a16="http://schemas.microsoft.com/office/drawing/2014/main" id="{0D8107A2-B108-4D6A-A8B4-01DA1AB0750D}"/>
              </a:ext>
            </a:extLst>
          </p:cNvPr>
          <p:cNvSpPr>
            <a:spLocks noGrp="1"/>
          </p:cNvSpPr>
          <p:nvPr>
            <p:ph sz="half" idx="2"/>
          </p:nvPr>
        </p:nvSpPr>
        <p:spPr/>
        <p:txBody>
          <a:bodyPr>
            <a:normAutofit fontScale="92500" lnSpcReduction="20000"/>
          </a:bodyPr>
          <a:lstStyle/>
          <a:p>
            <a:r>
              <a:rPr lang="sv-SE" dirty="0"/>
              <a:t>Stroke</a:t>
            </a:r>
          </a:p>
          <a:p>
            <a:pPr lvl="1"/>
            <a:r>
              <a:rPr lang="sv-SE" dirty="0"/>
              <a:t>20% tidigare stroke</a:t>
            </a:r>
          </a:p>
          <a:p>
            <a:pPr lvl="1"/>
            <a:endParaRPr lang="sv-SE" dirty="0"/>
          </a:p>
          <a:p>
            <a:pPr lvl="1"/>
            <a:endParaRPr lang="sv-SE" dirty="0"/>
          </a:p>
          <a:p>
            <a:pPr lvl="1"/>
            <a:r>
              <a:rPr lang="sv-SE" dirty="0"/>
              <a:t>21% tidigare förmaksflimmer</a:t>
            </a:r>
          </a:p>
          <a:p>
            <a:pPr lvl="1"/>
            <a:r>
              <a:rPr lang="sv-SE" dirty="0"/>
              <a:t>7% nyupptäckt förmaksflimmer</a:t>
            </a:r>
          </a:p>
          <a:p>
            <a:pPr lvl="1"/>
            <a:r>
              <a:rPr lang="sv-SE" dirty="0"/>
              <a:t>24% diabetes, tidigare eller nyupptäckt</a:t>
            </a:r>
          </a:p>
          <a:p>
            <a:pPr lvl="1"/>
            <a:r>
              <a:rPr lang="sv-SE" dirty="0"/>
              <a:t>64% behandling mot hypertoni</a:t>
            </a:r>
          </a:p>
          <a:p>
            <a:pPr lvl="1"/>
            <a:r>
              <a:rPr lang="sv-SE" dirty="0"/>
              <a:t>11% ADL-beroende</a:t>
            </a:r>
          </a:p>
          <a:p>
            <a:pPr lvl="1"/>
            <a:r>
              <a:rPr lang="sv-SE" dirty="0"/>
              <a:t>13% rökare</a:t>
            </a:r>
          </a:p>
          <a:p>
            <a:endParaRPr lang="sv-SE" dirty="0"/>
          </a:p>
        </p:txBody>
      </p:sp>
    </p:spTree>
    <p:extLst>
      <p:ext uri="{BB962C8B-B14F-4D97-AF65-F5344CB8AC3E}">
        <p14:creationId xmlns:p14="http://schemas.microsoft.com/office/powerpoint/2010/main" val="3991458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9DE176-F8C6-4D1D-AE1E-3D19A4EA505C}"/>
              </a:ext>
            </a:extLst>
          </p:cNvPr>
          <p:cNvSpPr>
            <a:spLocks noGrp="1"/>
          </p:cNvSpPr>
          <p:nvPr>
            <p:ph type="title"/>
          </p:nvPr>
        </p:nvSpPr>
        <p:spPr/>
        <p:txBody>
          <a:bodyPr/>
          <a:lstStyle/>
          <a:p>
            <a:r>
              <a:rPr lang="sv-SE" dirty="0"/>
              <a:t>NIHSS vid inkomst </a:t>
            </a:r>
          </a:p>
        </p:txBody>
      </p:sp>
      <p:pic>
        <p:nvPicPr>
          <p:cNvPr id="9" name="Content Placeholder 8" descr="Visar ett stapeldiagram för NIHSS poäng från 0 till större än eller lika med 30. Majoriteten har poäng mellan 0-8 sedan går antalen ner tills &gt;=30 där stapeln blir högre.">
            <a:extLst>
              <a:ext uri="{FF2B5EF4-FFF2-40B4-BE49-F238E27FC236}">
                <a16:creationId xmlns:a16="http://schemas.microsoft.com/office/drawing/2014/main" id="{00000000-0008-0000-20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633" y="2486502"/>
            <a:ext cx="6172735" cy="2743438"/>
          </a:xfrm>
          <a:prstGeom prst="rect">
            <a:avLst/>
          </a:prstGeom>
        </p:spPr>
      </p:pic>
    </p:spTree>
    <p:extLst>
      <p:ext uri="{BB962C8B-B14F-4D97-AF65-F5344CB8AC3E}">
        <p14:creationId xmlns:p14="http://schemas.microsoft.com/office/powerpoint/2010/main" val="53019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AEC0-B724-4738-8CEE-DBEBE51D7738}"/>
              </a:ext>
            </a:extLst>
          </p:cNvPr>
          <p:cNvSpPr>
            <a:spLocks noGrp="1"/>
          </p:cNvSpPr>
          <p:nvPr>
            <p:ph type="title"/>
          </p:nvPr>
        </p:nvSpPr>
        <p:spPr/>
        <p:txBody>
          <a:bodyPr/>
          <a:lstStyle/>
          <a:p>
            <a:r>
              <a:rPr lang="sv-SE" dirty="0"/>
              <a:t>NIHSS</a:t>
            </a:r>
          </a:p>
        </p:txBody>
      </p:sp>
      <p:pic>
        <p:nvPicPr>
          <p:cNvPr id="4" name="Content Placeholder 3" descr="Ett staplat stapeldiagram som visar fördelning av individuella NIHSS-poäng. Högre poäng innebär svårare symptom. Vanligaste problemen är pares i arm eller ben, facialispares, dystratri och problem med orientering.">
            <a:extLst>
              <a:ext uri="{FF2B5EF4-FFF2-40B4-BE49-F238E27FC236}">
                <a16:creationId xmlns:a16="http://schemas.microsoft.com/office/drawing/2014/main" id="{00000000-0008-0000-21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784" y="1862244"/>
            <a:ext cx="7621631" cy="3387392"/>
          </a:xfrm>
          <a:prstGeom prst="rect">
            <a:avLst/>
          </a:prstGeom>
        </p:spPr>
      </p:pic>
    </p:spTree>
    <p:extLst>
      <p:ext uri="{BB962C8B-B14F-4D97-AF65-F5344CB8AC3E}">
        <p14:creationId xmlns:p14="http://schemas.microsoft.com/office/powerpoint/2010/main" val="60314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B992-F8AC-4E70-BE04-D4C92622462F}"/>
              </a:ext>
            </a:extLst>
          </p:cNvPr>
          <p:cNvSpPr>
            <a:spLocks noGrp="1"/>
          </p:cNvSpPr>
          <p:nvPr>
            <p:ph type="title"/>
          </p:nvPr>
        </p:nvSpPr>
        <p:spPr/>
        <p:txBody>
          <a:bodyPr/>
          <a:lstStyle/>
          <a:p>
            <a:r>
              <a:rPr lang="sv-SE" dirty="0"/>
              <a:t>Strokeenhet, första vårdenhet</a:t>
            </a:r>
          </a:p>
        </p:txBody>
      </p:sp>
      <p:pic>
        <p:nvPicPr>
          <p:cNvPr id="4" name="Content Placeholder 3" descr="Ett stapeldiagram som visar andelen patienter som haft en strokeenhet/IVA/NKK som första vårdenhet vid TIA. Riket har 81 % och 43 sjukhus har en högre andel än riket och 28 sjukhus har en lägre andel. Inga värden visas för Växjö pga för få registrerade patienter.">
            <a:extLst>
              <a:ext uri="{FF2B5EF4-FFF2-40B4-BE49-F238E27FC236}">
                <a16:creationId xmlns:a16="http://schemas.microsoft.com/office/drawing/2014/main" id="{00000000-0008-0000-13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32" y="1207959"/>
            <a:ext cx="3632644" cy="4843526"/>
          </a:xfrm>
          <a:prstGeom prst="rect">
            <a:avLst/>
          </a:prstGeom>
        </p:spPr>
      </p:pic>
      <p:pic>
        <p:nvPicPr>
          <p:cNvPr id="5" name="Picture 4" descr="Ett stapeldiagram som visar andelen patienter som fått strokeenhet/IVA/NKK som första vårdenhet uppdelat på sjukhus. Riket har 81 % och uppnår måttlig nivå. 22 sjukhus uppnådde inte måttlig målnivå,  50 sjukhus uppnådde måttlig målnivå varav 27 uppnådde hög målnivå.">
            <a:extLst>
              <a:ext uri="{FF2B5EF4-FFF2-40B4-BE49-F238E27FC236}">
                <a16:creationId xmlns:a16="http://schemas.microsoft.com/office/drawing/2014/main" id="{00000000-0008-0000-2A00-000002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968" y="1207959"/>
            <a:ext cx="3632643" cy="4843655"/>
          </a:xfrm>
          <a:prstGeom prst="rect">
            <a:avLst/>
          </a:prstGeom>
        </p:spPr>
      </p:pic>
      <p:sp>
        <p:nvSpPr>
          <p:cNvPr id="6" name="TextBox 5">
            <a:extLst>
              <a:ext uri="{FF2B5EF4-FFF2-40B4-BE49-F238E27FC236}">
                <a16:creationId xmlns:a16="http://schemas.microsoft.com/office/drawing/2014/main" id="{01E580CB-2E8C-4A0F-AA65-D4ADFC0E1515}"/>
              </a:ext>
            </a:extLst>
          </p:cNvPr>
          <p:cNvSpPr txBox="1"/>
          <p:nvPr/>
        </p:nvSpPr>
        <p:spPr>
          <a:xfrm>
            <a:off x="2081561" y="3158093"/>
            <a:ext cx="793807" cy="646331"/>
          </a:xfrm>
          <a:prstGeom prst="rect">
            <a:avLst/>
          </a:prstGeom>
          <a:noFill/>
        </p:spPr>
        <p:txBody>
          <a:bodyPr wrap="none" rtlCol="0">
            <a:spAutoFit/>
          </a:bodyPr>
          <a:lstStyle/>
          <a:p>
            <a:r>
              <a:rPr lang="sv-SE" sz="3600" dirty="0">
                <a:ln>
                  <a:solidFill>
                    <a:srgbClr val="000090"/>
                  </a:solidFill>
                </a:ln>
                <a:latin typeface="+mn-lt"/>
                <a:cs typeface="+mn-cs"/>
              </a:rPr>
              <a:t>TIA</a:t>
            </a:r>
          </a:p>
        </p:txBody>
      </p:sp>
      <p:sp>
        <p:nvSpPr>
          <p:cNvPr id="7" name="TextBox 6">
            <a:extLst>
              <a:ext uri="{FF2B5EF4-FFF2-40B4-BE49-F238E27FC236}">
                <a16:creationId xmlns:a16="http://schemas.microsoft.com/office/drawing/2014/main" id="{2E178ADE-4683-4084-B44C-68DDF395651D}"/>
              </a:ext>
            </a:extLst>
          </p:cNvPr>
          <p:cNvSpPr txBox="1"/>
          <p:nvPr/>
        </p:nvSpPr>
        <p:spPr>
          <a:xfrm>
            <a:off x="6403357" y="3158092"/>
            <a:ext cx="1371016" cy="646331"/>
          </a:xfrm>
          <a:prstGeom prst="rect">
            <a:avLst/>
          </a:prstGeom>
          <a:noFill/>
        </p:spPr>
        <p:txBody>
          <a:bodyPr wrap="none" rtlCol="0">
            <a:spAutoFit/>
          </a:bodyPr>
          <a:lstStyle/>
          <a:p>
            <a:r>
              <a:rPr lang="sv-SE" sz="3600" dirty="0">
                <a:ln>
                  <a:solidFill>
                    <a:srgbClr val="000090"/>
                  </a:solidFill>
                </a:ln>
                <a:latin typeface="+mn-lt"/>
                <a:cs typeface="+mn-cs"/>
              </a:rPr>
              <a:t>Stroke</a:t>
            </a:r>
          </a:p>
        </p:txBody>
      </p:sp>
    </p:spTree>
    <p:extLst>
      <p:ext uri="{BB962C8B-B14F-4D97-AF65-F5344CB8AC3E}">
        <p14:creationId xmlns:p14="http://schemas.microsoft.com/office/powerpoint/2010/main" val="2790145921"/>
      </p:ext>
    </p:extLst>
  </p:cSld>
  <p:clrMapOvr>
    <a:masterClrMapping/>
  </p:clrMapOvr>
</p:sld>
</file>

<file path=ppt/theme/theme1.xml><?xml version="1.0" encoding="utf-8"?>
<a:theme xmlns:a="http://schemas.openxmlformats.org/drawingml/2006/main" name="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Riksstroke_mall.potx</Template>
  <TotalTime>1978</TotalTime>
  <Words>1006</Words>
  <Application>Microsoft Office PowerPoint</Application>
  <PresentationFormat>On-screen Show (4:3)</PresentationFormat>
  <Paragraphs>401</Paragraphs>
  <Slides>36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vt:lpstr>
      <vt:lpstr>Riksstroke_mall</vt:lpstr>
      <vt:lpstr>Välkommen till Riksstrokes webbinarium</vt:lpstr>
      <vt:lpstr> Praktisk information</vt:lpstr>
      <vt:lpstr>Stroke 2010-2021</vt:lpstr>
      <vt:lpstr>Målnivåer</vt:lpstr>
      <vt:lpstr>TIA och stroke</vt:lpstr>
      <vt:lpstr>Riskfaktorer</vt:lpstr>
      <vt:lpstr>NIHSS vid inkomst </vt:lpstr>
      <vt:lpstr>NIHSS</vt:lpstr>
      <vt:lpstr>Strokeenhet, första vårdenhet</vt:lpstr>
      <vt:lpstr>Strokeenhetsvård någon gång, över tid för stroke</vt:lpstr>
      <vt:lpstr>Bilddiagnostik</vt:lpstr>
      <vt:lpstr>Reperfusionslarm</vt:lpstr>
      <vt:lpstr>Reperfusionsbehandling ischemisk stroke</vt:lpstr>
      <vt:lpstr>Regional variation i reperfusion</vt:lpstr>
      <vt:lpstr>Door-to-needle</vt:lpstr>
      <vt:lpstr>NIHSS före och efter trombolys</vt:lpstr>
      <vt:lpstr>Orsak till att inte ge trombolys</vt:lpstr>
      <vt:lpstr>NIHSS, Trombektomi </vt:lpstr>
      <vt:lpstr>Trombektomi, genomförda</vt:lpstr>
      <vt:lpstr>Andel trombektomibehandlade av alla IS</vt:lpstr>
      <vt:lpstr>Stroketyp</vt:lpstr>
      <vt:lpstr>Antikoagulantiabehandling vid inskrivning, ICH</vt:lpstr>
      <vt:lpstr>Reversering (PCC  eller *idarucizumab)</vt:lpstr>
      <vt:lpstr>Undersökningar</vt:lpstr>
      <vt:lpstr>Läkemedelsbehandling TIA</vt:lpstr>
      <vt:lpstr>Läkemedelsbehandling stroke</vt:lpstr>
      <vt:lpstr>Antikoagulantia vid ischemisk stroke</vt:lpstr>
      <vt:lpstr>Antikoagulantia vid ischemisk stroke</vt:lpstr>
      <vt:lpstr>Antikoagulantia vid förmaksflimmer</vt:lpstr>
      <vt:lpstr>Bedömning av SG/FT, AT, L</vt:lpstr>
      <vt:lpstr>Råd</vt:lpstr>
      <vt:lpstr>Uppföljning planerad</vt:lpstr>
      <vt:lpstr>Hur går det?</vt:lpstr>
      <vt:lpstr>https://mkon.nu/stroketeamkongress_2022</vt:lpstr>
      <vt:lpstr>Sommarstängt på kansliet</vt:lpstr>
      <vt:lpstr>Registreringar under pandemin</vt:lpstr>
    </vt:vector>
  </TitlesOfParts>
  <Company>Umeå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Birgitta Stegmayr</dc:creator>
  <cp:lastModifiedBy>Mia Von Euler</cp:lastModifiedBy>
  <cp:revision>44</cp:revision>
  <dcterms:created xsi:type="dcterms:W3CDTF">2014-09-22T12:17:55Z</dcterms:created>
  <dcterms:modified xsi:type="dcterms:W3CDTF">2022-05-14T11:25:02Z</dcterms:modified>
</cp:coreProperties>
</file>