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3" r:id="rId5"/>
    <p:sldId id="258" r:id="rId6"/>
    <p:sldId id="274" r:id="rId7"/>
    <p:sldId id="270" r:id="rId8"/>
    <p:sldId id="268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22:55:42.3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 16383,'29'0'0,"0"0"0,-20 0 0,4 0 0,-2 0 0,-2 0 0,6 0 0,-3 0 0,4 0 0,0 0 0,2 0 0,-1 0 0,1 0 0,-5 0 0,0 0 0,-6 0 0,5 0 0,-1 0 0,6 0 0,4 0 0,-2 0 0,8 0 0,-8 0 0,4 0 0,-5 0 0,-1 0 0,1 0 0,-5 0 0,4 0 0,-4 0 0,5 0 0,0 0 0,-5 0 0,9 0 0,-8 0 0,9 0 0,-5 0 0,-1 0 0,1 0 0,0 0 0,-1 0 0,-3 0 0,2 0 0,-7 0 0,8 0 0,-4 0 0,1 0 0,2 0 0,-7 0 0,8 0 0,-8 0 0,8-4 0,-8 3 0,3-3 0,0 4 0,-3 0 0,4 0 0,-2 0 0,-2 0 0,6 0 0,-2 0 0,0 0 0,-1 0 0,0 0 0,-3 0 0,4 0 0,-1 0 0,-3 0 0,8 0 0,-8 0 0,7 0 0,-7 0 0,8 0 0,-4 0 0,5 0 0,0 0 0,4 0 0,-3-4 0,4 3 0,0-3 0,-5 4 0,5-4 0,-5 3 0,-1-2 0,1 3 0,-5 0 0,9-5 0,-12 4 0,12-3 0,-9 0 0,5 3 0,0-3 0,-5 0 0,4 3 0,-8-2 0,3 3 0,-1 0 0,-2 0 0,6 0 0,-7 0 0,3 0 0,2 0 0,0 0 0,12 0 0,-5 0 0,5 0 0,-7 0 0,-5 0 0,0 0 0,-5 0 0,3 0 0,1 0 0,0 0 0,-1 0 0,1 0 0,2 0 0,11 0 0,-5 0 0,5 0 0,-7 0 0,0 0 0,-5 0 0,-1 0 0,-4 0 0,4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22:55:42.3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16383,'35'0'0,"-5"0"0,-12 0 0,5 0 0,-4 0 0,9 0 0,-9 0 0,3 0 0,1 0 0,-4 0 0,9 0 0,-9 0 0,8 0 0,-8-7 0,4 5 0,-5-6 0,-1 8 0,6 0 0,-4-4 0,4 3 0,-1-8 0,-3 8 0,4-7 0,0 7 0,-4-7 0,3 7 0,-4-3 0,0 4 0,-1 0 0,1-4 0,-1 3 0,1-3 0,-5 4 0,4 0 0,-8 0 0,7 0 0,-7 0 0,8 0 0,-8 0 0,8 0 0,-8 0 0,7 0 0,-2 0 0,3-4 0,1 3 0,0-3 0,-1 4 0,1 0 0,0 0 0,7-4 0,-5 3 0,1-3 0,-5 4 0,-2 0 0,3 0 0,-3 0 0,2 0 0,-2 0 0,3 0 0,-3 0 0,2 0 0,-7 0 0,8 0 0,-8 0 0,7 0 0,-7 0 0,8 0 0,-4 0 0,1 0 0,2 0 0,-2 0 0,-1 0 0,3 0 0,-2 0 0,-1 0 0,4 0 0,-8 0 0,7 0 0,-7 0 0,3 0 0,4 0 0,-6 0 0,10 0 0,-11 0 0,8 0 0,-4 0 0,5 0 0,0 0 0,-1 0 0,1 0 0,-5 0 0,4 0 0,-4 0 0,5 0 0,-1 0 0,-3 0 0,2 0 0,-2 0 0,-1 0 0,3 0 0,-6 0 0,6 0 0,-3 0 0,5 0 0,-5 0 0,4 0 0,-4 0 0,5 0 0,-5 0 0,4 0 0,-4 0 0,5 0 0,-5 0 0,4 0 0,-8 0 0,8 4 0,-8-3 0,3 3 0,0-4 0,-3 0 0,8 4 0,-4-3 0,5 3 0,-5-4 0,4 0 0,-4 4 0,5-3 0,0 3 0,-1-4 0,-4 0 0,4 4 0,-8-3 0,8 3 0,-8-4 0,7 0 0,-2 4 0,3-3 0,1 2 0,0-3 0,-1 4 0,1-3 0,0 3 0,-1 0 0,1-3 0,0 3 0,-5-4 0,3 4 0,-7-3 0,8 3 0,-8-4 0,8 0 0,-4 4 0,0-3 0,4 3 0,-8-4 0,7 0 0,-7 0 0,4 3 0,-1-2 0,-3 3 0,8-4 0,-8 0 0,3 0 0,0 4 0,-3-3 0,3 2 0,1-3 0,-4 0 0,7 0 0,-2 0 0,3 0 0,1 0 0,-1 0 0,1 0 0,5 0 0,-4 0 0,3 0 0,1 0 0,-4 4 0,4-3 0,-6 3 0,6-4 0,-8 0 0,6 0 0,-12 0 0,4 0 0,-2 4 0,-2-3 0,3 2 0,-1-3 0,-2 0 0,11 0 0,-5 0 0,12 0 0,3 0 0,1 0 0,9 0 0,-9 0 0,4 0 0,-6 0 0,-5 0 0,-2 0 0,-8 0 0,2 0 0,-7 0 0,4 0 0,-2 0 0,-3 0 0,8 0 0,2 5 0,6-4 0,0 7 0,4-7 0,-4 3 0,5 0 0,0-3 0,-5 3 0,-2-4 0,-4 0 0,0 0 0,-1 0 0,1 0 0,-1 0 0,-3 0 0,2 4 0,-2-3 0,3 3 0,6-4 0,-4 0 0,4 0 0,-1 0 0,-3 0 0,9 0 0,-9 0 0,8 0 0,-8 0 0,4 0 0,-10 0 0,4 0 0,-4 0 0,5 0 0,0 0 0,-1 0 0,1 0 0,0 4 0,-1-3 0,1 3 0,0-4 0,-1 0 0,1 4 0,-1-3 0,1 3 0,0-4 0,-1 0 0,6 0 0,-4 0 0,9 0 0,-9 0 0,8 0 0,-8 0 0,4 0 0,-5 0 0,-1 0 0,1 0 0,0 0 0,-1 0 0,1 4 0,-5-3 0,4 3 0,1-4 0,1 0 0,4 0 0,0 0 0,1 0 0,5 0 0,0 4 0,6-3 0,-5 3 0,11-4 0,-11 0 0,5 0 0,-11 0 0,-1 0 0,-6 0 0,-3 0 0,-2 0 0,-4 0 0,3 0 0,6 0 0,1 0 0,7 0 0,-1 0 0,11 0 0,-4 0 0,4 0 0,-6 0 0,-5 0 0,-6 0 0,-1 0 0,-8 0 0,3 0 0,-45-4 0,28 3 0,-32-3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D3F64-7A11-F740-93DA-1803C754964D}" type="datetimeFigureOut">
              <a:rPr lang="sv-SE" smtClean="0"/>
              <a:t>2022-09-04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DBCC-C423-3742-924F-F38A066118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1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MonDAFIS</a:t>
            </a:r>
            <a:r>
              <a:rPr lang="sv-SE" dirty="0"/>
              <a:t> – i kontrollarmen var median EKG-monitoreringstid 72hr och fler gjorde icke studierelaterade 24 hr </a:t>
            </a:r>
            <a:r>
              <a:rPr lang="sv-SE" dirty="0" err="1"/>
              <a:t>holter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DBCC-C423-3742-924F-F38A0661189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24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534D5C-0102-1344-8CB0-3855569DC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4D1C43-1675-DE41-B7C5-38A942486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4D1156-01BD-F34F-9F21-3D2C4B89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F6EA-0B46-A04E-ABDD-82CBFE23A671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AB5CD3-DA9D-BB4B-B81F-4615DAF4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02A287-A17D-9E48-A2D6-D17C3BD8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B4113-6D3D-6247-A90C-96C180B1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1F835-F0D6-6547-9CBF-E2F9752AD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3B8ADC-0273-8240-914E-EE0950B7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E759-C05F-8A41-9A92-AF3FB47BD75E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E6B071-78A9-DB48-9E64-692B70E5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541D91-80DA-2940-BB18-7C0484D8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F0C054-79DD-A749-ABB1-048AD1955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A0A90A-4873-1A4E-8802-F35A4E16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0EE1D6-3546-464F-941F-71FA71AE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4A75-8802-A44A-90A5-6D3E2D7D5D9D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1B8EF3-8853-E145-863A-FE722395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A2F983-116E-7E4D-BA74-7CF9298D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435520-3F1B-DC44-BFCD-0337FBF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1546C6-594A-6B43-8901-9D9BD162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E9B738-7247-E342-9C7C-74F5D390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AB6-BEEC-5648-ACA8-59A91FF53A70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F660A6-4F59-D748-932F-C7385C2B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08C678-D221-E245-A1EF-2B94122C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49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FED74-2FFA-C045-91A0-59625C46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2ED322-0790-E841-A1FD-4090202E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9EF271-0CCF-814A-B490-857B129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30A0-A33E-C845-8EAC-D0C03A228556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12DFDC-A617-A84D-9C18-1B07333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8D9A5F-C841-1841-915F-35DEE27B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5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765FA-C405-7A42-92E6-F0ADCD6E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2C266A-A48F-244D-92C8-A0E6D1914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E1AE45-12B9-B148-AC12-B7E7A6C1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1FABE-89F6-ED42-94DA-23CF2B17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0194-684E-A149-99E4-42AF0BD5CF59}" type="datetime1">
              <a:rPr lang="sv-SE" smtClean="0"/>
              <a:t>2022-09-04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588F60-8FF4-4E42-BE73-389F239B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6784D4-6CCC-6B41-A406-2CDFF8E9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0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F37CFA-75DE-6C43-A225-5A1E7B1F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26C531-EFDA-BF49-9FE6-33BDD0D67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2C51F7-E46A-0145-8256-895286A9D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A819951-B35E-F34E-A8C4-921801DEE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61B8F40-B1F9-C84D-9887-7554D1042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D3CD33-6A76-9E4C-9D63-FF3FC157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D110-B195-584A-8771-110844B2ED04}" type="datetime1">
              <a:rPr lang="sv-SE" smtClean="0"/>
              <a:t>2022-09-04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32D73B9-A12F-334D-9846-1E25DD9E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0FAEA65-62A0-3A4C-982C-42AFA354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4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DF57E-E136-C54E-BC32-B5FC0A60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68F0CD4-765B-6B4F-897B-86D91834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FB76-B602-E744-9E22-9546906E2CA7}" type="datetime1">
              <a:rPr lang="sv-SE" smtClean="0"/>
              <a:t>2022-09-04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E189AD-B547-7C4B-9C5F-16998F71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939489-4181-DC4D-A95E-5B3D4854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84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9F5943-3745-764E-B132-1DCC768F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A5F4-CFF1-A944-A2D0-2D50EDEC0DE7}" type="datetime1">
              <a:rPr lang="sv-SE" smtClean="0"/>
              <a:t>2022-09-04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2A7309-78BD-814F-8A04-14F69417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E1FD45-69D8-5743-AF43-84B92A12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82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3F805-E2C8-F942-960D-2EC8279C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D27A47-B26B-CC49-8CD4-EBAF465E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C648A6-8555-5141-8AB4-20A155452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6BD6B6-8F3E-E44C-A308-E81CA329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5AD1-F685-0343-ACE8-DCC28DEDBBAF}" type="datetime1">
              <a:rPr lang="sv-SE" smtClean="0"/>
              <a:t>2022-09-04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577BC6-6114-0341-9455-ED077231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CB5AF8-3938-4746-9C3A-BF0A4F9B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5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77BC9-2935-644B-82BD-9461F3EB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EF9E177-CA6D-2942-AB05-F1AD06F7A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E275BE-A1F8-0E48-9F68-0668883F4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68D07F-32FF-DE47-AA32-3A8CED4C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CF6-9714-0B48-B135-C2B925B1016E}" type="datetime1">
              <a:rPr lang="sv-SE" smtClean="0"/>
              <a:t>2022-09-04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F01218-F6A7-5443-BB22-21090149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Stiftelsen Hjärtat 2022-01-31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B4787B-FA46-9B40-924F-1D2B6F60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BA62C84-97C7-794F-9F82-DF73D8F6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40B054-8A31-8349-AE7D-AB5ABC97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A081CE-9A99-9047-9081-7D4EA1556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CDA0-96E3-ED46-B096-59F942B9B865}" type="datetime1">
              <a:rPr lang="sv-SE" smtClean="0"/>
              <a:t>2022-09-04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F17672-F1E2-0642-955E-56AA813AE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Stiftelsen Hjärtat 2022-01-31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20C25C-C4C9-6E41-9371-184A903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7E65-6143-8C4B-98B4-65D04FA1BB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5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C8606A8-50AA-874F-948E-671BA6BE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31" y="1971853"/>
            <a:ext cx="3666537" cy="32467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4261A76-924F-C041-834B-9CB1A9E3B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381" y="296935"/>
            <a:ext cx="9261231" cy="1342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3600" b="1" dirty="0" err="1">
                <a:solidFill>
                  <a:srgbClr val="FF521F"/>
                </a:solidFill>
                <a:cs typeface="Arial" panose="020B0604020202020204" pitchFamily="34" charset="0"/>
              </a:rPr>
              <a:t>A</a:t>
            </a:r>
            <a:r>
              <a:rPr lang="sv-SE" sz="3600" dirty="0" err="1">
                <a:cs typeface="Arial" panose="020B0604020202020204" pitchFamily="34" charset="0"/>
              </a:rPr>
              <a:t>trial</a:t>
            </a:r>
            <a:r>
              <a:rPr lang="sv-SE" sz="3600" dirty="0">
                <a:cs typeface="Arial" panose="020B0604020202020204" pitchFamily="34" charset="0"/>
              </a:rPr>
              <a:t> </a:t>
            </a:r>
            <a:r>
              <a:rPr lang="sv-SE" sz="3600" b="1" dirty="0" err="1">
                <a:solidFill>
                  <a:srgbClr val="FF521F"/>
                </a:solidFill>
                <a:cs typeface="Arial" panose="020B0604020202020204" pitchFamily="34" charset="0"/>
              </a:rPr>
              <a:t>F</a:t>
            </a:r>
            <a:r>
              <a:rPr lang="sv-SE" sz="3600" dirty="0" err="1">
                <a:cs typeface="Arial" panose="020B0604020202020204" pitchFamily="34" charset="0"/>
              </a:rPr>
              <a:t>ibrillation</a:t>
            </a:r>
            <a:r>
              <a:rPr lang="sv-SE" sz="3600" dirty="0">
                <a:cs typeface="Arial" panose="020B0604020202020204" pitchFamily="34" charset="0"/>
              </a:rPr>
              <a:t> </a:t>
            </a:r>
            <a:br>
              <a:rPr lang="sv-SE" sz="3600" dirty="0">
                <a:cs typeface="Arial" panose="020B0604020202020204" pitchFamily="34" charset="0"/>
              </a:rPr>
            </a:br>
            <a:r>
              <a:rPr lang="sv-SE" sz="3600" b="1" dirty="0">
                <a:solidFill>
                  <a:srgbClr val="FF521F"/>
                </a:solidFill>
                <a:cs typeface="Arial" panose="020B0604020202020204" pitchFamily="34" charset="0"/>
              </a:rPr>
              <a:t>S</a:t>
            </a:r>
            <a:r>
              <a:rPr lang="sv-SE" sz="3600" dirty="0">
                <a:cs typeface="Arial" panose="020B0604020202020204" pitchFamily="34" charset="0"/>
              </a:rPr>
              <a:t>creening </a:t>
            </a:r>
            <a:r>
              <a:rPr lang="sv-SE" sz="3600" b="1" dirty="0">
                <a:solidFill>
                  <a:srgbClr val="FF521F"/>
                </a:solidFill>
                <a:cs typeface="Arial" panose="020B0604020202020204" pitchFamily="34" charset="0"/>
              </a:rPr>
              <a:t>P</a:t>
            </a:r>
            <a:r>
              <a:rPr lang="sv-SE" sz="3600" dirty="0">
                <a:cs typeface="Arial" panose="020B0604020202020204" pitchFamily="34" charset="0"/>
              </a:rPr>
              <a:t>ost </a:t>
            </a:r>
            <a:r>
              <a:rPr lang="sv-SE" sz="3600" b="1" dirty="0" err="1">
                <a:solidFill>
                  <a:srgbClr val="FF521F"/>
                </a:solidFill>
                <a:cs typeface="Arial" panose="020B0604020202020204" pitchFamily="34" charset="0"/>
              </a:rPr>
              <a:t>I</a:t>
            </a:r>
            <a:r>
              <a:rPr lang="sv-SE" sz="3600" dirty="0" err="1">
                <a:cs typeface="Arial" panose="020B0604020202020204" pitchFamily="34" charset="0"/>
              </a:rPr>
              <a:t>schemic</a:t>
            </a:r>
            <a:r>
              <a:rPr lang="sv-SE" sz="3600" dirty="0">
                <a:cs typeface="Arial" panose="020B0604020202020204" pitchFamily="34" charset="0"/>
              </a:rPr>
              <a:t> </a:t>
            </a:r>
            <a:r>
              <a:rPr lang="sv-SE" sz="3600" b="1" dirty="0" err="1">
                <a:solidFill>
                  <a:srgbClr val="FF521F"/>
                </a:solidFill>
                <a:cs typeface="Arial" panose="020B0604020202020204" pitchFamily="34" charset="0"/>
              </a:rPr>
              <a:t>C</a:t>
            </a:r>
            <a:r>
              <a:rPr lang="sv-SE" sz="3600" dirty="0" err="1">
                <a:cs typeface="Arial" panose="020B0604020202020204" pitchFamily="34" charset="0"/>
              </a:rPr>
              <a:t>erebrovascular</a:t>
            </a:r>
            <a:r>
              <a:rPr lang="sv-SE" sz="3600" dirty="0">
                <a:cs typeface="Arial" panose="020B0604020202020204" pitchFamily="34" charset="0"/>
              </a:rPr>
              <a:t> </a:t>
            </a:r>
            <a:r>
              <a:rPr lang="sv-SE" sz="3600" b="1" dirty="0">
                <a:solidFill>
                  <a:srgbClr val="FF521F"/>
                </a:solidFill>
                <a:cs typeface="Arial" panose="020B0604020202020204" pitchFamily="34" charset="0"/>
              </a:rPr>
              <a:t>E</a:t>
            </a:r>
            <a:r>
              <a:rPr lang="sv-SE" sz="3600" dirty="0">
                <a:cs typeface="Arial" panose="020B0604020202020204" pitchFamily="34" charset="0"/>
              </a:rPr>
              <a:t>vents</a:t>
            </a:r>
            <a:endParaRPr lang="sv-SE" sz="2400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268990-3FE9-5945-86EF-BC07DE2E4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77" y="5059734"/>
            <a:ext cx="11673444" cy="1655762"/>
          </a:xfrm>
        </p:spPr>
        <p:txBody>
          <a:bodyPr>
            <a:normAutofit fontScale="55000" lnSpcReduction="20000"/>
          </a:bodyPr>
          <a:lstStyle/>
          <a:p>
            <a:r>
              <a:rPr lang="sv-SE" sz="3300" dirty="0"/>
              <a:t>Riksstroke användardag 2022-09-07</a:t>
            </a:r>
          </a:p>
          <a:p>
            <a:r>
              <a:rPr lang="sv-SE" dirty="0"/>
              <a:t>Kajsa Strååt, specialistläkare internmedicin och ST-läkare kardiologi Danderyds sjukhus</a:t>
            </a:r>
          </a:p>
          <a:p>
            <a:r>
              <a:rPr lang="sv-SE" dirty="0"/>
              <a:t>Doktorand Karolinska Institutet Danderyds sjukhus</a:t>
            </a:r>
          </a:p>
          <a:p>
            <a:r>
              <a:rPr lang="sv-SE" dirty="0"/>
              <a:t>Huvudhandledare: Johan Engdahl, Karolinska Institutet Danderyds sjukhus	 </a:t>
            </a:r>
          </a:p>
          <a:p>
            <a:r>
              <a:rPr lang="sv-SE" dirty="0"/>
              <a:t>Bihandledare: Per Wester, professor Umeå universitet/Karolinska institutet Danderyds sjukhus</a:t>
            </a:r>
          </a:p>
          <a:p>
            <a:r>
              <a:rPr lang="sv-SE" dirty="0"/>
              <a:t>Emma Svennberg, PhD Karolinska Institutet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8544D5-52CD-2020-A9DB-BA724F1AE8E8}"/>
              </a:ext>
            </a:extLst>
          </p:cNvPr>
          <p:cNvSpPr txBox="1"/>
          <p:nvPr/>
        </p:nvSpPr>
        <p:spPr>
          <a:xfrm>
            <a:off x="2555666" y="1694854"/>
            <a:ext cx="7080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/>
              <a:t>Förmaksflimmerscreening efter </a:t>
            </a:r>
            <a:r>
              <a:rPr lang="sv-SE" sz="1800" dirty="0" err="1"/>
              <a:t>ischemiska</a:t>
            </a:r>
            <a:r>
              <a:rPr lang="sv-SE" sz="1800" dirty="0"/>
              <a:t> cerebrovaskulära händelser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2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Betydelse, patientnytta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32FA763-E83D-564A-8394-175F6E4A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886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err="1"/>
              <a:t>Kunskapslucka</a:t>
            </a:r>
            <a:endParaRPr lang="en-GB" sz="2400" dirty="0"/>
          </a:p>
          <a:p>
            <a:r>
              <a:rPr lang="en-GB" sz="2400" dirty="0" err="1"/>
              <a:t>Stora</a:t>
            </a:r>
            <a:r>
              <a:rPr lang="en-GB" sz="2400" dirty="0"/>
              <a:t> </a:t>
            </a:r>
            <a:r>
              <a:rPr lang="en-GB" sz="2400" dirty="0" err="1"/>
              <a:t>variationer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internationella</a:t>
            </a:r>
            <a:r>
              <a:rPr lang="en-GB" sz="2400" dirty="0"/>
              <a:t> </a:t>
            </a:r>
            <a:r>
              <a:rPr lang="en-GB" sz="2400" dirty="0" err="1"/>
              <a:t>rekommendataioner</a:t>
            </a:r>
            <a:r>
              <a:rPr lang="en-GB" sz="2400" dirty="0"/>
              <a:t> - </a:t>
            </a:r>
            <a:r>
              <a:rPr lang="en-GB" sz="2400" dirty="0" err="1"/>
              <a:t>stor</a:t>
            </a:r>
            <a:r>
              <a:rPr lang="en-GB" sz="2400" dirty="0"/>
              <a:t> variation för </a:t>
            </a:r>
            <a:r>
              <a:rPr lang="en-GB" sz="2400" dirty="0" err="1"/>
              <a:t>klinisk</a:t>
            </a:r>
            <a:r>
              <a:rPr lang="en-GB" sz="2400" dirty="0"/>
              <a:t> praxis vid </a:t>
            </a:r>
            <a:r>
              <a:rPr lang="en-GB" sz="2400" dirty="0" err="1"/>
              <a:t>svenska</a:t>
            </a:r>
            <a:r>
              <a:rPr lang="en-GB" sz="2400" dirty="0"/>
              <a:t> </a:t>
            </a:r>
            <a:r>
              <a:rPr lang="en-GB" sz="2400" dirty="0" err="1"/>
              <a:t>strokeenheter</a:t>
            </a:r>
            <a:endParaRPr lang="en-GB" sz="2400" dirty="0"/>
          </a:p>
          <a:p>
            <a:r>
              <a:rPr lang="en-GB" sz="2400" dirty="0" err="1"/>
              <a:t>Stora</a:t>
            </a:r>
            <a:r>
              <a:rPr lang="en-GB" sz="2400" dirty="0"/>
              <a:t> </a:t>
            </a:r>
            <a:r>
              <a:rPr lang="en-GB" sz="2400" dirty="0" err="1"/>
              <a:t>ekonomiska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kliniska</a:t>
            </a:r>
            <a:r>
              <a:rPr lang="en-GB" sz="2400" dirty="0"/>
              <a:t> </a:t>
            </a:r>
            <a:r>
              <a:rPr lang="en-GB" sz="2400" dirty="0" err="1"/>
              <a:t>resurser</a:t>
            </a:r>
            <a:endParaRPr lang="en-GB" sz="2400" dirty="0"/>
          </a:p>
          <a:p>
            <a:r>
              <a:rPr lang="en-GB" sz="2400" dirty="0" err="1"/>
              <a:t>ePatch</a:t>
            </a:r>
            <a:r>
              <a:rPr lang="en-GB" sz="2400" dirty="0"/>
              <a:t> </a:t>
            </a:r>
            <a:r>
              <a:rPr lang="en-GB" sz="2400" dirty="0" err="1"/>
              <a:t>aldrig</a:t>
            </a:r>
            <a:r>
              <a:rPr lang="en-GB" sz="2400" dirty="0"/>
              <a:t> </a:t>
            </a:r>
            <a:r>
              <a:rPr lang="en-GB" sz="2400" dirty="0" err="1"/>
              <a:t>testad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denna</a:t>
            </a:r>
            <a:r>
              <a:rPr lang="en-GB" sz="2400" dirty="0"/>
              <a:t> </a:t>
            </a:r>
            <a:r>
              <a:rPr lang="en-GB" sz="2400" dirty="0" err="1"/>
              <a:t>kliniska</a:t>
            </a:r>
            <a:r>
              <a:rPr lang="en-GB" sz="2400" dirty="0"/>
              <a:t> </a:t>
            </a:r>
            <a:r>
              <a:rPr lang="en-GB" sz="2400" dirty="0" err="1"/>
              <a:t>miljö</a:t>
            </a:r>
            <a:endParaRPr lang="en-GB" sz="2400" dirty="0"/>
          </a:p>
          <a:p>
            <a:r>
              <a:rPr lang="en-GB" sz="2400" dirty="0" err="1"/>
              <a:t>Ischemisk</a:t>
            </a:r>
            <a:r>
              <a:rPr lang="en-GB" sz="2400" dirty="0"/>
              <a:t> stroke/TIA + </a:t>
            </a:r>
            <a:r>
              <a:rPr lang="en-GB" sz="2400" dirty="0" err="1"/>
              <a:t>obehandlad</a:t>
            </a:r>
            <a:r>
              <a:rPr lang="en-GB" sz="2400" dirty="0"/>
              <a:t> FF = </a:t>
            </a:r>
            <a:r>
              <a:rPr lang="en-GB" sz="2400" dirty="0" err="1"/>
              <a:t>patientgrupp</a:t>
            </a:r>
            <a:r>
              <a:rPr lang="en-GB" sz="2400" dirty="0"/>
              <a:t> med </a:t>
            </a:r>
            <a:r>
              <a:rPr lang="en-GB" sz="2400" dirty="0" err="1"/>
              <a:t>mycket</a:t>
            </a:r>
            <a:r>
              <a:rPr lang="en-GB" sz="2400" dirty="0"/>
              <a:t> </a:t>
            </a:r>
            <a:r>
              <a:rPr lang="en-GB" sz="2400" dirty="0" err="1"/>
              <a:t>dålig</a:t>
            </a:r>
            <a:r>
              <a:rPr lang="en-GB" sz="2400" dirty="0"/>
              <a:t> </a:t>
            </a:r>
            <a:r>
              <a:rPr lang="en-GB" sz="2400" dirty="0" err="1"/>
              <a:t>prognos</a:t>
            </a:r>
            <a:endParaRPr lang="en-GB" sz="2400" dirty="0"/>
          </a:p>
          <a:p>
            <a:r>
              <a:rPr lang="en-GB" sz="2400" dirty="0" err="1"/>
              <a:t>Studien</a:t>
            </a:r>
            <a:r>
              <a:rPr lang="en-GB" sz="2400" dirty="0"/>
              <a:t> har </a:t>
            </a:r>
            <a:r>
              <a:rPr lang="en-GB" sz="2400" dirty="0" err="1"/>
              <a:t>möjlighet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hitta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tolerabel</a:t>
            </a:r>
            <a:r>
              <a:rPr lang="en-GB" sz="2400" dirty="0"/>
              <a:t> FF-</a:t>
            </a:r>
            <a:r>
              <a:rPr lang="en-GB" sz="2400" dirty="0" err="1"/>
              <a:t>screeningmetod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förbättrar</a:t>
            </a:r>
            <a:r>
              <a:rPr lang="en-GB" sz="2400" dirty="0"/>
              <a:t> </a:t>
            </a:r>
            <a:r>
              <a:rPr lang="en-GB" sz="2400" dirty="0" err="1"/>
              <a:t>diagnostiken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ger </a:t>
            </a:r>
            <a:r>
              <a:rPr lang="en-GB" sz="2400" dirty="0" err="1"/>
              <a:t>möjlighet</a:t>
            </a:r>
            <a:r>
              <a:rPr lang="en-GB" sz="2400" dirty="0"/>
              <a:t> till </a:t>
            </a:r>
            <a:r>
              <a:rPr lang="en-GB" sz="2400" dirty="0" err="1"/>
              <a:t>bättre</a:t>
            </a:r>
            <a:r>
              <a:rPr lang="en-GB" sz="2400" dirty="0"/>
              <a:t> </a:t>
            </a:r>
            <a:r>
              <a:rPr lang="en-GB" sz="2400" dirty="0" err="1"/>
              <a:t>behandling</a:t>
            </a:r>
            <a:endParaRPr lang="en-GB" sz="2400" dirty="0"/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808DC2A-11F8-9E1F-FE11-92E9760FFE23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A7E521-1945-655E-D636-F2D067AF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Tack för mig!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A1D4A-E6AA-534D-8C29-4CE858A98070}"/>
              </a:ext>
            </a:extLst>
          </p:cNvPr>
          <p:cNvSpPr txBox="1"/>
          <p:nvPr/>
        </p:nvSpPr>
        <p:spPr>
          <a:xfrm>
            <a:off x="5039068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/>
              <a:t>kajsa.straat@regionstockholm.se</a:t>
            </a:r>
            <a:endParaRPr lang="sv-SE" sz="1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1DFE1DB-F960-795A-8C54-AE1339667F19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</p:spTree>
    <p:extLst>
      <p:ext uri="{BB962C8B-B14F-4D97-AF65-F5344CB8AC3E}">
        <p14:creationId xmlns:p14="http://schemas.microsoft.com/office/powerpoint/2010/main" val="39866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6FB47-9184-5841-8BF5-8F419767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597"/>
            <a:ext cx="4417622" cy="31386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u="sng" dirty="0"/>
              <a:t>Stroke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u="sng" dirty="0"/>
              <a:t>Etiologi </a:t>
            </a:r>
            <a:r>
              <a:rPr lang="sv-SE" sz="1800" u="sng" dirty="0" err="1"/>
              <a:t>ischemisk</a:t>
            </a:r>
            <a:r>
              <a:rPr lang="sv-SE" sz="1800" u="sng" dirty="0"/>
              <a:t> stroke enligt TOAST*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Storkärlssjuka</a:t>
            </a:r>
          </a:p>
          <a:p>
            <a:pPr>
              <a:lnSpc>
                <a:spcPct val="100000"/>
              </a:lnSpc>
            </a:pPr>
            <a:r>
              <a:rPr lang="sv-SE" sz="1800" b="1" dirty="0" err="1"/>
              <a:t>Kardioembolism</a:t>
            </a:r>
            <a:endParaRPr lang="sv-SE" sz="1800" b="1" dirty="0"/>
          </a:p>
          <a:p>
            <a:pPr>
              <a:lnSpc>
                <a:spcPct val="100000"/>
              </a:lnSpc>
            </a:pPr>
            <a:r>
              <a:rPr lang="sv-SE" sz="1800" dirty="0"/>
              <a:t>Småkärlssjuka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Annan fastställd orsak t.ex. dissektion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Okänd orsak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1305697-E37B-FD4E-8C4A-5B844532B2D9}"/>
              </a:ext>
            </a:extLst>
          </p:cNvPr>
          <p:cNvSpPr txBox="1"/>
          <p:nvPr/>
        </p:nvSpPr>
        <p:spPr>
          <a:xfrm>
            <a:off x="3936377" y="6394855"/>
            <a:ext cx="431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*Adams et al. Stroke 1993.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A2B2D06-33FF-6D8A-0F97-03F2662F40C9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3CEE7F-9003-1EAD-1441-422ABD14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2BD305E-D6AA-708A-7957-1BF767BEEA88}"/>
              </a:ext>
            </a:extLst>
          </p:cNvPr>
          <p:cNvSpPr txBox="1"/>
          <p:nvPr/>
        </p:nvSpPr>
        <p:spPr>
          <a:xfrm>
            <a:off x="5208814" y="1562035"/>
            <a:ext cx="6792686" cy="194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800" u="sng" dirty="0"/>
              <a:t>Förmaksflimmer (FF)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Paroxysmalt, asymtomatiskt        subkliniskt = obehandlad riskfaktor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Behandling med </a:t>
            </a:r>
            <a:r>
              <a:rPr lang="sv-SE" dirty="0" err="1"/>
              <a:t>antikoagulantia</a:t>
            </a:r>
            <a:r>
              <a:rPr lang="sv-SE" dirty="0"/>
              <a:t> minskar risken </a:t>
            </a:r>
            <a:r>
              <a:rPr lang="sv-SE" dirty="0" err="1"/>
              <a:t>för</a:t>
            </a:r>
            <a:r>
              <a:rPr lang="sv-SE" dirty="0"/>
              <a:t> stroke med ca 60-70% vid FF**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  <p:sp>
        <p:nvSpPr>
          <p:cNvPr id="15" name="Höger 14">
            <a:extLst>
              <a:ext uri="{FF2B5EF4-FFF2-40B4-BE49-F238E27FC236}">
                <a16:creationId xmlns:a16="http://schemas.microsoft.com/office/drawing/2014/main" id="{7D242DBA-4CF1-02B5-E327-A39E8554FFE0}"/>
              </a:ext>
            </a:extLst>
          </p:cNvPr>
          <p:cNvSpPr/>
          <p:nvPr/>
        </p:nvSpPr>
        <p:spPr>
          <a:xfrm>
            <a:off x="8258475" y="2396812"/>
            <a:ext cx="281049" cy="178997"/>
          </a:xfrm>
          <a:prstGeom prst="rightArrow">
            <a:avLst/>
          </a:prstGeom>
          <a:solidFill>
            <a:srgbClr val="FF52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A8C3D9D-78A7-96F4-19B1-26FF4E70CDDA}"/>
              </a:ext>
            </a:extLst>
          </p:cNvPr>
          <p:cNvSpPr txBox="1"/>
          <p:nvPr/>
        </p:nvSpPr>
        <p:spPr>
          <a:xfrm>
            <a:off x="5255822" y="4580143"/>
            <a:ext cx="61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Hur kan vi bäst hitta och hjälpa dessa patienter?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F3836853-B178-F2F8-06B4-939401DA0B3E}"/>
              </a:ext>
            </a:extLst>
          </p:cNvPr>
          <p:cNvSpPr txBox="1"/>
          <p:nvPr/>
        </p:nvSpPr>
        <p:spPr>
          <a:xfrm>
            <a:off x="8539524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**Hart et al. Ann Intern Med 2007</a:t>
            </a:r>
          </a:p>
        </p:txBody>
      </p:sp>
    </p:spTree>
    <p:extLst>
      <p:ext uri="{BB962C8B-B14F-4D97-AF65-F5344CB8AC3E}">
        <p14:creationId xmlns:p14="http://schemas.microsoft.com/office/powerpoint/2010/main" val="77901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6FB47-9184-5841-8BF5-8F419767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40"/>
            <a:ext cx="10648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Vad vet vi idag?</a:t>
            </a:r>
          </a:p>
          <a:p>
            <a:r>
              <a:rPr lang="sv-SE" sz="2600" dirty="0"/>
              <a:t>2014 </a:t>
            </a:r>
            <a:r>
              <a:rPr lang="sv-SE" sz="2600" b="1" dirty="0"/>
              <a:t>CRYSTAL AF </a:t>
            </a:r>
            <a:r>
              <a:rPr lang="sv-SE" sz="2600" dirty="0"/>
              <a:t>(ICM, 1,4 vs 8,9%) and </a:t>
            </a:r>
            <a:r>
              <a:rPr lang="sv-SE" sz="2600" b="1" dirty="0"/>
              <a:t>EMBRACE</a:t>
            </a:r>
            <a:r>
              <a:rPr lang="sv-SE" sz="2600" dirty="0"/>
              <a:t> (30 d event </a:t>
            </a:r>
            <a:r>
              <a:rPr lang="sv-SE" sz="2600" dirty="0" err="1"/>
              <a:t>triggered</a:t>
            </a:r>
            <a:r>
              <a:rPr lang="sv-SE" sz="2600" dirty="0"/>
              <a:t> </a:t>
            </a:r>
            <a:r>
              <a:rPr lang="sv-SE" sz="2600" dirty="0" err="1"/>
              <a:t>recorder</a:t>
            </a:r>
            <a:r>
              <a:rPr lang="sv-SE" sz="2600" dirty="0"/>
              <a:t>, 3,2 vs 16,9%) –Kryptogen stroke-patienter</a:t>
            </a:r>
          </a:p>
          <a:p>
            <a:r>
              <a:rPr lang="sv-SE" sz="2600" dirty="0"/>
              <a:t>2017 </a:t>
            </a:r>
            <a:r>
              <a:rPr lang="sv-SE" sz="2600" b="1" dirty="0"/>
              <a:t>FIND AF </a:t>
            </a:r>
            <a:r>
              <a:rPr lang="sv-SE" sz="2600" b="1" dirty="0" err="1"/>
              <a:t>randomized</a:t>
            </a:r>
            <a:r>
              <a:rPr lang="sv-SE" sz="2600" b="1" dirty="0"/>
              <a:t> </a:t>
            </a:r>
            <a:r>
              <a:rPr lang="sv-SE" sz="2600" dirty="0"/>
              <a:t>(10d holterx3, 5 vs 14%) – </a:t>
            </a:r>
            <a:r>
              <a:rPr lang="sv-SE" sz="2600" dirty="0" err="1"/>
              <a:t>Ischemisk</a:t>
            </a:r>
            <a:r>
              <a:rPr lang="sv-SE" sz="2600" dirty="0"/>
              <a:t> stroke/TIA-patienter</a:t>
            </a:r>
          </a:p>
          <a:p>
            <a:r>
              <a:rPr lang="sv-SE" sz="2600" dirty="0"/>
              <a:t>2021 </a:t>
            </a:r>
            <a:r>
              <a:rPr lang="sv-SE" sz="2600" b="1" dirty="0" err="1"/>
              <a:t>MonDAFIS</a:t>
            </a:r>
            <a:r>
              <a:rPr lang="sv-SE" sz="2600" dirty="0"/>
              <a:t> (7d </a:t>
            </a:r>
            <a:r>
              <a:rPr lang="sv-SE" sz="2600" dirty="0" err="1"/>
              <a:t>holter</a:t>
            </a:r>
            <a:r>
              <a:rPr lang="sv-SE" sz="2600" dirty="0"/>
              <a:t>) Primärt utfallsmått: OAK 12 mån efter index stroke – ingen signifikant skillnad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/>
              <a:t>Jämförde med ”standard </a:t>
            </a:r>
            <a:r>
              <a:rPr lang="sv-SE" sz="2600" dirty="0" err="1"/>
              <a:t>of</a:t>
            </a:r>
            <a:r>
              <a:rPr lang="sv-SE" sz="2600" dirty="0"/>
              <a:t> </a:t>
            </a:r>
            <a:r>
              <a:rPr lang="sv-SE" sz="2600" dirty="0" err="1"/>
              <a:t>care</a:t>
            </a:r>
            <a:r>
              <a:rPr lang="sv-SE" sz="2600" dirty="0"/>
              <a:t>”, 24 timmar EKG-registrering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5C29ED1-CD57-C118-970C-5F553BDA5740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E7C3AF-157A-6008-C7D3-6D8CF605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6FB47-9184-5841-8BF5-8F419767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417"/>
            <a:ext cx="10648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Vad vet vi inte?</a:t>
            </a:r>
          </a:p>
          <a:p>
            <a:pPr marL="0" indent="0">
              <a:buNone/>
            </a:pPr>
            <a:r>
              <a:rPr lang="sv-SE" sz="2600" dirty="0">
                <a:highlight>
                  <a:srgbClr val="FFFF00"/>
                </a:highlight>
              </a:rPr>
              <a:t>Inga data på hårda utfallsmått som ny stroke eller död</a:t>
            </a:r>
          </a:p>
          <a:p>
            <a:pPr marL="0" indent="0">
              <a:buNone/>
            </a:pPr>
            <a:r>
              <a:rPr lang="sv-SE" sz="2600" dirty="0"/>
              <a:t>Förmaksflimmerscreening ges hög prioritet i riktlinjer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pic>
        <p:nvPicPr>
          <p:cNvPr id="9" name="Bildobjekt 13">
            <a:extLst>
              <a:ext uri="{FF2B5EF4-FFF2-40B4-BE49-F238E27FC236}">
                <a16:creationId xmlns:a16="http://schemas.microsoft.com/office/drawing/2014/main" id="{6F4C8368-98D7-7447-B67A-5F1E05D3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0" y="3353284"/>
            <a:ext cx="4349770" cy="2495968"/>
          </a:xfrm>
          <a:prstGeom prst="rect">
            <a:avLst/>
          </a:prstGeom>
        </p:spPr>
      </p:pic>
      <p:sp>
        <p:nvSpPr>
          <p:cNvPr id="10" name="Oval 21">
            <a:extLst>
              <a:ext uri="{FF2B5EF4-FFF2-40B4-BE49-F238E27FC236}">
                <a16:creationId xmlns:a16="http://schemas.microsoft.com/office/drawing/2014/main" id="{4C0DE068-2BBA-C240-A8C0-151346FD1DCC}"/>
              </a:ext>
            </a:extLst>
          </p:cNvPr>
          <p:cNvSpPr/>
          <p:nvPr/>
        </p:nvSpPr>
        <p:spPr>
          <a:xfrm>
            <a:off x="2761666" y="3254109"/>
            <a:ext cx="468456" cy="4372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783D0381-4E4A-834C-9006-E2EB5E211794}"/>
                  </a:ext>
                </a:extLst>
              </p14:cNvPr>
              <p14:cNvContentPartPr/>
              <p14:nvPr/>
            </p14:nvContentPartPr>
            <p14:xfrm>
              <a:off x="4199660" y="3799371"/>
              <a:ext cx="692640" cy="1980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783D0381-4E4A-834C-9006-E2EB5E2117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3641" y="3726038"/>
                <a:ext cx="764317" cy="166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D54609FC-085B-8C4B-B259-EC72C588AA04}"/>
                  </a:ext>
                </a:extLst>
              </p14:cNvPr>
              <p14:cNvContentPartPr/>
              <p14:nvPr/>
            </p14:nvContentPartPr>
            <p14:xfrm>
              <a:off x="3237582" y="3890677"/>
              <a:ext cx="1925640" cy="6732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D54609FC-085B-8C4B-B259-EC72C588AA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1582" y="3818677"/>
                <a:ext cx="1997280" cy="2109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Bildobjekt 2">
            <a:extLst>
              <a:ext uri="{FF2B5EF4-FFF2-40B4-BE49-F238E27FC236}">
                <a16:creationId xmlns:a16="http://schemas.microsoft.com/office/drawing/2014/main" id="{E4846218-6A16-0246-83A2-A4D6AF72C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001" y="1956536"/>
            <a:ext cx="3210288" cy="2231999"/>
          </a:xfrm>
          <a:prstGeom prst="rect">
            <a:avLst/>
          </a:prstGeom>
        </p:spPr>
      </p:pic>
      <p:pic>
        <p:nvPicPr>
          <p:cNvPr id="15" name="Bildobjekt 9">
            <a:extLst>
              <a:ext uri="{FF2B5EF4-FFF2-40B4-BE49-F238E27FC236}">
                <a16:creationId xmlns:a16="http://schemas.microsoft.com/office/drawing/2014/main" id="{C506BF65-AE62-9C4A-BCA7-849A26B2A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673" y="5061474"/>
            <a:ext cx="5361113" cy="657014"/>
          </a:xfrm>
          <a:prstGeom prst="rect">
            <a:avLst/>
          </a:prstGeom>
        </p:spPr>
      </p:pic>
      <p:pic>
        <p:nvPicPr>
          <p:cNvPr id="16" name="Bildobjekt 11">
            <a:extLst>
              <a:ext uri="{FF2B5EF4-FFF2-40B4-BE49-F238E27FC236}">
                <a16:creationId xmlns:a16="http://schemas.microsoft.com/office/drawing/2014/main" id="{114B7B31-8EB8-BE47-BAE2-09BF9F34DE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6786" y="4455253"/>
            <a:ext cx="5361113" cy="776602"/>
          </a:xfrm>
          <a:prstGeom prst="rect">
            <a:avLst/>
          </a:prstGeom>
        </p:spPr>
      </p:pic>
      <p:sp>
        <p:nvSpPr>
          <p:cNvPr id="18" name="Oval 20">
            <a:extLst>
              <a:ext uri="{FF2B5EF4-FFF2-40B4-BE49-F238E27FC236}">
                <a16:creationId xmlns:a16="http://schemas.microsoft.com/office/drawing/2014/main" id="{C58F68C3-0A28-5B41-BBB6-8B48D3395822}"/>
              </a:ext>
            </a:extLst>
          </p:cNvPr>
          <p:cNvSpPr/>
          <p:nvPr/>
        </p:nvSpPr>
        <p:spPr>
          <a:xfrm>
            <a:off x="11151759" y="2758938"/>
            <a:ext cx="468456" cy="4372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319F0A79-4FEB-714E-A26B-FAE90F4DDE9D}"/>
              </a:ext>
            </a:extLst>
          </p:cNvPr>
          <p:cNvSpPr/>
          <p:nvPr/>
        </p:nvSpPr>
        <p:spPr>
          <a:xfrm>
            <a:off x="10710363" y="4726887"/>
            <a:ext cx="468456" cy="4372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3DE801F-9C80-B34E-A52C-B5B56F1D5B44}"/>
              </a:ext>
            </a:extLst>
          </p:cNvPr>
          <p:cNvSpPr txBox="1"/>
          <p:nvPr/>
        </p:nvSpPr>
        <p:spPr>
          <a:xfrm>
            <a:off x="7658100" y="6392333"/>
            <a:ext cx="3828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ESC AF </a:t>
            </a:r>
            <a:r>
              <a:rPr lang="sv-SE" sz="1200" dirty="0" err="1"/>
              <a:t>guidelines</a:t>
            </a:r>
            <a:r>
              <a:rPr lang="sv-SE" sz="1200" dirty="0"/>
              <a:t> 2020, AHA/ASA </a:t>
            </a:r>
            <a:r>
              <a:rPr lang="sv-SE" sz="1200" dirty="0" err="1"/>
              <a:t>guidelines</a:t>
            </a:r>
            <a:r>
              <a:rPr lang="sv-SE" sz="1200" dirty="0"/>
              <a:t> 2019 </a:t>
            </a:r>
            <a:r>
              <a:rPr lang="sv-SE" sz="1200" dirty="0" err="1"/>
              <a:t>update</a:t>
            </a:r>
            <a:endParaRPr lang="sv-SE" sz="12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02986D9-B1EF-BE4A-86FE-A47143B43CC1}"/>
              </a:ext>
            </a:extLst>
          </p:cNvPr>
          <p:cNvSpPr txBox="1"/>
          <p:nvPr/>
        </p:nvSpPr>
        <p:spPr>
          <a:xfrm>
            <a:off x="3449355" y="6392333"/>
            <a:ext cx="382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Nationella</a:t>
            </a:r>
            <a:r>
              <a:rPr lang="en-US" sz="1200" dirty="0"/>
              <a:t> </a:t>
            </a:r>
            <a:r>
              <a:rPr lang="en-US" sz="1200" dirty="0" err="1"/>
              <a:t>riktlinjer</a:t>
            </a:r>
            <a:r>
              <a:rPr lang="en-US" sz="1200" dirty="0"/>
              <a:t> </a:t>
            </a:r>
            <a:r>
              <a:rPr lang="en-US" sz="1200" dirty="0" err="1"/>
              <a:t>för</a:t>
            </a:r>
            <a:r>
              <a:rPr lang="en-US" sz="1200" dirty="0"/>
              <a:t> </a:t>
            </a:r>
            <a:r>
              <a:rPr lang="en-US" sz="1200" dirty="0" err="1"/>
              <a:t>vård</a:t>
            </a:r>
            <a:r>
              <a:rPr lang="en-US" sz="1200" dirty="0"/>
              <a:t> vid stroke </a:t>
            </a:r>
            <a:r>
              <a:rPr lang="en-US" sz="1200" dirty="0" err="1"/>
              <a:t>Socialstyrelsen</a:t>
            </a:r>
            <a:r>
              <a:rPr lang="en-US" sz="1200" dirty="0"/>
              <a:t> 2020</a:t>
            </a:r>
          </a:p>
          <a:p>
            <a:pPr algn="ctr"/>
            <a:r>
              <a:rPr lang="sv-SE" sz="1200" dirty="0"/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5E6FDFB-7ACA-D8CF-8B9D-1DBFD5615E7C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70B1279-8560-5255-402B-D2084378B6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6FB47-9184-5841-8BF5-8F419767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Undersöka om utökad förmaksflimmerscreening efter </a:t>
            </a:r>
            <a:r>
              <a:rPr lang="sv-SE" dirty="0" err="1"/>
              <a:t>ischemisk</a:t>
            </a:r>
            <a:r>
              <a:rPr lang="sv-SE" dirty="0"/>
              <a:t> stroke/TIA (transitorisk </a:t>
            </a:r>
            <a:r>
              <a:rPr lang="sv-SE" dirty="0" err="1"/>
              <a:t>ischemisk</a:t>
            </a:r>
            <a:r>
              <a:rPr lang="sv-SE" dirty="0"/>
              <a:t> attack) och start av </a:t>
            </a:r>
            <a:r>
              <a:rPr lang="sv-SE" dirty="0" err="1"/>
              <a:t>antikoagulantiabehandling</a:t>
            </a:r>
            <a:r>
              <a:rPr lang="sv-SE" dirty="0"/>
              <a:t> i positiva fall kommer att reducera andelen nya stroke och dödlighet jämfört med dagens standard-diagnostik.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71A8D33-EE04-8A1F-1F38-1E5B47A7CF28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53C2B2-B4A3-6498-5753-6F902027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Metodik, arbetsplan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4A0474B-F667-7993-C5B3-F3292375A369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sp>
        <p:nvSpPr>
          <p:cNvPr id="58" name="Platshållare för innehåll 8">
            <a:extLst>
              <a:ext uri="{FF2B5EF4-FFF2-40B4-BE49-F238E27FC236}">
                <a16:creationId xmlns:a16="http://schemas.microsoft.com/office/drawing/2014/main" id="{519362D3-0DF3-B5E0-A701-6CD2FD07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Studiedesign</a:t>
            </a:r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FF87F99B-2991-2020-2464-1C97C244FCF7}"/>
              </a:ext>
            </a:extLst>
          </p:cNvPr>
          <p:cNvGrpSpPr/>
          <p:nvPr/>
        </p:nvGrpSpPr>
        <p:grpSpPr>
          <a:xfrm>
            <a:off x="593428" y="1818993"/>
            <a:ext cx="11379498" cy="3763962"/>
            <a:chOff x="581551" y="1553930"/>
            <a:chExt cx="11400313" cy="4017640"/>
          </a:xfrm>
        </p:grpSpPr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E2A4D7A7-5B0F-9578-4690-5F5363B5FDF8}"/>
                </a:ext>
              </a:extLst>
            </p:cNvPr>
            <p:cNvGrpSpPr/>
            <p:nvPr/>
          </p:nvGrpSpPr>
          <p:grpSpPr>
            <a:xfrm>
              <a:off x="581551" y="1553930"/>
              <a:ext cx="11400313" cy="4017640"/>
              <a:chOff x="581551" y="1553930"/>
              <a:chExt cx="11400313" cy="4017640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501187A-ACB8-4920-1692-85664A67D0E3}"/>
                  </a:ext>
                </a:extLst>
              </p:cNvPr>
              <p:cNvSpPr txBox="1"/>
              <p:nvPr/>
            </p:nvSpPr>
            <p:spPr>
              <a:xfrm>
                <a:off x="581551" y="2446544"/>
                <a:ext cx="1527718" cy="14773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err="1"/>
                  <a:t>Ischemisk</a:t>
                </a:r>
                <a:r>
                  <a:rPr lang="sv-SE" dirty="0"/>
                  <a:t> stroke/ TIA inom 14 dagar, Ålder ≥70år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F4E3EE47-1755-1163-D873-166FD74C752D}"/>
                  </a:ext>
                </a:extLst>
              </p:cNvPr>
              <p:cNvSpPr txBox="1"/>
              <p:nvPr/>
            </p:nvSpPr>
            <p:spPr>
              <a:xfrm>
                <a:off x="2429220" y="2715989"/>
                <a:ext cx="1652006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0-48 timmars </a:t>
                </a:r>
              </a:p>
              <a:p>
                <a:r>
                  <a:rPr lang="sv-SE" dirty="0"/>
                  <a:t>EKG monitorering*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9F6CCE90-D7E4-8261-2845-4AF18176E17B}"/>
                  </a:ext>
                </a:extLst>
              </p:cNvPr>
              <p:cNvSpPr txBox="1"/>
              <p:nvPr/>
            </p:nvSpPr>
            <p:spPr>
              <a:xfrm>
                <a:off x="4867626" y="1868393"/>
                <a:ext cx="1652006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0-48 timmars </a:t>
                </a:r>
              </a:p>
              <a:p>
                <a:r>
                  <a:rPr lang="sv-SE" dirty="0"/>
                  <a:t>EKG monitorering*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924CCD75-C2EB-B17C-5899-C1F4CE2660E0}"/>
                  </a:ext>
                </a:extLst>
              </p:cNvPr>
              <p:cNvSpPr txBox="1"/>
              <p:nvPr/>
            </p:nvSpPr>
            <p:spPr>
              <a:xfrm>
                <a:off x="6917592" y="1868393"/>
                <a:ext cx="1652006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err="1"/>
                  <a:t>Antikoagulantia</a:t>
                </a:r>
                <a:r>
                  <a:rPr lang="sv-SE" dirty="0"/>
                  <a:t> om FF diagnosticerat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132B9E7E-6163-0671-997E-EDED088DB03A}"/>
                  </a:ext>
                </a:extLst>
              </p:cNvPr>
              <p:cNvSpPr txBox="1"/>
              <p:nvPr/>
            </p:nvSpPr>
            <p:spPr>
              <a:xfrm>
                <a:off x="4870269" y="3486966"/>
                <a:ext cx="1492816" cy="12003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14 dagars kontinuerlig EKG monitorering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252E7B53-1E2D-8D87-B67F-002083A84750}"/>
                  </a:ext>
                </a:extLst>
              </p:cNvPr>
              <p:cNvSpPr txBox="1"/>
              <p:nvPr/>
            </p:nvSpPr>
            <p:spPr>
              <a:xfrm>
                <a:off x="6661891" y="3492290"/>
                <a:ext cx="1492816" cy="12003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14 dagars kontinuerlig EKG monitorering</a:t>
                </a:r>
              </a:p>
            </p:txBody>
          </p:sp>
          <p:sp>
            <p:nvSpPr>
              <p:cNvPr id="70" name="textruta 69">
                <a:extLst>
                  <a:ext uri="{FF2B5EF4-FFF2-40B4-BE49-F238E27FC236}">
                    <a16:creationId xmlns:a16="http://schemas.microsoft.com/office/drawing/2014/main" id="{88D3EE96-C7D8-AD39-69CD-DA82B4B6C207}"/>
                  </a:ext>
                </a:extLst>
              </p:cNvPr>
              <p:cNvSpPr txBox="1"/>
              <p:nvPr/>
            </p:nvSpPr>
            <p:spPr>
              <a:xfrm>
                <a:off x="8411854" y="3625465"/>
                <a:ext cx="1653746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err="1"/>
                  <a:t>Antikoagulantia</a:t>
                </a:r>
                <a:r>
                  <a:rPr lang="sv-SE" dirty="0"/>
                  <a:t> om FF diagnosticerat</a:t>
                </a:r>
              </a:p>
            </p:txBody>
          </p:sp>
          <p:sp>
            <p:nvSpPr>
              <p:cNvPr id="71" name="textruta 70">
                <a:extLst>
                  <a:ext uri="{FF2B5EF4-FFF2-40B4-BE49-F238E27FC236}">
                    <a16:creationId xmlns:a16="http://schemas.microsoft.com/office/drawing/2014/main" id="{1CAD21DD-13A4-B5AB-CE68-8086DA1B98F6}"/>
                  </a:ext>
                </a:extLst>
              </p:cNvPr>
              <p:cNvSpPr txBox="1"/>
              <p:nvPr/>
            </p:nvSpPr>
            <p:spPr>
              <a:xfrm>
                <a:off x="10340080" y="3379387"/>
                <a:ext cx="1492816" cy="14773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Återfall i stroke, död eller intracerebral blödning</a:t>
                </a:r>
              </a:p>
            </p:txBody>
          </p:sp>
          <p:sp>
            <p:nvSpPr>
              <p:cNvPr id="72" name="textruta 71">
                <a:extLst>
                  <a:ext uri="{FF2B5EF4-FFF2-40B4-BE49-F238E27FC236}">
                    <a16:creationId xmlns:a16="http://schemas.microsoft.com/office/drawing/2014/main" id="{17B7E852-43C3-87A1-01D1-F752969034F1}"/>
                  </a:ext>
                </a:extLst>
              </p:cNvPr>
              <p:cNvSpPr txBox="1"/>
              <p:nvPr/>
            </p:nvSpPr>
            <p:spPr>
              <a:xfrm>
                <a:off x="10328118" y="1553930"/>
                <a:ext cx="1523223" cy="147732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Återfall i stroke, död eller intracerebral blödning</a:t>
                </a:r>
              </a:p>
            </p:txBody>
          </p:sp>
          <p:cxnSp>
            <p:nvCxnSpPr>
              <p:cNvPr id="73" name="Rak pil 72">
                <a:extLst>
                  <a:ext uri="{FF2B5EF4-FFF2-40B4-BE49-F238E27FC236}">
                    <a16:creationId xmlns:a16="http://schemas.microsoft.com/office/drawing/2014/main" id="{3D0302B9-A3F8-D242-0C99-F19B4CA37C00}"/>
                  </a:ext>
                </a:extLst>
              </p:cNvPr>
              <p:cNvCxnSpPr>
                <a:stCxn id="64" idx="3"/>
                <a:endCxn id="65" idx="1"/>
              </p:cNvCxnSpPr>
              <p:nvPr/>
            </p:nvCxnSpPr>
            <p:spPr>
              <a:xfrm flipV="1">
                <a:off x="2109269" y="3177654"/>
                <a:ext cx="319951" cy="755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Vinklad  73">
                <a:extLst>
                  <a:ext uri="{FF2B5EF4-FFF2-40B4-BE49-F238E27FC236}">
                    <a16:creationId xmlns:a16="http://schemas.microsoft.com/office/drawing/2014/main" id="{1ABDDA7D-02B6-49FB-A7B3-BA319CA1AF74}"/>
                  </a:ext>
                </a:extLst>
              </p:cNvPr>
              <p:cNvCxnSpPr>
                <a:cxnSpLocks/>
                <a:stCxn id="65" idx="3"/>
                <a:endCxn id="66" idx="1"/>
              </p:cNvCxnSpPr>
              <p:nvPr/>
            </p:nvCxnSpPr>
            <p:spPr>
              <a:xfrm flipV="1">
                <a:off x="4081226" y="2330058"/>
                <a:ext cx="786400" cy="847596"/>
              </a:xfrm>
              <a:prstGeom prst="bentConnector3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53232F7F-BCEF-1CF2-14DD-D1D55E8ACBD8}"/>
                  </a:ext>
                </a:extLst>
              </p:cNvPr>
              <p:cNvSpPr txBox="1"/>
              <p:nvPr/>
            </p:nvSpPr>
            <p:spPr>
              <a:xfrm>
                <a:off x="10328118" y="4881678"/>
                <a:ext cx="1653746" cy="68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Uppföljning </a:t>
                </a:r>
              </a:p>
              <a:p>
                <a:r>
                  <a:rPr lang="sv-SE" dirty="0"/>
                  <a:t>24-36 månader</a:t>
                </a: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75469B01-3194-5C86-CD4F-4ED27411E8AF}"/>
                  </a:ext>
                </a:extLst>
              </p:cNvPr>
              <p:cNvSpPr txBox="1"/>
              <p:nvPr/>
            </p:nvSpPr>
            <p:spPr>
              <a:xfrm>
                <a:off x="581551" y="4881678"/>
                <a:ext cx="46616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*total duration av EKG monitorering i kontrollarmen ska vara 48 timmar +/- 24 timmar</a:t>
                </a:r>
              </a:p>
            </p:txBody>
          </p:sp>
          <p:cxnSp>
            <p:nvCxnSpPr>
              <p:cNvPr id="77" name="Rak pil 76">
                <a:extLst>
                  <a:ext uri="{FF2B5EF4-FFF2-40B4-BE49-F238E27FC236}">
                    <a16:creationId xmlns:a16="http://schemas.microsoft.com/office/drawing/2014/main" id="{283C7370-858C-5D65-2E9B-1CBC87E7BFAE}"/>
                  </a:ext>
                </a:extLst>
              </p:cNvPr>
              <p:cNvCxnSpPr>
                <a:cxnSpLocks/>
                <a:stCxn id="66" idx="3"/>
                <a:endCxn id="67" idx="1"/>
              </p:cNvCxnSpPr>
              <p:nvPr/>
            </p:nvCxnSpPr>
            <p:spPr>
              <a:xfrm>
                <a:off x="6519632" y="2330058"/>
                <a:ext cx="3979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pil 77">
                <a:extLst>
                  <a:ext uri="{FF2B5EF4-FFF2-40B4-BE49-F238E27FC236}">
                    <a16:creationId xmlns:a16="http://schemas.microsoft.com/office/drawing/2014/main" id="{439E5AEE-ED39-4FFA-A507-18E6C2EE5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9598" y="2292594"/>
                <a:ext cx="175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ak pil 78">
                <a:extLst>
                  <a:ext uri="{FF2B5EF4-FFF2-40B4-BE49-F238E27FC236}">
                    <a16:creationId xmlns:a16="http://schemas.microsoft.com/office/drawing/2014/main" id="{BFA3F4CB-F5CC-97F5-372F-F287EE1B8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3085" y="4087130"/>
                <a:ext cx="2625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ak pil 79">
                <a:extLst>
                  <a:ext uri="{FF2B5EF4-FFF2-40B4-BE49-F238E27FC236}">
                    <a16:creationId xmlns:a16="http://schemas.microsoft.com/office/drawing/2014/main" id="{CA7A7E68-F845-C38B-FE66-3F7AB7D1D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9336" y="4118051"/>
                <a:ext cx="2625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ak pil 80">
                <a:extLst>
                  <a:ext uri="{FF2B5EF4-FFF2-40B4-BE49-F238E27FC236}">
                    <a16:creationId xmlns:a16="http://schemas.microsoft.com/office/drawing/2014/main" id="{E346A936-82C4-F996-5BB5-88E986DFC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5600" y="4089476"/>
                <a:ext cx="2625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Vinklad  81">
                <a:extLst>
                  <a:ext uri="{FF2B5EF4-FFF2-40B4-BE49-F238E27FC236}">
                    <a16:creationId xmlns:a16="http://schemas.microsoft.com/office/drawing/2014/main" id="{59F26E92-E81D-A980-F3D2-473D1ADAA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1226" y="3177654"/>
                <a:ext cx="786400" cy="847596"/>
              </a:xfrm>
              <a:prstGeom prst="bentConnector3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F21A5F69-58EA-2A73-C38F-48FD4A086B76}"/>
                </a:ext>
              </a:extLst>
            </p:cNvPr>
            <p:cNvSpPr txBox="1"/>
            <p:nvPr/>
          </p:nvSpPr>
          <p:spPr>
            <a:xfrm>
              <a:off x="3527829" y="2144753"/>
              <a:ext cx="923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Kontroll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61D686B9-6B45-E9D4-911F-06E11A2A165D}"/>
                </a:ext>
              </a:extLst>
            </p:cNvPr>
            <p:cNvSpPr txBox="1"/>
            <p:nvPr/>
          </p:nvSpPr>
          <p:spPr>
            <a:xfrm>
              <a:off x="3140117" y="3841223"/>
              <a:ext cx="134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Intervention</a:t>
              </a: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56CACF63-C988-2138-AC7D-BDD91D39610D}"/>
                </a:ext>
              </a:extLst>
            </p:cNvPr>
            <p:cNvSpPr txBox="1"/>
            <p:nvPr/>
          </p:nvSpPr>
          <p:spPr>
            <a:xfrm>
              <a:off x="4484909" y="3000542"/>
              <a:ext cx="2515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Randomisering 1:1</a:t>
              </a:r>
            </a:p>
          </p:txBody>
        </p:sp>
      </p:grpSp>
      <p:pic>
        <p:nvPicPr>
          <p:cNvPr id="83" name="Bildobjekt 82">
            <a:extLst>
              <a:ext uri="{FF2B5EF4-FFF2-40B4-BE49-F238E27FC236}">
                <a16:creationId xmlns:a16="http://schemas.microsoft.com/office/drawing/2014/main" id="{ACBDA329-962F-777E-AF9B-C951D554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  <p:sp>
        <p:nvSpPr>
          <p:cNvPr id="85" name="textruta 84">
            <a:extLst>
              <a:ext uri="{FF2B5EF4-FFF2-40B4-BE49-F238E27FC236}">
                <a16:creationId xmlns:a16="http://schemas.microsoft.com/office/drawing/2014/main" id="{B8182EDF-D1D6-A4A7-FD8A-9E02CC8A5ABD}"/>
              </a:ext>
            </a:extLst>
          </p:cNvPr>
          <p:cNvSpPr txBox="1"/>
          <p:nvPr/>
        </p:nvSpPr>
        <p:spPr>
          <a:xfrm>
            <a:off x="5302734" y="4975880"/>
            <a:ext cx="4653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b="1" dirty="0"/>
              <a:t>Registerbaserad</a:t>
            </a:r>
            <a:r>
              <a:rPr lang="sv-SE" sz="1800" dirty="0"/>
              <a:t> – </a:t>
            </a:r>
            <a:r>
              <a:rPr lang="sv-SE" sz="1800" dirty="0" err="1"/>
              <a:t>baseline</a:t>
            </a:r>
            <a:r>
              <a:rPr lang="sv-SE" sz="1800" dirty="0"/>
              <a:t> och utfall från </a:t>
            </a:r>
            <a:r>
              <a:rPr lang="sv-SE" sz="1800" dirty="0" err="1"/>
              <a:t>Rikstroke</a:t>
            </a:r>
            <a:r>
              <a:rPr lang="sv-SE" sz="1800" dirty="0"/>
              <a:t>, p</a:t>
            </a:r>
            <a:r>
              <a:rPr lang="en-GB" sz="1800" dirty="0" err="1"/>
              <a:t>atientregistret</a:t>
            </a:r>
            <a:r>
              <a:rPr lang="en-GB" sz="1800" dirty="0"/>
              <a:t>, </a:t>
            </a:r>
            <a:r>
              <a:rPr lang="en-GB" sz="1800" dirty="0" err="1"/>
              <a:t>läkemedelsregistret</a:t>
            </a:r>
            <a:r>
              <a:rPr lang="en-GB" sz="1800" dirty="0"/>
              <a:t>, </a:t>
            </a:r>
            <a:r>
              <a:rPr lang="en-GB" sz="1800" dirty="0" err="1"/>
              <a:t>dödsorsaksregistret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8326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ACF2C56-FF46-7944-9E27-4A42213F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1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EKG-</a:t>
            </a:r>
            <a:r>
              <a:rPr lang="en-GB" u="sng" dirty="0" err="1"/>
              <a:t>plåster</a:t>
            </a:r>
            <a:r>
              <a:rPr lang="en-GB" dirty="0"/>
              <a:t> - 14 </a:t>
            </a:r>
            <a:r>
              <a:rPr lang="en-GB" dirty="0" err="1"/>
              <a:t>dagar</a:t>
            </a:r>
            <a:r>
              <a:rPr lang="en-GB" dirty="0"/>
              <a:t> </a:t>
            </a:r>
            <a:r>
              <a:rPr lang="en-GB" dirty="0" err="1"/>
              <a:t>holterregistrering</a:t>
            </a:r>
            <a:r>
              <a:rPr lang="en-GB" dirty="0"/>
              <a:t>, 1 </a:t>
            </a:r>
            <a:r>
              <a:rPr lang="en-GB" dirty="0" err="1"/>
              <a:t>avledning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Metodik, arbetsplan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310AEB77-18A4-564B-846A-E2691C92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25" y="2237441"/>
            <a:ext cx="4428061" cy="176728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F8FDA60-27C6-E344-B3A3-D0225912E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890" t="16114" r="11479" b="6845"/>
          <a:stretch/>
        </p:blipFill>
        <p:spPr>
          <a:xfrm>
            <a:off x="1687811" y="4097944"/>
            <a:ext cx="3661733" cy="197753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3663306-4275-BF49-AC82-91D7AB5E9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740" y="2321640"/>
            <a:ext cx="6457047" cy="363208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DFCA1B8-A175-367A-1EDB-6C977507ECE4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5A5455-D82C-F98D-ACD2-95B4FCA96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ACF2C56-FF46-7944-9E27-4A42213F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41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3300" u="sng" dirty="0" err="1"/>
              <a:t>Inklusionskriterier</a:t>
            </a:r>
            <a:r>
              <a:rPr lang="sv-SE" sz="3300" dirty="0">
                <a:effectLst/>
              </a:rPr>
              <a:t> </a:t>
            </a:r>
          </a:p>
          <a:p>
            <a:r>
              <a:rPr lang="sv-SE" dirty="0"/>
              <a:t>Ålder ≥70 år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 err="1"/>
              <a:t>Ischemisk</a:t>
            </a:r>
            <a:r>
              <a:rPr lang="sv-SE" dirty="0"/>
              <a:t> stroke eller TIA inom 14 dagar vid </a:t>
            </a:r>
            <a:r>
              <a:rPr lang="sv-SE" dirty="0" err="1"/>
              <a:t>inklusion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/>
              <a:t>Skriftligt samtycke till att deltaga i studien</a:t>
            </a:r>
            <a:r>
              <a:rPr lang="sv-SE" dirty="0">
                <a:effectLst/>
              </a:rPr>
              <a:t> </a:t>
            </a:r>
          </a:p>
          <a:p>
            <a:pPr marL="0" indent="0">
              <a:buNone/>
            </a:pPr>
            <a:r>
              <a:rPr lang="sv-SE" sz="3300" u="sng" dirty="0" err="1"/>
              <a:t>Exklusionskriterier</a:t>
            </a:r>
            <a:endParaRPr lang="sv-SE" sz="3300" u="sng" dirty="0"/>
          </a:p>
          <a:p>
            <a:r>
              <a:rPr lang="sv-SE" dirty="0"/>
              <a:t>Känd diagnos förmaksflimmer/fladder vid </a:t>
            </a:r>
            <a:r>
              <a:rPr lang="sv-SE" dirty="0" err="1"/>
              <a:t>inklusion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/>
              <a:t>Kontraindikation till </a:t>
            </a:r>
            <a:r>
              <a:rPr lang="sv-SE" dirty="0" err="1"/>
              <a:t>antikoagulantia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/>
              <a:t>Annan indikation än förmaksflimmer/fladder för </a:t>
            </a:r>
            <a:r>
              <a:rPr lang="sv-SE" dirty="0" err="1"/>
              <a:t>antikoagulantia</a:t>
            </a:r>
            <a:r>
              <a:rPr lang="sv-SE" dirty="0"/>
              <a:t>, t.ex. venös </a:t>
            </a:r>
            <a:r>
              <a:rPr lang="sv-SE" dirty="0" err="1"/>
              <a:t>tromboembolism</a:t>
            </a:r>
            <a:r>
              <a:rPr lang="sv-SE" dirty="0"/>
              <a:t> eller mekanisk hjärtklaffprotes.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/>
              <a:t>Pacemaker, ICD eller implanterbar hjärtmonitor</a:t>
            </a:r>
            <a:r>
              <a:rPr lang="sv-SE" dirty="0">
                <a:effectLst/>
              </a:rPr>
              <a:t> </a:t>
            </a:r>
          </a:p>
          <a:p>
            <a:r>
              <a:rPr lang="sv-SE" dirty="0"/>
              <a:t>Patient som, enligt den lokala prövaren, inte kommer kunna slutföra det tilltänkta studieprotokollet</a:t>
            </a:r>
            <a:r>
              <a:rPr lang="sv-SE" dirty="0">
                <a:effectLst/>
              </a:rPr>
              <a:t> </a:t>
            </a:r>
            <a:endParaRPr lang="sv-SE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Metodik, arbetsplan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E8A5D68-8E0B-D14F-F82E-9B3028B56400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4C25160-C132-58ED-6E08-C49857AA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ACF2C56-FF46-7944-9E27-4A42213F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41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4000" u="sng" dirty="0"/>
              <a:t>Pilotstudie</a:t>
            </a:r>
          </a:p>
          <a:p>
            <a:r>
              <a:rPr lang="sv-SE" sz="3100" dirty="0"/>
              <a:t>200-300 forskningspersoner</a:t>
            </a:r>
          </a:p>
          <a:p>
            <a:r>
              <a:rPr lang="sv-SE" sz="3100" dirty="0"/>
              <a:t>9 sites: Strokeenheter på Danderyds sjukhus, Akademiska Uppsala, Växjö, Alingsås, Örebro, Sahlgrenska, Kungälv, Östersund och Hässleholm</a:t>
            </a:r>
          </a:p>
          <a:p>
            <a:r>
              <a:rPr lang="sv-SE" sz="3100" dirty="0"/>
              <a:t>Ytterligare 6 site planerar att ansluta under 2022</a:t>
            </a:r>
          </a:p>
          <a:p>
            <a:r>
              <a:rPr lang="sv-SE" sz="3100" dirty="0"/>
              <a:t>Första patienterna inkluderade jan 2022,  </a:t>
            </a:r>
            <a:r>
              <a:rPr lang="sv-SE" sz="3100" dirty="0" err="1"/>
              <a:t>inklusion</a:t>
            </a:r>
            <a:r>
              <a:rPr lang="sv-SE" sz="3100" dirty="0"/>
              <a:t> planeras under ett år</a:t>
            </a:r>
          </a:p>
          <a:p>
            <a:r>
              <a:rPr lang="sv-SE" sz="3100" dirty="0"/>
              <a:t>För närvarande 177 inkluderade patienter</a:t>
            </a:r>
            <a:endParaRPr lang="sv-SE" sz="3200" dirty="0"/>
          </a:p>
          <a:p>
            <a:pPr marL="0" indent="0">
              <a:buNone/>
            </a:pPr>
            <a:r>
              <a:rPr lang="sv-SE" sz="4000" u="sng" dirty="0"/>
              <a:t>Huvudstudie</a:t>
            </a:r>
          </a:p>
          <a:p>
            <a:r>
              <a:rPr lang="sv-SE" sz="3100" dirty="0"/>
              <a:t>Ca 3300 forskningspersoner</a:t>
            </a:r>
          </a:p>
          <a:p>
            <a:r>
              <a:rPr lang="sv-SE" sz="3100" dirty="0"/>
              <a:t>Ca 30 sites</a:t>
            </a:r>
          </a:p>
          <a:p>
            <a:r>
              <a:rPr lang="sv-SE" sz="3100" dirty="0" err="1"/>
              <a:t>Inklusion</a:t>
            </a:r>
            <a:r>
              <a:rPr lang="sv-SE" sz="3100" dirty="0"/>
              <a:t> under 2 år</a:t>
            </a:r>
          </a:p>
          <a:p>
            <a:r>
              <a:rPr lang="sv-SE" sz="3100" dirty="0"/>
              <a:t>Preliminär uppföljningstid 3 år, event-driven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F327925-4F7D-5743-8B2E-5857F35ABBE7}"/>
              </a:ext>
            </a:extLst>
          </p:cNvPr>
          <p:cNvSpPr/>
          <p:nvPr/>
        </p:nvSpPr>
        <p:spPr>
          <a:xfrm>
            <a:off x="0" y="6176963"/>
            <a:ext cx="12192001" cy="681037"/>
          </a:xfrm>
          <a:prstGeom prst="rect">
            <a:avLst/>
          </a:prstGeom>
          <a:solidFill>
            <a:srgbClr val="FF521F">
              <a:alpha val="25098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7C1476-47FA-C74B-B109-479C08AF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Metodik, arbetsplan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599CC-EC36-D44E-9644-10823B21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00" y="67311"/>
            <a:ext cx="1833269" cy="162337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645B1A0-C43D-0A0B-F381-9B39C83C15ED}"/>
              </a:ext>
            </a:extLst>
          </p:cNvPr>
          <p:cNvSpPr txBox="1"/>
          <p:nvPr/>
        </p:nvSpPr>
        <p:spPr>
          <a:xfrm>
            <a:off x="838200" y="6392333"/>
            <a:ext cx="27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Kajsa Strååt, 2022-09-07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32C3AF-651B-CD81-80DE-8373AB2E9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40" y="143514"/>
            <a:ext cx="39322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672</Words>
  <Application>Microsoft Macintosh PowerPoint</Application>
  <PresentationFormat>Bredbild</PresentationFormat>
  <Paragraphs>105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Atrial Fibrillation  Screening Post Ischemic Cerebrovascular Events</vt:lpstr>
      <vt:lpstr>Bakgrund</vt:lpstr>
      <vt:lpstr>Bakgrund</vt:lpstr>
      <vt:lpstr>Bakgrund</vt:lpstr>
      <vt:lpstr>Målsättning</vt:lpstr>
      <vt:lpstr>Metodik, arbetsplan</vt:lpstr>
      <vt:lpstr>Metodik, arbetsplan</vt:lpstr>
      <vt:lpstr>Metodik, arbetsplan</vt:lpstr>
      <vt:lpstr>Metodik, arbetsplan</vt:lpstr>
      <vt:lpstr>Betydelse, patientnytta</vt:lpstr>
      <vt:lpstr>Tack för mig!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 Screening Post Ischemic Cerebrovascular Events</dc:title>
  <dc:creator>Kajsa Strååt</dc:creator>
  <cp:lastModifiedBy>Kajsa Strååt</cp:lastModifiedBy>
  <cp:revision>29</cp:revision>
  <dcterms:created xsi:type="dcterms:W3CDTF">2022-01-29T20:43:20Z</dcterms:created>
  <dcterms:modified xsi:type="dcterms:W3CDTF">2022-09-07T07:15:36Z</dcterms:modified>
</cp:coreProperties>
</file>