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9" r:id="rId3"/>
    <p:sldMasterId id="2147483690" r:id="rId4"/>
    <p:sldMasterId id="2147483708" r:id="rId5"/>
    <p:sldMasterId id="2147483714" r:id="rId6"/>
    <p:sldMasterId id="2147483720" r:id="rId7"/>
  </p:sldMasterIdLst>
  <p:notesMasterIdLst>
    <p:notesMasterId r:id="rId118"/>
  </p:notesMasterIdLst>
  <p:sldIdLst>
    <p:sldId id="262" r:id="rId8"/>
    <p:sldId id="323" r:id="rId9"/>
    <p:sldId id="313" r:id="rId10"/>
    <p:sldId id="256" r:id="rId11"/>
    <p:sldId id="266" r:id="rId12"/>
    <p:sldId id="272" r:id="rId13"/>
    <p:sldId id="532" r:id="rId14"/>
    <p:sldId id="534" r:id="rId15"/>
    <p:sldId id="533" r:id="rId16"/>
    <p:sldId id="527" r:id="rId17"/>
    <p:sldId id="513" r:id="rId18"/>
    <p:sldId id="274" r:id="rId19"/>
    <p:sldId id="275" r:id="rId20"/>
    <p:sldId id="264" r:id="rId21"/>
    <p:sldId id="543" r:id="rId22"/>
    <p:sldId id="519" r:id="rId23"/>
    <p:sldId id="285" r:id="rId24"/>
    <p:sldId id="286" r:id="rId25"/>
    <p:sldId id="544" r:id="rId26"/>
    <p:sldId id="287" r:id="rId27"/>
    <p:sldId id="296" r:id="rId28"/>
    <p:sldId id="522" r:id="rId29"/>
    <p:sldId id="270" r:id="rId30"/>
    <p:sldId id="525" r:id="rId31"/>
    <p:sldId id="535" r:id="rId32"/>
    <p:sldId id="536" r:id="rId33"/>
    <p:sldId id="537" r:id="rId34"/>
    <p:sldId id="538" r:id="rId35"/>
    <p:sldId id="539" r:id="rId36"/>
    <p:sldId id="529" r:id="rId37"/>
    <p:sldId id="545" r:id="rId38"/>
    <p:sldId id="530" r:id="rId39"/>
    <p:sldId id="531" r:id="rId40"/>
    <p:sldId id="546" r:id="rId41"/>
    <p:sldId id="524" r:id="rId42"/>
    <p:sldId id="547" r:id="rId43"/>
    <p:sldId id="541" r:id="rId44"/>
    <p:sldId id="542" r:id="rId45"/>
    <p:sldId id="328" r:id="rId46"/>
    <p:sldId id="326" r:id="rId47"/>
    <p:sldId id="554" r:id="rId48"/>
    <p:sldId id="284" r:id="rId49"/>
    <p:sldId id="283" r:id="rId50"/>
    <p:sldId id="590" r:id="rId51"/>
    <p:sldId id="591" r:id="rId52"/>
    <p:sldId id="294" r:id="rId53"/>
    <p:sldId id="630" r:id="rId54"/>
    <p:sldId id="615" r:id="rId55"/>
    <p:sldId id="618" r:id="rId56"/>
    <p:sldId id="631" r:id="rId57"/>
    <p:sldId id="619" r:id="rId58"/>
    <p:sldId id="632" r:id="rId59"/>
    <p:sldId id="633" r:id="rId60"/>
    <p:sldId id="645" r:id="rId61"/>
    <p:sldId id="343" r:id="rId62"/>
    <p:sldId id="344" r:id="rId63"/>
    <p:sldId id="345" r:id="rId64"/>
    <p:sldId id="309" r:id="rId65"/>
    <p:sldId id="342" r:id="rId66"/>
    <p:sldId id="330" r:id="rId67"/>
    <p:sldId id="257" r:id="rId68"/>
    <p:sldId id="324" r:id="rId69"/>
    <p:sldId id="325" r:id="rId70"/>
    <p:sldId id="348" r:id="rId71"/>
    <p:sldId id="349" r:id="rId72"/>
    <p:sldId id="351" r:id="rId73"/>
    <p:sldId id="354" r:id="rId74"/>
    <p:sldId id="350" r:id="rId75"/>
    <p:sldId id="347" r:id="rId76"/>
    <p:sldId id="346" r:id="rId77"/>
    <p:sldId id="353" r:id="rId78"/>
    <p:sldId id="338" r:id="rId79"/>
    <p:sldId id="352" r:id="rId80"/>
    <p:sldId id="341" r:id="rId81"/>
    <p:sldId id="337" r:id="rId82"/>
    <p:sldId id="331" r:id="rId83"/>
    <p:sldId id="312" r:id="rId84"/>
    <p:sldId id="292" r:id="rId85"/>
    <p:sldId id="634" r:id="rId86"/>
    <p:sldId id="635" r:id="rId87"/>
    <p:sldId id="295" r:id="rId88"/>
    <p:sldId id="636" r:id="rId89"/>
    <p:sldId id="637" r:id="rId90"/>
    <p:sldId id="638" r:id="rId91"/>
    <p:sldId id="314" r:id="rId92"/>
    <p:sldId id="315" r:id="rId93"/>
    <p:sldId id="318" r:id="rId94"/>
    <p:sldId id="639" r:id="rId95"/>
    <p:sldId id="640" r:id="rId96"/>
    <p:sldId id="641" r:id="rId97"/>
    <p:sldId id="306" r:id="rId98"/>
    <p:sldId id="642" r:id="rId99"/>
    <p:sldId id="333" r:id="rId100"/>
    <p:sldId id="261" r:id="rId101"/>
    <p:sldId id="548" r:id="rId102"/>
    <p:sldId id="549" r:id="rId103"/>
    <p:sldId id="550" r:id="rId104"/>
    <p:sldId id="310" r:id="rId105"/>
    <p:sldId id="551" r:id="rId106"/>
    <p:sldId id="552" r:id="rId107"/>
    <p:sldId id="553" r:id="rId108"/>
    <p:sldId id="334" r:id="rId109"/>
    <p:sldId id="301" r:id="rId110"/>
    <p:sldId id="340" r:id="rId111"/>
    <p:sldId id="316" r:id="rId112"/>
    <p:sldId id="339" r:id="rId113"/>
    <p:sldId id="298" r:id="rId114"/>
    <p:sldId id="297" r:id="rId115"/>
    <p:sldId id="319" r:id="rId116"/>
    <p:sldId id="320" r:id="rId117"/>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79" d="100"/>
          <a:sy n="79" d="100"/>
        </p:scale>
        <p:origin x="432" y="90"/>
      </p:cViewPr>
      <p:guideLst>
        <p:guide orient="horz" pos="2160"/>
        <p:guide pos="2880"/>
      </p:guideLst>
    </p:cSldViewPr>
  </p:slideViewPr>
  <p:outlineViewPr>
    <p:cViewPr>
      <p:scale>
        <a:sx n="33" d="100"/>
        <a:sy n="33" d="100"/>
      </p:scale>
      <p:origin x="0" y="-3434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vr\AppData\Local\Microsoft\Windows\INetCache\Content.Outlook\K1JMEVWJ\10335_2022%20Riksstroke%20-%20T&#228;ckningsgrad%20F&#246;rstag&#229;ngsstroke%202010-2021%202022-05-11_18T120_kl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vr\AppData\Local\Microsoft\Windows\INetCache\Content.Outlook\K1JMEVWJ\10335_2022%20Riksstroke%20-%20T&#228;ckningsgrad%20F&#246;rstag&#229;ngsstroke%202010-2021%202022-05-11_18T120_klar.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mavr\AppData\Local\Microsoft\Windows\INetCache\Content.Outlook\K1JMEVWJ\10335_2022%20Riksstroke%20-%20T&#228;ckningsgrad%20F&#246;rstag&#229;ngstia%202013-2021%202022-05-11_18pl_klar.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vr\AppData\Local\Microsoft\Windows\INetCache\Content.Outlook\K1JMEVWJ\Art%201.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8145bb3a26457b5d/Desktop/SAH2021%20(3).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Users\med-tsu\Desktop\EVAS%20RIKSSTROKE\Tren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sv-SE" sz="3200" b="1" dirty="0">
                <a:latin typeface="Arial" panose="020B0604020202020204" pitchFamily="34" charset="0"/>
                <a:cs typeface="Arial" panose="020B0604020202020204" pitchFamily="34" charset="0"/>
              </a:rPr>
              <a:t>Täckningsgrad Riksstroke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sv-SE"/>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cat>
            <c:strRef>
              <c:f>'[10335_2022 Riksstroke - Täckningsgrad Förstagångsstroke 2010-2021 2022-05-11_18T120_klar.xlsx]Översikt'!$B$5:$M$5</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'[10335_2022 Riksstroke - Täckningsgrad Förstagångsstroke 2010-2021 2022-05-11_18T120_klar.xlsx]Översikt'!$B$6:$M$6</c:f>
            </c:numRef>
          </c:val>
          <c:extLst>
            <c:ext xmlns:c16="http://schemas.microsoft.com/office/drawing/2014/chart" uri="{C3380CC4-5D6E-409C-BE32-E72D297353CC}">
              <c16:uniqueId val="{00000000-D47B-4AFA-B879-DF78108B550E}"/>
            </c:ext>
          </c:extLst>
        </c:ser>
        <c:ser>
          <c:idx val="1"/>
          <c:order val="1"/>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cat>
            <c:strRef>
              <c:f>'[10335_2022 Riksstroke - Täckningsgrad Förstagångsstroke 2010-2021 2022-05-11_18T120_klar.xlsx]Översikt'!$B$5:$M$5</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'[10335_2022 Riksstroke - Täckningsgrad Förstagångsstroke 2010-2021 2022-05-11_18T120_klar.xlsx]Översikt'!$B$7:$M$7</c:f>
            </c:numRef>
          </c:val>
          <c:extLst>
            <c:ext xmlns:c16="http://schemas.microsoft.com/office/drawing/2014/chart" uri="{C3380CC4-5D6E-409C-BE32-E72D297353CC}">
              <c16:uniqueId val="{00000001-D47B-4AFA-B879-DF78108B550E}"/>
            </c:ext>
          </c:extLst>
        </c:ser>
        <c:ser>
          <c:idx val="2"/>
          <c:order val="2"/>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cat>
            <c:strRef>
              <c:f>'[10335_2022 Riksstroke - Täckningsgrad Förstagångsstroke 2010-2021 2022-05-11_18T120_klar.xlsx]Översikt'!$B$5:$M$5</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'[10335_2022 Riksstroke - Täckningsgrad Förstagångsstroke 2010-2021 2022-05-11_18T120_klar.xlsx]Översikt'!$B$8:$M$8</c:f>
              <c:numCache>
                <c:formatCode>General</c:formatCode>
                <c:ptCount val="12"/>
                <c:pt idx="0">
                  <c:v>86.8</c:v>
                </c:pt>
                <c:pt idx="1">
                  <c:v>88</c:v>
                </c:pt>
                <c:pt idx="2">
                  <c:v>87.7</c:v>
                </c:pt>
                <c:pt idx="3">
                  <c:v>89.2</c:v>
                </c:pt>
                <c:pt idx="4">
                  <c:v>89.8</c:v>
                </c:pt>
                <c:pt idx="5">
                  <c:v>89.4</c:v>
                </c:pt>
                <c:pt idx="6">
                  <c:v>89</c:v>
                </c:pt>
                <c:pt idx="7">
                  <c:v>88.2</c:v>
                </c:pt>
                <c:pt idx="8">
                  <c:v>89.2</c:v>
                </c:pt>
                <c:pt idx="9">
                  <c:v>88.7</c:v>
                </c:pt>
                <c:pt idx="10">
                  <c:v>86.9</c:v>
                </c:pt>
                <c:pt idx="11">
                  <c:v>86.7</c:v>
                </c:pt>
              </c:numCache>
            </c:numRef>
          </c:val>
          <c:extLst>
            <c:ext xmlns:c16="http://schemas.microsoft.com/office/drawing/2014/chart" uri="{C3380CC4-5D6E-409C-BE32-E72D297353CC}">
              <c16:uniqueId val="{00000002-D47B-4AFA-B879-DF78108B550E}"/>
            </c:ext>
          </c:extLst>
        </c:ser>
        <c:dLbls>
          <c:showLegendKey val="0"/>
          <c:showVal val="0"/>
          <c:showCatName val="0"/>
          <c:showSerName val="0"/>
          <c:showPercent val="0"/>
          <c:showBubbleSize val="0"/>
        </c:dLbls>
        <c:gapWidth val="150"/>
        <c:axId val="72886191"/>
        <c:axId val="72896591"/>
      </c:barChart>
      <c:catAx>
        <c:axId val="7288619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effectLst/>
                <a:latin typeface="+mn-lt"/>
                <a:ea typeface="+mn-ea"/>
                <a:cs typeface="+mn-cs"/>
              </a:defRPr>
            </a:pPr>
            <a:endParaRPr lang="sv-SE"/>
          </a:p>
        </c:txPr>
        <c:crossAx val="72896591"/>
        <c:crosses val="autoZero"/>
        <c:auto val="1"/>
        <c:lblAlgn val="ctr"/>
        <c:lblOffset val="100"/>
        <c:noMultiLvlLbl val="0"/>
      </c:catAx>
      <c:valAx>
        <c:axId val="72896591"/>
        <c:scaling>
          <c:orientation val="minMax"/>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sv-SE"/>
          </a:p>
        </c:txPr>
        <c:crossAx val="72886191"/>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917541557305338E-2"/>
          <c:y val="0.18190483134052685"/>
          <c:w val="0.9025269028871391"/>
          <c:h val="0.67197360746573342"/>
        </c:manualLayout>
      </c:layout>
      <c:barChart>
        <c:barDir val="bar"/>
        <c:grouping val="percentStacked"/>
        <c:varyColors val="0"/>
        <c:ser>
          <c:idx val="0"/>
          <c:order val="0"/>
          <c:tx>
            <c:strRef>
              <c:f>Översikt!$E$19</c:f>
              <c:strCache>
                <c:ptCount val="1"/>
                <c:pt idx="0">
                  <c:v>Matchar, finns i båda registren</c:v>
                </c:pt>
              </c:strCache>
            </c:strRef>
          </c:tx>
          <c:spPr>
            <a:solidFill>
              <a:schemeClr val="accent4">
                <a:lumMod val="75000"/>
                <a:lumOff val="25000"/>
              </a:schemeClr>
            </a:solidFill>
            <a:ln w="25400">
              <a:noFill/>
            </a:ln>
          </c:spPr>
          <c:invertIfNegative val="0"/>
          <c:dPt>
            <c:idx val="7"/>
            <c:invertIfNegative val="0"/>
            <c:bubble3D val="0"/>
            <c:extLst>
              <c:ext xmlns:c16="http://schemas.microsoft.com/office/drawing/2014/chart" uri="{C3380CC4-5D6E-409C-BE32-E72D297353CC}">
                <c16:uniqueId val="{00000000-7F48-4B75-BCF9-BD658FD64291}"/>
              </c:ext>
            </c:extLst>
          </c:dPt>
          <c:dPt>
            <c:idx val="8"/>
            <c:invertIfNegative val="0"/>
            <c:bubble3D val="0"/>
            <c:spPr>
              <a:solidFill>
                <a:srgbClr val="0070B3"/>
              </a:solidFill>
              <a:ln w="25400">
                <a:noFill/>
              </a:ln>
            </c:spPr>
            <c:extLst>
              <c:ext xmlns:c16="http://schemas.microsoft.com/office/drawing/2014/chart" uri="{C3380CC4-5D6E-409C-BE32-E72D297353CC}">
                <c16:uniqueId val="{00000002-7F48-4B75-BCF9-BD658FD64291}"/>
              </c:ext>
            </c:extLst>
          </c:dPt>
          <c:dPt>
            <c:idx val="9"/>
            <c:invertIfNegative val="0"/>
            <c:bubble3D val="0"/>
            <c:extLst>
              <c:ext xmlns:c16="http://schemas.microsoft.com/office/drawing/2014/chart" uri="{C3380CC4-5D6E-409C-BE32-E72D297353CC}">
                <c16:uniqueId val="{00000003-7F48-4B75-BCF9-BD658FD64291}"/>
              </c:ext>
            </c:extLst>
          </c:dPt>
          <c:dPt>
            <c:idx val="10"/>
            <c:invertIfNegative val="0"/>
            <c:bubble3D val="0"/>
            <c:spPr>
              <a:solidFill>
                <a:srgbClr val="E98300"/>
              </a:solidFill>
              <a:ln w="25400">
                <a:noFill/>
              </a:ln>
            </c:spPr>
            <c:extLst>
              <c:ext xmlns:c16="http://schemas.microsoft.com/office/drawing/2014/chart" uri="{C3380CC4-5D6E-409C-BE32-E72D297353CC}">
                <c16:uniqueId val="{00000005-7F48-4B75-BCF9-BD658FD64291}"/>
              </c:ext>
            </c:extLst>
          </c:dPt>
          <c:dPt>
            <c:idx val="11"/>
            <c:invertIfNegative val="0"/>
            <c:bubble3D val="0"/>
            <c:extLst>
              <c:ext xmlns:c16="http://schemas.microsoft.com/office/drawing/2014/chart" uri="{C3380CC4-5D6E-409C-BE32-E72D297353CC}">
                <c16:uniqueId val="{00000006-7F48-4B75-BCF9-BD658FD64291}"/>
              </c:ext>
            </c:extLst>
          </c:dPt>
          <c:dPt>
            <c:idx val="12"/>
            <c:invertIfNegative val="0"/>
            <c:bubble3D val="0"/>
            <c:extLst>
              <c:ext xmlns:c16="http://schemas.microsoft.com/office/drawing/2014/chart" uri="{C3380CC4-5D6E-409C-BE32-E72D297353CC}">
                <c16:uniqueId val="{00000007-7F48-4B75-BCF9-BD658FD64291}"/>
              </c:ext>
            </c:extLst>
          </c:dPt>
          <c:dPt>
            <c:idx val="14"/>
            <c:invertIfNegative val="0"/>
            <c:bubble3D val="0"/>
            <c:extLst>
              <c:ext xmlns:c16="http://schemas.microsoft.com/office/drawing/2014/chart" uri="{C3380CC4-5D6E-409C-BE32-E72D297353CC}">
                <c16:uniqueId val="{00000008-7F48-4B75-BCF9-BD658FD64291}"/>
              </c:ext>
            </c:extLst>
          </c:dPt>
          <c:cat>
            <c:strRef>
              <c:f>Översikt!$A$20:$A$41</c:f>
              <c:strCache>
                <c:ptCount val="22"/>
                <c:pt idx="0">
                  <c:v>Örebro</c:v>
                </c:pt>
                <c:pt idx="1">
                  <c:v>Södermanland</c:v>
                </c:pt>
                <c:pt idx="2">
                  <c:v>Kronoberg</c:v>
                </c:pt>
                <c:pt idx="3">
                  <c:v>Jämtland</c:v>
                </c:pt>
                <c:pt idx="4">
                  <c:v>Gävleborg</c:v>
                </c:pt>
                <c:pt idx="5">
                  <c:v>Västra Götaland</c:v>
                </c:pt>
                <c:pt idx="6">
                  <c:v>Östergötland</c:v>
                </c:pt>
                <c:pt idx="7">
                  <c:v>Gotland</c:v>
                </c:pt>
                <c:pt idx="8">
                  <c:v>Västerbotten</c:v>
                </c:pt>
                <c:pt idx="9">
                  <c:v>Skåne</c:v>
                </c:pt>
                <c:pt idx="10">
                  <c:v>RIKET</c:v>
                </c:pt>
                <c:pt idx="11">
                  <c:v>Jönköping</c:v>
                </c:pt>
                <c:pt idx="12">
                  <c:v>Stockholm</c:v>
                </c:pt>
                <c:pt idx="13">
                  <c:v>Uppsala</c:v>
                </c:pt>
                <c:pt idx="14">
                  <c:v>Halland</c:v>
                </c:pt>
                <c:pt idx="15">
                  <c:v>Norrbotten</c:v>
                </c:pt>
                <c:pt idx="16">
                  <c:v>Dalarna</c:v>
                </c:pt>
                <c:pt idx="17">
                  <c:v>Västmanland</c:v>
                </c:pt>
                <c:pt idx="18">
                  <c:v>Kalmar</c:v>
                </c:pt>
                <c:pt idx="19">
                  <c:v>Blekinge</c:v>
                </c:pt>
                <c:pt idx="20">
                  <c:v>Värmland</c:v>
                </c:pt>
                <c:pt idx="21">
                  <c:v>Västernorrland</c:v>
                </c:pt>
              </c:strCache>
            </c:strRef>
          </c:cat>
          <c:val>
            <c:numRef>
              <c:f>Översikt!$E$20:$E$41</c:f>
              <c:numCache>
                <c:formatCode>General</c:formatCode>
                <c:ptCount val="22"/>
                <c:pt idx="0">
                  <c:v>70</c:v>
                </c:pt>
                <c:pt idx="1">
                  <c:v>70.8</c:v>
                </c:pt>
                <c:pt idx="2">
                  <c:v>73.3</c:v>
                </c:pt>
                <c:pt idx="3">
                  <c:v>76.8</c:v>
                </c:pt>
                <c:pt idx="4">
                  <c:v>77.3</c:v>
                </c:pt>
                <c:pt idx="5">
                  <c:v>80.400000000000006</c:v>
                </c:pt>
                <c:pt idx="6">
                  <c:v>80</c:v>
                </c:pt>
                <c:pt idx="7">
                  <c:v>79.2</c:v>
                </c:pt>
                <c:pt idx="8">
                  <c:v>81.099999999999994</c:v>
                </c:pt>
                <c:pt idx="9">
                  <c:v>81.599999999999994</c:v>
                </c:pt>
                <c:pt idx="10">
                  <c:v>82.8</c:v>
                </c:pt>
                <c:pt idx="11">
                  <c:v>84.4</c:v>
                </c:pt>
                <c:pt idx="12">
                  <c:v>85.9</c:v>
                </c:pt>
                <c:pt idx="13">
                  <c:v>84.2</c:v>
                </c:pt>
                <c:pt idx="14">
                  <c:v>86</c:v>
                </c:pt>
                <c:pt idx="15">
                  <c:v>86.2</c:v>
                </c:pt>
                <c:pt idx="16">
                  <c:v>86.8</c:v>
                </c:pt>
                <c:pt idx="17">
                  <c:v>87.6</c:v>
                </c:pt>
                <c:pt idx="18">
                  <c:v>88.4</c:v>
                </c:pt>
                <c:pt idx="19">
                  <c:v>85.1</c:v>
                </c:pt>
                <c:pt idx="20">
                  <c:v>91.8</c:v>
                </c:pt>
                <c:pt idx="21">
                  <c:v>92.8</c:v>
                </c:pt>
              </c:numCache>
            </c:numRef>
          </c:val>
          <c:extLst>
            <c:ext xmlns:c16="http://schemas.microsoft.com/office/drawing/2014/chart" uri="{C3380CC4-5D6E-409C-BE32-E72D297353CC}">
              <c16:uniqueId val="{00000009-7F48-4B75-BCF9-BD658FD64291}"/>
            </c:ext>
          </c:extLst>
        </c:ser>
        <c:ser>
          <c:idx val="1"/>
          <c:order val="1"/>
          <c:tx>
            <c:strRef>
              <c:f>Översikt!$F$19</c:f>
              <c:strCache>
                <c:ptCount val="1"/>
                <c:pt idx="0">
                  <c:v>Endast Riksstroke</c:v>
                </c:pt>
              </c:strCache>
            </c:strRef>
          </c:tx>
          <c:spPr>
            <a:solidFill>
              <a:srgbClr val="002B45"/>
            </a:solidFill>
            <a:ln w="25400">
              <a:noFill/>
            </a:ln>
          </c:spPr>
          <c:invertIfNegative val="0"/>
          <c:dPt>
            <c:idx val="7"/>
            <c:invertIfNegative val="0"/>
            <c:bubble3D val="0"/>
            <c:extLst>
              <c:ext xmlns:c16="http://schemas.microsoft.com/office/drawing/2014/chart" uri="{C3380CC4-5D6E-409C-BE32-E72D297353CC}">
                <c16:uniqueId val="{0000000A-7F48-4B75-BCF9-BD658FD64291}"/>
              </c:ext>
            </c:extLst>
          </c:dPt>
          <c:dPt>
            <c:idx val="8"/>
            <c:invertIfNegative val="0"/>
            <c:bubble3D val="0"/>
            <c:extLst>
              <c:ext xmlns:c16="http://schemas.microsoft.com/office/drawing/2014/chart" uri="{C3380CC4-5D6E-409C-BE32-E72D297353CC}">
                <c16:uniqueId val="{0000000B-7F48-4B75-BCF9-BD658FD64291}"/>
              </c:ext>
            </c:extLst>
          </c:dPt>
          <c:dPt>
            <c:idx val="10"/>
            <c:invertIfNegative val="0"/>
            <c:bubble3D val="0"/>
            <c:spPr>
              <a:solidFill>
                <a:srgbClr val="754200"/>
              </a:solidFill>
              <a:ln w="25400">
                <a:noFill/>
              </a:ln>
            </c:spPr>
            <c:extLst>
              <c:ext xmlns:c16="http://schemas.microsoft.com/office/drawing/2014/chart" uri="{C3380CC4-5D6E-409C-BE32-E72D297353CC}">
                <c16:uniqueId val="{0000000D-7F48-4B75-BCF9-BD658FD64291}"/>
              </c:ext>
            </c:extLst>
          </c:dPt>
          <c:dPt>
            <c:idx val="11"/>
            <c:invertIfNegative val="0"/>
            <c:bubble3D val="0"/>
            <c:extLst>
              <c:ext xmlns:c16="http://schemas.microsoft.com/office/drawing/2014/chart" uri="{C3380CC4-5D6E-409C-BE32-E72D297353CC}">
                <c16:uniqueId val="{0000000E-7F48-4B75-BCF9-BD658FD64291}"/>
              </c:ext>
            </c:extLst>
          </c:dPt>
          <c:dPt>
            <c:idx val="14"/>
            <c:invertIfNegative val="0"/>
            <c:bubble3D val="0"/>
            <c:extLst>
              <c:ext xmlns:c16="http://schemas.microsoft.com/office/drawing/2014/chart" uri="{C3380CC4-5D6E-409C-BE32-E72D297353CC}">
                <c16:uniqueId val="{0000000F-7F48-4B75-BCF9-BD658FD64291}"/>
              </c:ext>
            </c:extLst>
          </c:dPt>
          <c:cat>
            <c:strRef>
              <c:f>Översikt!$A$20:$A$41</c:f>
              <c:strCache>
                <c:ptCount val="22"/>
                <c:pt idx="0">
                  <c:v>Örebro</c:v>
                </c:pt>
                <c:pt idx="1">
                  <c:v>Södermanland</c:v>
                </c:pt>
                <c:pt idx="2">
                  <c:v>Kronoberg</c:v>
                </c:pt>
                <c:pt idx="3">
                  <c:v>Jämtland</c:v>
                </c:pt>
                <c:pt idx="4">
                  <c:v>Gävleborg</c:v>
                </c:pt>
                <c:pt idx="5">
                  <c:v>Västra Götaland</c:v>
                </c:pt>
                <c:pt idx="6">
                  <c:v>Östergötland</c:v>
                </c:pt>
                <c:pt idx="7">
                  <c:v>Gotland</c:v>
                </c:pt>
                <c:pt idx="8">
                  <c:v>Västerbotten</c:v>
                </c:pt>
                <c:pt idx="9">
                  <c:v>Skåne</c:v>
                </c:pt>
                <c:pt idx="10">
                  <c:v>RIKET</c:v>
                </c:pt>
                <c:pt idx="11">
                  <c:v>Jönköping</c:v>
                </c:pt>
                <c:pt idx="12">
                  <c:v>Stockholm</c:v>
                </c:pt>
                <c:pt idx="13">
                  <c:v>Uppsala</c:v>
                </c:pt>
                <c:pt idx="14">
                  <c:v>Halland</c:v>
                </c:pt>
                <c:pt idx="15">
                  <c:v>Norrbotten</c:v>
                </c:pt>
                <c:pt idx="16">
                  <c:v>Dalarna</c:v>
                </c:pt>
                <c:pt idx="17">
                  <c:v>Västmanland</c:v>
                </c:pt>
                <c:pt idx="18">
                  <c:v>Kalmar</c:v>
                </c:pt>
                <c:pt idx="19">
                  <c:v>Blekinge</c:v>
                </c:pt>
                <c:pt idx="20">
                  <c:v>Värmland</c:v>
                </c:pt>
                <c:pt idx="21">
                  <c:v>Västernorrland</c:v>
                </c:pt>
              </c:strCache>
            </c:strRef>
          </c:cat>
          <c:val>
            <c:numRef>
              <c:f>Översikt!$F$20:$F$41</c:f>
              <c:numCache>
                <c:formatCode>General</c:formatCode>
                <c:ptCount val="22"/>
                <c:pt idx="0">
                  <c:v>1.8</c:v>
                </c:pt>
                <c:pt idx="1">
                  <c:v>3.4</c:v>
                </c:pt>
                <c:pt idx="2">
                  <c:v>3.4</c:v>
                </c:pt>
                <c:pt idx="3">
                  <c:v>4</c:v>
                </c:pt>
                <c:pt idx="4">
                  <c:v>5.0999999999999996</c:v>
                </c:pt>
                <c:pt idx="5">
                  <c:v>3.1</c:v>
                </c:pt>
                <c:pt idx="6">
                  <c:v>4.5999999999999996</c:v>
                </c:pt>
                <c:pt idx="7">
                  <c:v>5.6</c:v>
                </c:pt>
                <c:pt idx="8">
                  <c:v>4</c:v>
                </c:pt>
                <c:pt idx="9">
                  <c:v>3.9</c:v>
                </c:pt>
                <c:pt idx="10">
                  <c:v>4</c:v>
                </c:pt>
                <c:pt idx="11">
                  <c:v>3.8</c:v>
                </c:pt>
                <c:pt idx="12">
                  <c:v>4.2</c:v>
                </c:pt>
                <c:pt idx="13">
                  <c:v>5.9</c:v>
                </c:pt>
                <c:pt idx="14">
                  <c:v>4.2</c:v>
                </c:pt>
                <c:pt idx="15">
                  <c:v>4.7</c:v>
                </c:pt>
                <c:pt idx="16">
                  <c:v>4.3</c:v>
                </c:pt>
                <c:pt idx="17">
                  <c:v>3.9</c:v>
                </c:pt>
                <c:pt idx="18">
                  <c:v>4</c:v>
                </c:pt>
                <c:pt idx="19">
                  <c:v>7.6</c:v>
                </c:pt>
                <c:pt idx="20">
                  <c:v>3.9</c:v>
                </c:pt>
                <c:pt idx="21">
                  <c:v>3.2</c:v>
                </c:pt>
              </c:numCache>
            </c:numRef>
          </c:val>
          <c:extLst>
            <c:ext xmlns:c16="http://schemas.microsoft.com/office/drawing/2014/chart" uri="{C3380CC4-5D6E-409C-BE32-E72D297353CC}">
              <c16:uniqueId val="{00000010-7F48-4B75-BCF9-BD658FD64291}"/>
            </c:ext>
          </c:extLst>
        </c:ser>
        <c:ser>
          <c:idx val="2"/>
          <c:order val="2"/>
          <c:tx>
            <c:strRef>
              <c:f>Översikt!$G$19</c:f>
              <c:strCache>
                <c:ptCount val="1"/>
                <c:pt idx="0">
                  <c:v>Endast patientregistret</c:v>
                </c:pt>
              </c:strCache>
            </c:strRef>
          </c:tx>
          <c:spPr>
            <a:solidFill>
              <a:srgbClr val="D3BF96"/>
            </a:solidFill>
            <a:ln w="25400">
              <a:noFill/>
            </a:ln>
          </c:spPr>
          <c:invertIfNegative val="0"/>
          <c:dPt>
            <c:idx val="7"/>
            <c:invertIfNegative val="0"/>
            <c:bubble3D val="0"/>
            <c:extLst>
              <c:ext xmlns:c16="http://schemas.microsoft.com/office/drawing/2014/chart" uri="{C3380CC4-5D6E-409C-BE32-E72D297353CC}">
                <c16:uniqueId val="{00000011-7F48-4B75-BCF9-BD658FD64291}"/>
              </c:ext>
            </c:extLst>
          </c:dPt>
          <c:dPt>
            <c:idx val="8"/>
            <c:invertIfNegative val="0"/>
            <c:bubble3D val="0"/>
            <c:extLst>
              <c:ext xmlns:c16="http://schemas.microsoft.com/office/drawing/2014/chart" uri="{C3380CC4-5D6E-409C-BE32-E72D297353CC}">
                <c16:uniqueId val="{00000012-7F48-4B75-BCF9-BD658FD64291}"/>
              </c:ext>
            </c:extLst>
          </c:dPt>
          <c:dPt>
            <c:idx val="10"/>
            <c:invertIfNegative val="0"/>
            <c:bubble3D val="0"/>
            <c:spPr>
              <a:solidFill>
                <a:srgbClr val="F6CD99"/>
              </a:solidFill>
              <a:ln w="25400">
                <a:noFill/>
              </a:ln>
            </c:spPr>
            <c:extLst>
              <c:ext xmlns:c16="http://schemas.microsoft.com/office/drawing/2014/chart" uri="{C3380CC4-5D6E-409C-BE32-E72D297353CC}">
                <c16:uniqueId val="{00000014-7F48-4B75-BCF9-BD658FD64291}"/>
              </c:ext>
            </c:extLst>
          </c:dPt>
          <c:dPt>
            <c:idx val="11"/>
            <c:invertIfNegative val="0"/>
            <c:bubble3D val="0"/>
            <c:extLst>
              <c:ext xmlns:c16="http://schemas.microsoft.com/office/drawing/2014/chart" uri="{C3380CC4-5D6E-409C-BE32-E72D297353CC}">
                <c16:uniqueId val="{00000015-7F48-4B75-BCF9-BD658FD64291}"/>
              </c:ext>
            </c:extLst>
          </c:dPt>
          <c:dPt>
            <c:idx val="14"/>
            <c:invertIfNegative val="0"/>
            <c:bubble3D val="0"/>
            <c:extLst>
              <c:ext xmlns:c16="http://schemas.microsoft.com/office/drawing/2014/chart" uri="{C3380CC4-5D6E-409C-BE32-E72D297353CC}">
                <c16:uniqueId val="{00000016-7F48-4B75-BCF9-BD658FD64291}"/>
              </c:ext>
            </c:extLst>
          </c:dPt>
          <c:cat>
            <c:strRef>
              <c:f>Översikt!$A$20:$A$41</c:f>
              <c:strCache>
                <c:ptCount val="22"/>
                <c:pt idx="0">
                  <c:v>Örebro</c:v>
                </c:pt>
                <c:pt idx="1">
                  <c:v>Södermanland</c:v>
                </c:pt>
                <c:pt idx="2">
                  <c:v>Kronoberg</c:v>
                </c:pt>
                <c:pt idx="3">
                  <c:v>Jämtland</c:v>
                </c:pt>
                <c:pt idx="4">
                  <c:v>Gävleborg</c:v>
                </c:pt>
                <c:pt idx="5">
                  <c:v>Västra Götaland</c:v>
                </c:pt>
                <c:pt idx="6">
                  <c:v>Östergötland</c:v>
                </c:pt>
                <c:pt idx="7">
                  <c:v>Gotland</c:v>
                </c:pt>
                <c:pt idx="8">
                  <c:v>Västerbotten</c:v>
                </c:pt>
                <c:pt idx="9">
                  <c:v>Skåne</c:v>
                </c:pt>
                <c:pt idx="10">
                  <c:v>RIKET</c:v>
                </c:pt>
                <c:pt idx="11">
                  <c:v>Jönköping</c:v>
                </c:pt>
                <c:pt idx="12">
                  <c:v>Stockholm</c:v>
                </c:pt>
                <c:pt idx="13">
                  <c:v>Uppsala</c:v>
                </c:pt>
                <c:pt idx="14">
                  <c:v>Halland</c:v>
                </c:pt>
                <c:pt idx="15">
                  <c:v>Norrbotten</c:v>
                </c:pt>
                <c:pt idx="16">
                  <c:v>Dalarna</c:v>
                </c:pt>
                <c:pt idx="17">
                  <c:v>Västmanland</c:v>
                </c:pt>
                <c:pt idx="18">
                  <c:v>Kalmar</c:v>
                </c:pt>
                <c:pt idx="19">
                  <c:v>Blekinge</c:v>
                </c:pt>
                <c:pt idx="20">
                  <c:v>Värmland</c:v>
                </c:pt>
                <c:pt idx="21">
                  <c:v>Västernorrland</c:v>
                </c:pt>
              </c:strCache>
            </c:strRef>
          </c:cat>
          <c:val>
            <c:numRef>
              <c:f>Översikt!$G$20:$G$41</c:f>
              <c:numCache>
                <c:formatCode>General</c:formatCode>
                <c:ptCount val="22"/>
                <c:pt idx="0">
                  <c:v>28.2</c:v>
                </c:pt>
                <c:pt idx="1">
                  <c:v>25.8</c:v>
                </c:pt>
                <c:pt idx="2">
                  <c:v>23.3</c:v>
                </c:pt>
                <c:pt idx="3">
                  <c:v>19.100000000000001</c:v>
                </c:pt>
                <c:pt idx="4">
                  <c:v>17.5</c:v>
                </c:pt>
                <c:pt idx="5">
                  <c:v>16.600000000000001</c:v>
                </c:pt>
                <c:pt idx="6">
                  <c:v>15.5</c:v>
                </c:pt>
                <c:pt idx="7">
                  <c:v>15.2</c:v>
                </c:pt>
                <c:pt idx="8">
                  <c:v>15</c:v>
                </c:pt>
                <c:pt idx="9">
                  <c:v>14.5</c:v>
                </c:pt>
                <c:pt idx="10">
                  <c:v>13.3</c:v>
                </c:pt>
                <c:pt idx="11">
                  <c:v>11.8</c:v>
                </c:pt>
                <c:pt idx="12">
                  <c:v>9.9</c:v>
                </c:pt>
                <c:pt idx="13">
                  <c:v>9.8000000000000007</c:v>
                </c:pt>
                <c:pt idx="14">
                  <c:v>9.6999999999999993</c:v>
                </c:pt>
                <c:pt idx="15">
                  <c:v>9.1</c:v>
                </c:pt>
                <c:pt idx="16">
                  <c:v>8.9</c:v>
                </c:pt>
                <c:pt idx="17">
                  <c:v>8.5</c:v>
                </c:pt>
                <c:pt idx="18">
                  <c:v>7.6</c:v>
                </c:pt>
                <c:pt idx="19">
                  <c:v>7.3</c:v>
                </c:pt>
                <c:pt idx="20">
                  <c:v>4.3</c:v>
                </c:pt>
                <c:pt idx="21">
                  <c:v>4.0999999999999996</c:v>
                </c:pt>
              </c:numCache>
            </c:numRef>
          </c:val>
          <c:extLst>
            <c:ext xmlns:c16="http://schemas.microsoft.com/office/drawing/2014/chart" uri="{C3380CC4-5D6E-409C-BE32-E72D297353CC}">
              <c16:uniqueId val="{00000017-7F48-4B75-BCF9-BD658FD64291}"/>
            </c:ext>
          </c:extLst>
        </c:ser>
        <c:dLbls>
          <c:showLegendKey val="0"/>
          <c:showVal val="0"/>
          <c:showCatName val="0"/>
          <c:showSerName val="0"/>
          <c:showPercent val="0"/>
          <c:showBubbleSize val="0"/>
        </c:dLbls>
        <c:gapWidth val="150"/>
        <c:overlap val="100"/>
        <c:axId val="785856528"/>
        <c:axId val="1"/>
      </c:barChart>
      <c:catAx>
        <c:axId val="785856528"/>
        <c:scaling>
          <c:orientation val="minMax"/>
        </c:scaling>
        <c:delete val="0"/>
        <c:axPos val="l"/>
        <c:numFmt formatCode="General" sourceLinked="1"/>
        <c:majorTickMark val="in"/>
        <c:minorTickMark val="none"/>
        <c:tickLblPos val="nextTo"/>
        <c:spPr>
          <a:noFill/>
          <a:ln w="3175" cap="flat" cmpd="sng" algn="ctr">
            <a:solidFill>
              <a:sysClr val="windowText" lastClr="000000"/>
            </a:solidFill>
            <a:prstDash val="solid"/>
            <a:round/>
          </a:ln>
          <a:effectLst/>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1"/>
        <c:crosses val="autoZero"/>
        <c:auto val="1"/>
        <c:lblAlgn val="ctr"/>
        <c:lblOffset val="100"/>
        <c:noMultiLvlLbl val="0"/>
      </c:catAx>
      <c:valAx>
        <c:axId val="1"/>
        <c:scaling>
          <c:orientation val="minMax"/>
        </c:scaling>
        <c:delete val="0"/>
        <c:axPos val="b"/>
        <c:majorGridlines>
          <c:spPr>
            <a:ln w="3175" cap="flat" cmpd="sng" algn="ctr">
              <a:solidFill>
                <a:srgbClr val="DAD7CB"/>
              </a:solidFill>
              <a:prstDash val="solid"/>
              <a:round/>
            </a:ln>
            <a:effectLst/>
          </c:spPr>
        </c:majorGridlines>
        <c:numFmt formatCode="0%" sourceLinked="1"/>
        <c:majorTickMark val="none"/>
        <c:minorTickMark val="none"/>
        <c:tickLblPos val="nextTo"/>
        <c:spPr>
          <a:noFill/>
          <a:ln w="3175" cap="flat" cmpd="sng" algn="ctr">
            <a:solidFill>
              <a:sysClr val="windowText" lastClr="000000"/>
            </a:solidFill>
            <a:prstDash val="solid"/>
            <a:round/>
          </a:ln>
          <a:effectLst/>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785856528"/>
        <c:crosses val="autoZero"/>
        <c:crossBetween val="between"/>
      </c:valAx>
      <c:spPr>
        <a:solidFill>
          <a:srgbClr val="FFFFFF"/>
        </a:solidFill>
        <a:ln w="3175">
          <a:solidFill>
            <a:sysClr val="windowText" lastClr="000000"/>
          </a:solidFill>
        </a:ln>
        <a:effectLst/>
      </c:spPr>
    </c:plotArea>
    <c:legend>
      <c:legendPos val="b"/>
      <c:layout>
        <c:manualLayout>
          <c:xMode val="edge"/>
          <c:yMode val="edge"/>
          <c:x val="6.8428162897548259E-2"/>
          <c:y val="0.90352921162632438"/>
          <c:w val="0.87805158683522777"/>
          <c:h val="4.4001652571206362E-2"/>
        </c:manualLayout>
      </c:layout>
      <c:overlay val="0"/>
      <c:spPr>
        <a:noFill/>
        <a:ln w="25400">
          <a:noFill/>
        </a:ln>
      </c:spPr>
      <c:txPr>
        <a:bodyPr/>
        <a:lstStyle/>
        <a:p>
          <a:pPr>
            <a:defRPr sz="640" b="0" i="0" u="none" strike="noStrike" baseline="0">
              <a:solidFill>
                <a:srgbClr val="000000"/>
              </a:solidFill>
              <a:latin typeface="Century Gothic"/>
              <a:ea typeface="Century Gothic"/>
              <a:cs typeface="Century Gothic"/>
            </a:defRPr>
          </a:pPr>
          <a:endParaRPr lang="sv-SE"/>
        </a:p>
      </c:txPr>
    </c:legend>
    <c:plotVisOnly val="1"/>
    <c:dispBlanksAs val="gap"/>
    <c:showDLblsOverMax val="0"/>
  </c:chart>
  <c:spPr>
    <a:solidFill>
      <a:srgbClr val="DAD7CB"/>
    </a:solidFill>
    <a:ln w="9525">
      <a:noFill/>
    </a:ln>
  </c:spPr>
  <c:txPr>
    <a:bodyPr/>
    <a:lstStyle/>
    <a:p>
      <a:pPr>
        <a:defRPr sz="700" b="0" i="0" u="none" strike="noStrike" baseline="0">
          <a:solidFill>
            <a:srgbClr val="000000"/>
          </a:solidFill>
          <a:latin typeface="Century Gothic"/>
          <a:ea typeface="Century Gothic"/>
          <a:cs typeface="Century Gothic"/>
        </a:defRPr>
      </a:pPr>
      <a:endParaRPr lang="sv-S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9420265775231"/>
          <c:y val="0.21078837236135931"/>
          <c:w val="0.83423196291945201"/>
          <c:h val="0.51793433367998809"/>
        </c:manualLayout>
      </c:layout>
      <c:lineChart>
        <c:grouping val="standard"/>
        <c:varyColors val="0"/>
        <c:ser>
          <c:idx val="0"/>
          <c:order val="0"/>
          <c:tx>
            <c:strRef>
              <c:f>Översikt!$A$6</c:f>
              <c:strCache>
                <c:ptCount val="1"/>
                <c:pt idx="0">
                  <c:v>Kvinnor</c:v>
                </c:pt>
              </c:strCache>
            </c:strRef>
          </c:tx>
          <c:spPr>
            <a:ln>
              <a:solidFill>
                <a:srgbClr val="8D6E97"/>
              </a:solidFill>
              <a:prstDash val="solid"/>
            </a:ln>
          </c:spPr>
          <c:marker>
            <c:symbol val="none"/>
          </c:marker>
          <c:cat>
            <c:strRef>
              <c:f>Översikt!$B$5:$J$5</c:f>
              <c:strCache>
                <c:ptCount val="9"/>
                <c:pt idx="0">
                  <c:v>2013</c:v>
                </c:pt>
                <c:pt idx="1">
                  <c:v>2014</c:v>
                </c:pt>
                <c:pt idx="2">
                  <c:v>2015</c:v>
                </c:pt>
                <c:pt idx="3">
                  <c:v>2016</c:v>
                </c:pt>
                <c:pt idx="4">
                  <c:v>2017</c:v>
                </c:pt>
                <c:pt idx="5">
                  <c:v>2018</c:v>
                </c:pt>
                <c:pt idx="6">
                  <c:v>2019</c:v>
                </c:pt>
                <c:pt idx="7">
                  <c:v>2020</c:v>
                </c:pt>
                <c:pt idx="8">
                  <c:v>2021</c:v>
                </c:pt>
              </c:strCache>
            </c:strRef>
          </c:cat>
          <c:val>
            <c:numRef>
              <c:f>Översikt!$B$6:$J$6</c:f>
              <c:numCache>
                <c:formatCode>General</c:formatCode>
                <c:ptCount val="9"/>
                <c:pt idx="0">
                  <c:v>69</c:v>
                </c:pt>
                <c:pt idx="1">
                  <c:v>71.900000000000006</c:v>
                </c:pt>
                <c:pt idx="2">
                  <c:v>75.7</c:v>
                </c:pt>
                <c:pt idx="3">
                  <c:v>78.900000000000006</c:v>
                </c:pt>
                <c:pt idx="4">
                  <c:v>84.3</c:v>
                </c:pt>
                <c:pt idx="5">
                  <c:v>84.5</c:v>
                </c:pt>
                <c:pt idx="6">
                  <c:v>86.4</c:v>
                </c:pt>
                <c:pt idx="7">
                  <c:v>81.400000000000006</c:v>
                </c:pt>
                <c:pt idx="8">
                  <c:v>86.3</c:v>
                </c:pt>
              </c:numCache>
            </c:numRef>
          </c:val>
          <c:smooth val="0"/>
          <c:extLst>
            <c:ext xmlns:c16="http://schemas.microsoft.com/office/drawing/2014/chart" uri="{C3380CC4-5D6E-409C-BE32-E72D297353CC}">
              <c16:uniqueId val="{00000000-C1C2-4E9E-B79A-197D779CA4A3}"/>
            </c:ext>
          </c:extLst>
        </c:ser>
        <c:ser>
          <c:idx val="1"/>
          <c:order val="1"/>
          <c:tx>
            <c:strRef>
              <c:f>Översikt!$A$7</c:f>
              <c:strCache>
                <c:ptCount val="1"/>
                <c:pt idx="0">
                  <c:v>Män</c:v>
                </c:pt>
              </c:strCache>
            </c:strRef>
          </c:tx>
          <c:spPr>
            <a:ln>
              <a:solidFill>
                <a:srgbClr val="4A7729"/>
              </a:solidFill>
              <a:prstDash val="solid"/>
            </a:ln>
          </c:spPr>
          <c:marker>
            <c:symbol val="none"/>
          </c:marker>
          <c:cat>
            <c:strRef>
              <c:f>Översikt!$B$5:$J$5</c:f>
              <c:strCache>
                <c:ptCount val="9"/>
                <c:pt idx="0">
                  <c:v>2013</c:v>
                </c:pt>
                <c:pt idx="1">
                  <c:v>2014</c:v>
                </c:pt>
                <c:pt idx="2">
                  <c:v>2015</c:v>
                </c:pt>
                <c:pt idx="3">
                  <c:v>2016</c:v>
                </c:pt>
                <c:pt idx="4">
                  <c:v>2017</c:v>
                </c:pt>
                <c:pt idx="5">
                  <c:v>2018</c:v>
                </c:pt>
                <c:pt idx="6">
                  <c:v>2019</c:v>
                </c:pt>
                <c:pt idx="7">
                  <c:v>2020</c:v>
                </c:pt>
                <c:pt idx="8">
                  <c:v>2021</c:v>
                </c:pt>
              </c:strCache>
            </c:strRef>
          </c:cat>
          <c:val>
            <c:numRef>
              <c:f>Översikt!$B$7:$J$7</c:f>
              <c:numCache>
                <c:formatCode>General</c:formatCode>
                <c:ptCount val="9"/>
                <c:pt idx="0">
                  <c:v>70.5</c:v>
                </c:pt>
                <c:pt idx="1">
                  <c:v>73.3</c:v>
                </c:pt>
                <c:pt idx="2">
                  <c:v>76.099999999999994</c:v>
                </c:pt>
                <c:pt idx="3">
                  <c:v>79.599999999999994</c:v>
                </c:pt>
                <c:pt idx="4">
                  <c:v>84</c:v>
                </c:pt>
                <c:pt idx="5">
                  <c:v>84.7</c:v>
                </c:pt>
                <c:pt idx="6">
                  <c:v>85.9</c:v>
                </c:pt>
                <c:pt idx="7">
                  <c:v>81.2</c:v>
                </c:pt>
                <c:pt idx="8">
                  <c:v>85.2</c:v>
                </c:pt>
              </c:numCache>
            </c:numRef>
          </c:val>
          <c:smooth val="0"/>
          <c:extLst>
            <c:ext xmlns:c16="http://schemas.microsoft.com/office/drawing/2014/chart" uri="{C3380CC4-5D6E-409C-BE32-E72D297353CC}">
              <c16:uniqueId val="{00000001-C1C2-4E9E-B79A-197D779CA4A3}"/>
            </c:ext>
          </c:extLst>
        </c:ser>
        <c:ser>
          <c:idx val="2"/>
          <c:order val="2"/>
          <c:tx>
            <c:strRef>
              <c:f>Översikt!$A$8</c:f>
              <c:strCache>
                <c:ptCount val="1"/>
                <c:pt idx="0">
                  <c:v>Totalt</c:v>
                </c:pt>
              </c:strCache>
            </c:strRef>
          </c:tx>
          <c:spPr>
            <a:ln>
              <a:solidFill>
                <a:srgbClr val="E98300"/>
              </a:solidFill>
              <a:prstDash val="solid"/>
            </a:ln>
          </c:spPr>
          <c:marker>
            <c:symbol val="none"/>
          </c:marker>
          <c:cat>
            <c:strRef>
              <c:f>Översikt!$B$5:$J$5</c:f>
              <c:strCache>
                <c:ptCount val="9"/>
                <c:pt idx="0">
                  <c:v>2013</c:v>
                </c:pt>
                <c:pt idx="1">
                  <c:v>2014</c:v>
                </c:pt>
                <c:pt idx="2">
                  <c:v>2015</c:v>
                </c:pt>
                <c:pt idx="3">
                  <c:v>2016</c:v>
                </c:pt>
                <c:pt idx="4">
                  <c:v>2017</c:v>
                </c:pt>
                <c:pt idx="5">
                  <c:v>2018</c:v>
                </c:pt>
                <c:pt idx="6">
                  <c:v>2019</c:v>
                </c:pt>
                <c:pt idx="7">
                  <c:v>2020</c:v>
                </c:pt>
                <c:pt idx="8">
                  <c:v>2021</c:v>
                </c:pt>
              </c:strCache>
            </c:strRef>
          </c:cat>
          <c:val>
            <c:numRef>
              <c:f>Översikt!$B$8:$J$8</c:f>
              <c:numCache>
                <c:formatCode>General</c:formatCode>
                <c:ptCount val="9"/>
                <c:pt idx="0">
                  <c:v>69.8</c:v>
                </c:pt>
                <c:pt idx="1">
                  <c:v>72.599999999999994</c:v>
                </c:pt>
                <c:pt idx="2">
                  <c:v>75.900000000000006</c:v>
                </c:pt>
                <c:pt idx="3">
                  <c:v>79.3</c:v>
                </c:pt>
                <c:pt idx="4">
                  <c:v>84.1</c:v>
                </c:pt>
                <c:pt idx="5">
                  <c:v>84.6</c:v>
                </c:pt>
                <c:pt idx="6">
                  <c:v>86.1</c:v>
                </c:pt>
                <c:pt idx="7">
                  <c:v>81.3</c:v>
                </c:pt>
                <c:pt idx="8">
                  <c:v>85.7</c:v>
                </c:pt>
              </c:numCache>
            </c:numRef>
          </c:val>
          <c:smooth val="0"/>
          <c:extLst>
            <c:ext xmlns:c16="http://schemas.microsoft.com/office/drawing/2014/chart" uri="{C3380CC4-5D6E-409C-BE32-E72D297353CC}">
              <c16:uniqueId val="{00000002-C1C2-4E9E-B79A-197D779CA4A3}"/>
            </c:ext>
          </c:extLst>
        </c:ser>
        <c:dLbls>
          <c:showLegendKey val="0"/>
          <c:showVal val="0"/>
          <c:showCatName val="0"/>
          <c:showSerName val="0"/>
          <c:showPercent val="0"/>
          <c:showBubbleSize val="0"/>
        </c:dLbls>
        <c:smooth val="0"/>
        <c:axId val="785850296"/>
        <c:axId val="1"/>
      </c:lineChart>
      <c:catAx>
        <c:axId val="785850296"/>
        <c:scaling>
          <c:orientation val="minMax"/>
        </c:scaling>
        <c:delete val="0"/>
        <c:axPos val="b"/>
        <c:numFmt formatCode="General" sourceLinked="1"/>
        <c:majorTickMark val="in"/>
        <c:minorTickMark val="none"/>
        <c:tickLblPos val="nextTo"/>
        <c:spPr>
          <a:ln w="3175">
            <a:solidFill>
              <a:sysClr val="windowText" lastClr="000000"/>
            </a:solidFill>
          </a:ln>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1"/>
        <c:crosses val="autoZero"/>
        <c:auto val="1"/>
        <c:lblAlgn val="ctr"/>
        <c:lblOffset val="100"/>
        <c:noMultiLvlLbl val="0"/>
      </c:catAx>
      <c:valAx>
        <c:axId val="1"/>
        <c:scaling>
          <c:orientation val="minMax"/>
          <c:max val="100"/>
          <c:min val="0"/>
        </c:scaling>
        <c:delete val="0"/>
        <c:axPos val="l"/>
        <c:majorGridlines>
          <c:spPr>
            <a:ln w="3175">
              <a:solidFill>
                <a:srgbClr val="DAD7CB"/>
              </a:solidFill>
            </a:ln>
          </c:spPr>
        </c:majorGridlines>
        <c:numFmt formatCode="0" sourceLinked="0"/>
        <c:majorTickMark val="none"/>
        <c:minorTickMark val="none"/>
        <c:tickLblPos val="nextTo"/>
        <c:spPr>
          <a:ln w="3175">
            <a:solidFill>
              <a:sysClr val="windowText" lastClr="000000"/>
            </a:solidFill>
          </a:ln>
        </c:spPr>
        <c:txPr>
          <a:bodyPr rot="0" vert="horz"/>
          <a:lstStyle/>
          <a:p>
            <a:pPr>
              <a:defRPr sz="700" b="0" i="0" u="none" strike="noStrike" baseline="0">
                <a:solidFill>
                  <a:srgbClr val="000000"/>
                </a:solidFill>
                <a:latin typeface="Century Gothic"/>
                <a:ea typeface="Century Gothic"/>
                <a:cs typeface="Century Gothic"/>
              </a:defRPr>
            </a:pPr>
            <a:endParaRPr lang="sv-SE"/>
          </a:p>
        </c:txPr>
        <c:crossAx val="785850296"/>
        <c:crosses val="autoZero"/>
        <c:crossBetween val="between"/>
        <c:majorUnit val="10"/>
      </c:valAx>
      <c:spPr>
        <a:solidFill>
          <a:srgbClr val="FFFFFF"/>
        </a:solidFill>
        <a:ln w="3175">
          <a:solidFill>
            <a:sysClr val="windowText" lastClr="000000"/>
          </a:solidFill>
        </a:ln>
      </c:spPr>
    </c:plotArea>
    <c:legend>
      <c:legendPos val="b"/>
      <c:layout>
        <c:manualLayout>
          <c:xMode val="edge"/>
          <c:yMode val="edge"/>
          <c:x val="0.26339210480534309"/>
          <c:y val="0.82768563363541825"/>
          <c:w val="0.53076735725037261"/>
          <c:h val="5.9033130292675651E-2"/>
        </c:manualLayout>
      </c:layout>
      <c:overlay val="0"/>
      <c:txPr>
        <a:bodyPr/>
        <a:lstStyle/>
        <a:p>
          <a:pPr>
            <a:defRPr sz="640" b="0" i="0" u="none" strike="noStrike" baseline="0">
              <a:solidFill>
                <a:srgbClr val="000000"/>
              </a:solidFill>
              <a:latin typeface="Century Gothic"/>
              <a:ea typeface="Century Gothic"/>
              <a:cs typeface="Century Gothic"/>
            </a:defRPr>
          </a:pPr>
          <a:endParaRPr lang="sv-SE"/>
        </a:p>
      </c:txPr>
    </c:legend>
    <c:plotVisOnly val="1"/>
    <c:dispBlanksAs val="gap"/>
    <c:showDLblsOverMax val="0"/>
  </c:chart>
  <c:spPr>
    <a:solidFill>
      <a:srgbClr val="DAD7CB"/>
    </a:solidFill>
    <a:ln w="0">
      <a:noFill/>
    </a:ln>
  </c:spPr>
  <c:txPr>
    <a:bodyPr/>
    <a:lstStyle/>
    <a:p>
      <a:pPr>
        <a:defRPr sz="700" b="0" i="0" u="none" strike="noStrike" baseline="0">
          <a:solidFill>
            <a:srgbClr val="000000"/>
          </a:solidFill>
          <a:latin typeface="Century Gothic"/>
          <a:ea typeface="Century Gothic"/>
          <a:cs typeface="Century Gothic"/>
        </a:defRPr>
      </a:pPr>
      <a:endParaRPr lang="sv-SE"/>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lang="en-US" sz="2400" b="0" i="0" u="none" strike="noStrike" kern="1200" spc="0" baseline="0">
                <a:solidFill>
                  <a:schemeClr val="tx1"/>
                </a:solidFill>
                <a:latin typeface="+mn-lt"/>
                <a:ea typeface="+mn-ea"/>
                <a:cs typeface="+mn-cs"/>
              </a:defRPr>
            </a:pPr>
            <a:r>
              <a:rPr lang="sv-SE"/>
              <a:t>Medvetandgrad, RLS</a:t>
            </a:r>
          </a:p>
        </c:rich>
      </c:tx>
      <c:overlay val="0"/>
      <c:spPr>
        <a:noFill/>
        <a:ln>
          <a:noFill/>
        </a:ln>
        <a:effectLst/>
      </c:spPr>
      <c:txPr>
        <a:bodyPr rot="0" spcFirstLastPara="1" vertOverflow="ellipsis" vert="horz" wrap="square" anchor="ctr" anchorCtr="1"/>
        <a:lstStyle/>
        <a:p>
          <a:pPr>
            <a:defRPr lang="en-US" sz="2400" b="0" i="0" u="none" strike="noStrike" kern="1200" spc="0" baseline="0">
              <a:solidFill>
                <a:schemeClr val="tx1"/>
              </a:solidFill>
              <a:latin typeface="+mn-lt"/>
              <a:ea typeface="+mn-ea"/>
              <a:cs typeface="+mn-cs"/>
            </a:defRPr>
          </a:pPr>
          <a:endParaRPr lang="sv-SE"/>
        </a:p>
      </c:txPr>
    </c:title>
    <c:autoTitleDeleted val="0"/>
    <c:plotArea>
      <c:layout/>
      <c:pieChart>
        <c:varyColors val="1"/>
        <c:ser>
          <c:idx val="0"/>
          <c:order val="0"/>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FFE3-4653-B7C0-1AF6096C71B5}"/>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FE3-4653-B7C0-1AF6096C71B5}"/>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5-FFE3-4653-B7C0-1AF6096C71B5}"/>
              </c:ext>
            </c:extLst>
          </c:dPt>
          <c:cat>
            <c:strRef>
              <c:f>'Total stroke'!$D$25:$D$27</c:f>
              <c:strCache>
                <c:ptCount val="3"/>
                <c:pt idx="0">
                  <c:v>1.</c:v>
                </c:pt>
                <c:pt idx="1">
                  <c:v>2-3.</c:v>
                </c:pt>
                <c:pt idx="2">
                  <c:v>≥4.</c:v>
                </c:pt>
              </c:strCache>
            </c:strRef>
          </c:cat>
          <c:val>
            <c:numRef>
              <c:f>'Total stroke'!$E$25:$E$27</c:f>
              <c:numCache>
                <c:formatCode>General</c:formatCode>
                <c:ptCount val="3"/>
                <c:pt idx="0">
                  <c:v>63</c:v>
                </c:pt>
                <c:pt idx="1">
                  <c:v>13</c:v>
                </c:pt>
                <c:pt idx="2">
                  <c:v>23</c:v>
                </c:pt>
              </c:numCache>
            </c:numRef>
          </c:val>
          <c:extLst>
            <c:ext xmlns:c16="http://schemas.microsoft.com/office/drawing/2014/chart" uri="{C3380CC4-5D6E-409C-BE32-E72D297353CC}">
              <c16:uniqueId val="{00000006-FFE3-4653-B7C0-1AF6096C71B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2000" kern="1200">
          <a:solidFill>
            <a:schemeClr val="tx1"/>
          </a:solidFill>
          <a:latin typeface="+mn-lt"/>
          <a:ea typeface="+mn-ea"/>
          <a:cs typeface="+mn-cs"/>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solidFill>
                  <a:schemeClr val="tx1"/>
                </a:solidFill>
              </a:rPr>
              <a:t>Utskrivningsstatus</a:t>
            </a:r>
            <a:r>
              <a:rPr lang="sv-SE" baseline="0">
                <a:solidFill>
                  <a:schemeClr val="tx1"/>
                </a:solidFill>
              </a:rPr>
              <a:t> i relation till första status</a:t>
            </a:r>
            <a:endParaRPr lang="sv-SE">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stacked"/>
        <c:varyColors val="0"/>
        <c:ser>
          <c:idx val="0"/>
          <c:order val="0"/>
          <c:tx>
            <c:strRef>
              <c:f>Blad14!$M$1</c:f>
              <c:strCache>
                <c:ptCount val="1"/>
                <c:pt idx="0">
                  <c:v>Vaken</c:v>
                </c:pt>
              </c:strCache>
            </c:strRef>
          </c:tx>
          <c:spPr>
            <a:solidFill>
              <a:schemeClr val="bg2">
                <a:lumMod val="25000"/>
              </a:schemeClr>
            </a:solidFill>
            <a:ln>
              <a:noFill/>
            </a:ln>
            <a:effectLst/>
          </c:spPr>
          <c:invertIfNegative val="0"/>
          <c:cat>
            <c:strRef>
              <c:f>Blad14!$L$2:$L$4</c:f>
              <c:strCache>
                <c:ptCount val="3"/>
                <c:pt idx="0">
                  <c:v>Vaken 1:a status</c:v>
                </c:pt>
                <c:pt idx="1">
                  <c:v>RLS2-3 1:a status</c:v>
                </c:pt>
                <c:pt idx="2">
                  <c:v>Medvetslös 1:a status</c:v>
                </c:pt>
              </c:strCache>
            </c:strRef>
          </c:cat>
          <c:val>
            <c:numRef>
              <c:f>Blad14!$M$2:$M$4</c:f>
              <c:numCache>
                <c:formatCode>General</c:formatCode>
                <c:ptCount val="3"/>
                <c:pt idx="0">
                  <c:v>142</c:v>
                </c:pt>
                <c:pt idx="1">
                  <c:v>8</c:v>
                </c:pt>
                <c:pt idx="2">
                  <c:v>1</c:v>
                </c:pt>
              </c:numCache>
            </c:numRef>
          </c:val>
          <c:extLst>
            <c:ext xmlns:c16="http://schemas.microsoft.com/office/drawing/2014/chart" uri="{C3380CC4-5D6E-409C-BE32-E72D297353CC}">
              <c16:uniqueId val="{00000000-FB6D-411D-A657-6609F7B76773}"/>
            </c:ext>
          </c:extLst>
        </c:ser>
        <c:ser>
          <c:idx val="1"/>
          <c:order val="1"/>
          <c:tx>
            <c:strRef>
              <c:f>Blad14!$N$1</c:f>
              <c:strCache>
                <c:ptCount val="1"/>
                <c:pt idx="0">
                  <c:v>RLS 2-3</c:v>
                </c:pt>
              </c:strCache>
            </c:strRef>
          </c:tx>
          <c:spPr>
            <a:solidFill>
              <a:schemeClr val="tx1">
                <a:lumMod val="50000"/>
                <a:lumOff val="50000"/>
              </a:schemeClr>
            </a:solidFill>
            <a:ln>
              <a:noFill/>
            </a:ln>
            <a:effectLst/>
          </c:spPr>
          <c:invertIfNegative val="0"/>
          <c:cat>
            <c:strRef>
              <c:f>Blad14!$L$2:$L$4</c:f>
              <c:strCache>
                <c:ptCount val="3"/>
                <c:pt idx="0">
                  <c:v>Vaken 1:a status</c:v>
                </c:pt>
                <c:pt idx="1">
                  <c:v>RLS2-3 1:a status</c:v>
                </c:pt>
                <c:pt idx="2">
                  <c:v>Medvetslös 1:a status</c:v>
                </c:pt>
              </c:strCache>
            </c:strRef>
          </c:cat>
          <c:val>
            <c:numRef>
              <c:f>Blad14!$N$2:$N$4</c:f>
              <c:numCache>
                <c:formatCode>General</c:formatCode>
                <c:ptCount val="3"/>
                <c:pt idx="0">
                  <c:v>18</c:v>
                </c:pt>
                <c:pt idx="1">
                  <c:v>49</c:v>
                </c:pt>
                <c:pt idx="2">
                  <c:v>4</c:v>
                </c:pt>
              </c:numCache>
            </c:numRef>
          </c:val>
          <c:extLst>
            <c:ext xmlns:c16="http://schemas.microsoft.com/office/drawing/2014/chart" uri="{C3380CC4-5D6E-409C-BE32-E72D297353CC}">
              <c16:uniqueId val="{00000001-FB6D-411D-A657-6609F7B76773}"/>
            </c:ext>
          </c:extLst>
        </c:ser>
        <c:ser>
          <c:idx val="2"/>
          <c:order val="2"/>
          <c:tx>
            <c:strRef>
              <c:f>Blad14!$O$1</c:f>
              <c:strCache>
                <c:ptCount val="1"/>
                <c:pt idx="0">
                  <c:v>Medvetslös</c:v>
                </c:pt>
              </c:strCache>
            </c:strRef>
          </c:tx>
          <c:spPr>
            <a:solidFill>
              <a:schemeClr val="accent3"/>
            </a:solidFill>
            <a:ln>
              <a:noFill/>
            </a:ln>
            <a:effectLst/>
          </c:spPr>
          <c:invertIfNegative val="0"/>
          <c:cat>
            <c:strRef>
              <c:f>Blad14!$L$2:$L$4</c:f>
              <c:strCache>
                <c:ptCount val="3"/>
                <c:pt idx="0">
                  <c:v>Vaken 1:a status</c:v>
                </c:pt>
                <c:pt idx="1">
                  <c:v>RLS2-3 1:a status</c:v>
                </c:pt>
                <c:pt idx="2">
                  <c:v>Medvetslös 1:a status</c:v>
                </c:pt>
              </c:strCache>
            </c:strRef>
          </c:cat>
          <c:val>
            <c:numRef>
              <c:f>Blad14!$O$2:$O$4</c:f>
              <c:numCache>
                <c:formatCode>General</c:formatCode>
                <c:ptCount val="3"/>
                <c:pt idx="0">
                  <c:v>3</c:v>
                </c:pt>
                <c:pt idx="1">
                  <c:v>7</c:v>
                </c:pt>
                <c:pt idx="2">
                  <c:v>29</c:v>
                </c:pt>
              </c:numCache>
            </c:numRef>
          </c:val>
          <c:extLst>
            <c:ext xmlns:c16="http://schemas.microsoft.com/office/drawing/2014/chart" uri="{C3380CC4-5D6E-409C-BE32-E72D297353CC}">
              <c16:uniqueId val="{00000002-FB6D-411D-A657-6609F7B76773}"/>
            </c:ext>
          </c:extLst>
        </c:ser>
        <c:ser>
          <c:idx val="3"/>
          <c:order val="3"/>
          <c:tx>
            <c:strRef>
              <c:f>Blad14!$P$1</c:f>
              <c:strCache>
                <c:ptCount val="1"/>
                <c:pt idx="0">
                  <c:v>Avliden</c:v>
                </c:pt>
              </c:strCache>
            </c:strRef>
          </c:tx>
          <c:spPr>
            <a:solidFill>
              <a:schemeClr val="bg1">
                <a:lumMod val="85000"/>
              </a:schemeClr>
            </a:solidFill>
            <a:ln>
              <a:noFill/>
            </a:ln>
            <a:effectLst/>
          </c:spPr>
          <c:invertIfNegative val="0"/>
          <c:cat>
            <c:strRef>
              <c:f>Blad14!$L$2:$L$4</c:f>
              <c:strCache>
                <c:ptCount val="3"/>
                <c:pt idx="0">
                  <c:v>Vaken 1:a status</c:v>
                </c:pt>
                <c:pt idx="1">
                  <c:v>RLS2-3 1:a status</c:v>
                </c:pt>
                <c:pt idx="2">
                  <c:v>Medvetslös 1:a status</c:v>
                </c:pt>
              </c:strCache>
            </c:strRef>
          </c:cat>
          <c:val>
            <c:numRef>
              <c:f>Blad14!$P$2:$P$4</c:f>
              <c:numCache>
                <c:formatCode>General</c:formatCode>
                <c:ptCount val="3"/>
                <c:pt idx="0">
                  <c:v>4</c:v>
                </c:pt>
                <c:pt idx="1">
                  <c:v>8</c:v>
                </c:pt>
                <c:pt idx="2">
                  <c:v>22</c:v>
                </c:pt>
              </c:numCache>
            </c:numRef>
          </c:val>
          <c:extLst>
            <c:ext xmlns:c16="http://schemas.microsoft.com/office/drawing/2014/chart" uri="{C3380CC4-5D6E-409C-BE32-E72D297353CC}">
              <c16:uniqueId val="{00000003-FB6D-411D-A657-6609F7B76773}"/>
            </c:ext>
          </c:extLst>
        </c:ser>
        <c:dLbls>
          <c:showLegendKey val="0"/>
          <c:showVal val="0"/>
          <c:showCatName val="0"/>
          <c:showSerName val="0"/>
          <c:showPercent val="0"/>
          <c:showBubbleSize val="0"/>
        </c:dLbls>
        <c:gapWidth val="150"/>
        <c:overlap val="100"/>
        <c:axId val="684615087"/>
        <c:axId val="684623823"/>
      </c:barChart>
      <c:catAx>
        <c:axId val="684615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684623823"/>
        <c:crosses val="autoZero"/>
        <c:auto val="1"/>
        <c:lblAlgn val="ctr"/>
        <c:lblOffset val="100"/>
        <c:noMultiLvlLbl val="0"/>
      </c:catAx>
      <c:valAx>
        <c:axId val="684623823"/>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684615087"/>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8.6452218028267427E-2"/>
          <c:y val="9.6171566863521241E-2"/>
          <c:w val="0.89586481963884734"/>
          <c:h val="0.75096298804996386"/>
        </c:manualLayout>
      </c:layout>
      <c:lineChart>
        <c:grouping val="standard"/>
        <c:varyColors val="0"/>
        <c:ser>
          <c:idx val="0"/>
          <c:order val="0"/>
          <c:tx>
            <c:strRef>
              <c:f>Trend!$B$35</c:f>
              <c:strCache>
                <c:ptCount val="1"/>
                <c:pt idx="0">
                  <c:v>Total </c:v>
                </c:pt>
              </c:strCache>
            </c:strRef>
          </c:tx>
          <c:spPr>
            <a:ln w="28575" cap="rnd">
              <a:solidFill>
                <a:schemeClr val="accent1"/>
              </a:solidFill>
              <a:round/>
            </a:ln>
            <a:effectLst/>
          </c:spPr>
          <c:marker>
            <c:symbol val="none"/>
          </c:marker>
          <c:dLbls>
            <c:dLbl>
              <c:idx val="0"/>
              <c:layout>
                <c:manualLayout>
                  <c:x val="-4.447271355626272E-2"/>
                  <c:y val="-5.67514999282668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E1-6A41-B563-5C96F2DFA9AB}"/>
                </c:ext>
              </c:extLst>
            </c:dLbl>
            <c:dLbl>
              <c:idx val="1"/>
              <c:layout>
                <c:manualLayout>
                  <c:x val="-4.4472713556262734E-2"/>
                  <c:y val="-4.4803815732842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E1-6A41-B563-5C96F2DFA9AB}"/>
                </c:ext>
              </c:extLst>
            </c:dLbl>
            <c:dLbl>
              <c:idx val="2"/>
              <c:layout>
                <c:manualLayout>
                  <c:x val="-4.6080255586525003E-2"/>
                  <c:y val="-5.6751499928266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E1-6A41-B563-5C96F2DFA9AB}"/>
                </c:ext>
              </c:extLst>
            </c:dLbl>
            <c:dLbl>
              <c:idx val="3"/>
              <c:layout>
                <c:manualLayout>
                  <c:x val="-6.0548133858885654E-2"/>
                  <c:y val="-4.7790736781698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E1-6A41-B563-5C96F2DFA9AB}"/>
                </c:ext>
              </c:extLst>
            </c:dLbl>
            <c:dLbl>
              <c:idx val="4"/>
              <c:layout>
                <c:manualLayout>
                  <c:x val="-4.4472713556262707E-2"/>
                  <c:y val="-6.2725342025979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E1-6A41-B563-5C96F2DFA9AB}"/>
                </c:ext>
              </c:extLst>
            </c:dLbl>
            <c:dLbl>
              <c:idx val="5"/>
              <c:layout>
                <c:manualLayout>
                  <c:x val="-5.0991233199920001E-2"/>
                  <c:y val="-6.86991841236914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E1-6A41-B563-5C96F2DFA9AB}"/>
                </c:ext>
              </c:extLst>
            </c:dLbl>
            <c:dLbl>
              <c:idx val="6"/>
              <c:layout>
                <c:manualLayout>
                  <c:x val="-5.0991233199920119E-2"/>
                  <c:y val="-5.67514999282668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6.1793915643282626E-2"/>
                      <c:h val="9.7149724709363186E-2"/>
                    </c:manualLayout>
                  </c15:layout>
                </c:ext>
                <c:ext xmlns:c16="http://schemas.microsoft.com/office/drawing/2014/chart" uri="{C3380CC4-5D6E-409C-BE32-E72D297353CC}">
                  <c16:uniqueId val="{00000007-9EE1-6A41-B563-5C96F2DFA9A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Trend!$C$34:$I$34</c:f>
              <c:strCache>
                <c:ptCount val="7"/>
                <c:pt idx="0">
                  <c:v>2015 </c:v>
                </c:pt>
                <c:pt idx="1">
                  <c:v> 2016</c:v>
                </c:pt>
                <c:pt idx="2">
                  <c:v>2017 </c:v>
                </c:pt>
                <c:pt idx="3">
                  <c:v> 2018</c:v>
                </c:pt>
                <c:pt idx="4">
                  <c:v>2019</c:v>
                </c:pt>
                <c:pt idx="5">
                  <c:v>2020</c:v>
                </c:pt>
                <c:pt idx="6">
                  <c:v>2021</c:v>
                </c:pt>
              </c:strCache>
            </c:strRef>
          </c:cat>
          <c:val>
            <c:numRef>
              <c:f>Trend!$C$35:$I$35</c:f>
              <c:numCache>
                <c:formatCode>0</c:formatCode>
                <c:ptCount val="7"/>
                <c:pt idx="0">
                  <c:v>359</c:v>
                </c:pt>
                <c:pt idx="1">
                  <c:v>474</c:v>
                </c:pt>
                <c:pt idx="2">
                  <c:v>628</c:v>
                </c:pt>
                <c:pt idx="3">
                  <c:v>850</c:v>
                </c:pt>
                <c:pt idx="4">
                  <c:v>945</c:v>
                </c:pt>
                <c:pt idx="5">
                  <c:v>1004</c:v>
                </c:pt>
                <c:pt idx="6">
                  <c:v>1225</c:v>
                </c:pt>
              </c:numCache>
            </c:numRef>
          </c:val>
          <c:smooth val="0"/>
          <c:extLst>
            <c:ext xmlns:c16="http://schemas.microsoft.com/office/drawing/2014/chart" uri="{C3380CC4-5D6E-409C-BE32-E72D297353CC}">
              <c16:uniqueId val="{00000000-9EE1-6A41-B563-5C96F2DFA9AB}"/>
            </c:ext>
          </c:extLst>
        </c:ser>
        <c:dLbls>
          <c:dLblPos val="ctr"/>
          <c:showLegendKey val="0"/>
          <c:showVal val="1"/>
          <c:showCatName val="0"/>
          <c:showSerName val="0"/>
          <c:showPercent val="0"/>
          <c:showBubbleSize val="0"/>
        </c:dLbls>
        <c:smooth val="0"/>
        <c:axId val="1036410144"/>
        <c:axId val="1036411792"/>
      </c:lineChart>
      <c:catAx>
        <c:axId val="103641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036411792"/>
        <c:crosses val="autoZero"/>
        <c:auto val="1"/>
        <c:lblAlgn val="ctr"/>
        <c:lblOffset val="100"/>
        <c:noMultiLvlLbl val="0"/>
      </c:catAx>
      <c:valAx>
        <c:axId val="103641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036410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0.00157</cdr:x>
      <cdr:y>0.07414</cdr:y>
    </cdr:from>
    <cdr:to>
      <cdr:x>0.9936</cdr:x>
      <cdr:y>0.16204</cdr:y>
    </cdr:to>
    <cdr:sp macro="" textlink="">
      <cdr:nvSpPr>
        <cdr:cNvPr id="3" name="textruta 2"/>
        <cdr:cNvSpPr txBox="1"/>
      </cdr:nvSpPr>
      <cdr:spPr>
        <a:xfrm xmlns:a="http://schemas.openxmlformats.org/drawingml/2006/main">
          <a:off x="7014" y="305082"/>
          <a:ext cx="4431621" cy="3616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DE8C05BD-EF64-42CF-9815-E9E4A8A711BB}" type="TxLink">
            <a:rPr lang="en-US" sz="800" b="0" i="0" u="none" strike="noStrike">
              <a:solidFill>
                <a:srgbClr val="000000"/>
              </a:solidFill>
              <a:latin typeface="Century Gothic"/>
            </a:rPr>
            <a:pPr/>
            <a:t>Förstagångsinsjuknanden i stroke jämfört med patientregistret – 2021</a:t>
          </a:fld>
          <a:endParaRPr lang="sv-SE" sz="800" b="0"/>
        </a:p>
      </cdr:txBody>
    </cdr:sp>
  </cdr:relSizeAnchor>
  <cdr:relSizeAnchor xmlns:cdr="http://schemas.openxmlformats.org/drawingml/2006/chartDrawing">
    <cdr:from>
      <cdr:x>0.00627</cdr:x>
      <cdr:y>0</cdr:y>
    </cdr:from>
    <cdr:to>
      <cdr:x>1</cdr:x>
      <cdr:y>0.12037</cdr:y>
    </cdr:to>
    <cdr:sp macro="" textlink="">
      <cdr:nvSpPr>
        <cdr:cNvPr id="6" name="textruta 1"/>
        <cdr:cNvSpPr txBox="1"/>
      </cdr:nvSpPr>
      <cdr:spPr>
        <a:xfrm xmlns:a="http://schemas.openxmlformats.org/drawingml/2006/main">
          <a:off x="28009" y="0"/>
          <a:ext cx="4439215" cy="4952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9E98621C-90ED-4436-9CD6-93EB307782FE}" type="TxLink">
            <a:rPr lang="en-US" sz="1000" b="1" i="0" u="none" strike="noStrike">
              <a:solidFill>
                <a:srgbClr val="000000"/>
              </a:solidFill>
              <a:latin typeface="Century Gothic"/>
            </a:rPr>
            <a:pPr/>
            <a:t>Täckningsgrad (%) Riksstroke och patientregistret</a:t>
          </a:fld>
          <a:endParaRPr lang="sv-SE" sz="1000" b="1"/>
        </a:p>
      </cdr:txBody>
    </cdr:sp>
  </cdr:relSizeAnchor>
  <cdr:relSizeAnchor xmlns:cdr="http://schemas.openxmlformats.org/drawingml/2006/chartDrawing">
    <cdr:from>
      <cdr:x>0</cdr:x>
      <cdr:y>0.91544</cdr:y>
    </cdr:from>
    <cdr:to>
      <cdr:x>0.48534</cdr:x>
      <cdr:y>0.96464</cdr:y>
    </cdr:to>
    <cdr:sp macro="" textlink="">
      <cdr:nvSpPr>
        <cdr:cNvPr id="7" name="textruta 1"/>
        <cdr:cNvSpPr txBox="1"/>
      </cdr:nvSpPr>
      <cdr:spPr>
        <a:xfrm xmlns:a="http://schemas.openxmlformats.org/drawingml/2006/main">
          <a:off x="0" y="3766853"/>
          <a:ext cx="2168123" cy="202428"/>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sv-SE" sz="700"/>
            <a:t> </a:t>
          </a:r>
        </a:p>
      </cdr:txBody>
    </cdr:sp>
  </cdr:relSizeAnchor>
  <cdr:relSizeAnchor xmlns:cdr="http://schemas.openxmlformats.org/drawingml/2006/chartDrawing">
    <cdr:from>
      <cdr:x>0</cdr:x>
      <cdr:y>0.86806</cdr:y>
    </cdr:from>
    <cdr:to>
      <cdr:x>0.50133</cdr:x>
      <cdr:y>0.91726</cdr:y>
    </cdr:to>
    <cdr:sp macro="" textlink="">
      <cdr:nvSpPr>
        <cdr:cNvPr id="8" name="textruta 2"/>
        <cdr:cNvSpPr txBox="1"/>
      </cdr:nvSpPr>
      <cdr:spPr>
        <a:xfrm xmlns:a="http://schemas.openxmlformats.org/drawingml/2006/main">
          <a:off x="0" y="3571893"/>
          <a:ext cx="2239554" cy="202428"/>
        </a:xfrm>
        <a:prstGeom xmlns:a="http://schemas.openxmlformats.org/drawingml/2006/main" prst="rect">
          <a:avLst/>
        </a:prstGeom>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sv-SE" sz="700"/>
            <a:t> </a:t>
          </a:r>
        </a:p>
      </cdr:txBody>
    </cdr:sp>
  </cdr:relSizeAnchor>
  <cdr:relSizeAnchor xmlns:cdr="http://schemas.openxmlformats.org/drawingml/2006/chartDrawing">
    <cdr:from>
      <cdr:x>0.0057</cdr:x>
      <cdr:y>0.94186</cdr:y>
    </cdr:from>
    <cdr:to>
      <cdr:x>1</cdr:x>
      <cdr:y>0.99075</cdr:y>
    </cdr:to>
    <cdr:sp macro="" textlink="">
      <cdr:nvSpPr>
        <cdr:cNvPr id="2" name="textruta 1"/>
        <cdr:cNvSpPr txBox="1"/>
      </cdr:nvSpPr>
      <cdr:spPr>
        <a:xfrm xmlns:a="http://schemas.openxmlformats.org/drawingml/2006/main">
          <a:off x="25463" y="3875547"/>
          <a:ext cx="4441761" cy="2011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22EC73D-B4DF-46F0-8CE1-C49F485D944E}" type="TxLink">
            <a:rPr lang="en-US" sz="700" b="0" i="0" u="none" strike="noStrike">
              <a:solidFill>
                <a:srgbClr val="000000"/>
              </a:solidFill>
              <a:latin typeface="Century Gothic"/>
            </a:rPr>
            <a:pPr/>
            <a:t>Källa: Riksstroke, patientregistret</a:t>
          </a:fld>
          <a:endParaRPr lang="sv-SE" sz="50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0.89811</cdr:y>
    </cdr:from>
    <cdr:to>
      <cdr:x>0.99533</cdr:x>
      <cdr:y>0.99623</cdr:y>
    </cdr:to>
    <cdr:sp macro="" textlink="">
      <cdr:nvSpPr>
        <cdr:cNvPr id="9" name="textruta 1"/>
        <cdr:cNvSpPr txBox="1"/>
      </cdr:nvSpPr>
      <cdr:spPr>
        <a:xfrm xmlns:a="http://schemas.openxmlformats.org/drawingml/2006/main">
          <a:off x="0" y="2266950"/>
          <a:ext cx="3289740" cy="247659"/>
        </a:xfrm>
        <a:prstGeom xmlns:a="http://schemas.openxmlformats.org/drawingml/2006/main" prst="rect">
          <a:avLst/>
        </a:prstGeom>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fld id="{3913A375-D2F0-4ECA-996F-58A7E82229C3}" type="TxLink">
            <a:rPr lang="en-US" sz="700" b="0" i="0" u="none" strike="noStrike">
              <a:solidFill>
                <a:srgbClr val="000000"/>
              </a:solidFill>
              <a:latin typeface="Century Gothic"/>
            </a:rPr>
            <a:pPr algn="l"/>
            <a:t>Källa: Riksstroke, patientregistret</a:t>
          </a:fld>
          <a:endParaRPr lang="sv-SE" sz="500"/>
        </a:p>
      </cdr:txBody>
    </cdr:sp>
  </cdr:relSizeAnchor>
  <cdr:relSizeAnchor xmlns:cdr="http://schemas.openxmlformats.org/drawingml/2006/chartDrawing">
    <cdr:from>
      <cdr:x>0.00627</cdr:x>
      <cdr:y>0</cdr:y>
    </cdr:from>
    <cdr:to>
      <cdr:x>1</cdr:x>
      <cdr:y>0.16842</cdr:y>
    </cdr:to>
    <cdr:sp macro="" textlink="">
      <cdr:nvSpPr>
        <cdr:cNvPr id="6" name="textruta 1"/>
        <cdr:cNvSpPr txBox="1"/>
      </cdr:nvSpPr>
      <cdr:spPr>
        <a:xfrm xmlns:a="http://schemas.openxmlformats.org/drawingml/2006/main">
          <a:off x="20723" y="0"/>
          <a:ext cx="3284452" cy="4058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74EF0F68-9E09-4EBA-ACB6-BC4DEDBEC992}" type="TxLink">
            <a:rPr lang="en-US" sz="1000" b="1" i="0" u="none" strike="noStrike">
              <a:solidFill>
                <a:srgbClr val="000000"/>
              </a:solidFill>
              <a:latin typeface="Century Gothic"/>
            </a:rPr>
            <a:pPr/>
            <a:t>Täckningsgrad (%), översiktligt för Riksstroke för individer 18 till 120 år</a:t>
          </a:fld>
          <a:endParaRPr lang="sv-SE" sz="1100" b="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BD555-F475-4453-AE65-715AF378B938}" type="datetimeFigureOut">
              <a:rPr lang="sv-SE" smtClean="0"/>
              <a:t>2022-09-21</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17B46-B945-4627-94BE-1EAD21F16901}" type="slidenum">
              <a:rPr lang="sv-SE" smtClean="0"/>
              <a:t>‹#›</a:t>
            </a:fld>
            <a:endParaRPr lang="sv-SE"/>
          </a:p>
        </p:txBody>
      </p:sp>
    </p:spTree>
    <p:extLst>
      <p:ext uri="{BB962C8B-B14F-4D97-AF65-F5344CB8AC3E}">
        <p14:creationId xmlns:p14="http://schemas.microsoft.com/office/powerpoint/2010/main" val="201772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1</a:t>
            </a:fld>
            <a:endParaRPr lang="sv-SE"/>
          </a:p>
        </p:txBody>
      </p:sp>
    </p:spTree>
    <p:extLst>
      <p:ext uri="{BB962C8B-B14F-4D97-AF65-F5344CB8AC3E}">
        <p14:creationId xmlns:p14="http://schemas.microsoft.com/office/powerpoint/2010/main" val="2697047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57</a:t>
            </a:fld>
            <a:endParaRPr lang="sv-SE"/>
          </a:p>
        </p:txBody>
      </p:sp>
    </p:spTree>
    <p:extLst>
      <p:ext uri="{BB962C8B-B14F-4D97-AF65-F5344CB8AC3E}">
        <p14:creationId xmlns:p14="http://schemas.microsoft.com/office/powerpoint/2010/main" val="27790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58</a:t>
            </a:fld>
            <a:endParaRPr lang="sv-SE"/>
          </a:p>
        </p:txBody>
      </p:sp>
    </p:spTree>
    <p:extLst>
      <p:ext uri="{BB962C8B-B14F-4D97-AF65-F5344CB8AC3E}">
        <p14:creationId xmlns:p14="http://schemas.microsoft.com/office/powerpoint/2010/main" val="125214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77</a:t>
            </a:fld>
            <a:endParaRPr lang="sv-SE"/>
          </a:p>
        </p:txBody>
      </p:sp>
    </p:spTree>
    <p:extLst>
      <p:ext uri="{BB962C8B-B14F-4D97-AF65-F5344CB8AC3E}">
        <p14:creationId xmlns:p14="http://schemas.microsoft.com/office/powerpoint/2010/main" val="3875820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en förmiddag på Kliniskt träningscenter (KTC) i Köping. Utbildningen riktar sig till sjuksköterskor och undersköterskor anställda på Region Västmanland Köpings sjukhus. Utbildningen på KTC bygger socialstyrelsens utvärdering av palliativa vårdprogrammet rekommenderar utbildning och rutiner, även senior alert registret, och hur utbildningen tagits fram med leg tandhygienist. Utbildningsinsatsen gjordes även pga. att man sett brister gällande munvård och kunskap ute på avdelningarna. Utbildningen på KTC innehåller: </a:t>
            </a:r>
          </a:p>
          <a:p>
            <a:r>
              <a:rPr lang="sv-SE" dirty="0"/>
              <a:t>-	Vilka ska vi bedöma? diskussion riskpatienter /alla?</a:t>
            </a:r>
          </a:p>
          <a:p>
            <a:r>
              <a:rPr lang="sv-SE" dirty="0"/>
              <a:t>-	Vilka är riskpatienter? Gruppen diskuterar kring detta. </a:t>
            </a:r>
          </a:p>
          <a:p>
            <a:r>
              <a:rPr lang="sv-SE" dirty="0"/>
              <a:t>-	När ska vi göra det? ankomst, inom 24timmar, utvärdera vid behov, innan utskrivning, innan flytt till annan enhet. Gruppen diskuterar kring detta.  </a:t>
            </a:r>
          </a:p>
          <a:p>
            <a:r>
              <a:rPr lang="sv-SE" dirty="0"/>
              <a:t>-	Hur gör vi? genomgång av hur ROAG utförs, bilder och diskussioner om deltagarnas erfarenheter, ROAG sticka och senior alerts papper, filmen från SA sidan. Munvårdskortet. </a:t>
            </a:r>
          </a:p>
          <a:p>
            <a:r>
              <a:rPr lang="sv-SE" dirty="0"/>
              <a:t>-	Vad kan vi vidta för åtgärder? Förebyggande, behandlande och sekundärpreventivt, vilket material finns på kliniken, hur får vi tag på det, diskussioner och erfarenheter.</a:t>
            </a:r>
          </a:p>
          <a:p>
            <a:r>
              <a:rPr lang="sv-SE" dirty="0"/>
              <a:t>-	Patientfall, grupparbete i små grupper och redovisning. </a:t>
            </a:r>
          </a:p>
          <a:p>
            <a:r>
              <a:rPr lang="sv-SE" dirty="0"/>
              <a:t>-	Hur dokumenteras det som gruppen arbetade fram-övning i datasal och aktuellt journalsystem i </a:t>
            </a:r>
            <a:r>
              <a:rPr lang="sv-SE" dirty="0" err="1"/>
              <a:t>cosmic</a:t>
            </a:r>
            <a:r>
              <a:rPr lang="sv-SE" dirty="0"/>
              <a:t>, öppna ny journaltabell, skriva i befintlig tabell, hur öppna vårdplan, och skriva i befintlig vårdplan i lek o lärmiljö, fler fall att dokumentera utifrån</a:t>
            </a:r>
          </a:p>
          <a:p>
            <a:r>
              <a:rPr lang="sv-SE" dirty="0"/>
              <a:t>-	Information om tandvårdsstöd, allmänt och särskilt, ”blått kort” och nödvändig tandvård</a:t>
            </a:r>
          </a:p>
          <a:p>
            <a:r>
              <a:rPr lang="sv-SE" dirty="0"/>
              <a:t>Under 2019 fortsatte munvårdsutbildningen en halv dag på kliniskt träningscentrum för samtliga professioner. Utbildningen är idag en av de utbildningar som medarbetare på kliniken har möjlighet att gå.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48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Kvartalsrapporter distribueras till Riksstrokeadministratör</a:t>
            </a:r>
          </a:p>
        </p:txBody>
      </p:sp>
      <p:sp>
        <p:nvSpPr>
          <p:cNvPr id="4" name="Platshållare för bildnummer 3"/>
          <p:cNvSpPr>
            <a:spLocks noGrp="1"/>
          </p:cNvSpPr>
          <p:nvPr>
            <p:ph type="sldNum" sz="quarter" idx="5"/>
          </p:nvPr>
        </p:nvSpPr>
        <p:spPr/>
        <p:txBody>
          <a:bodyPr/>
          <a:lstStyle/>
          <a:p>
            <a:fld id="{6FF17B46-B945-4627-94BE-1EAD21F16901}" type="slidenum">
              <a:rPr lang="sv-SE" smtClean="0"/>
              <a:t>94</a:t>
            </a:fld>
            <a:endParaRPr lang="sv-SE"/>
          </a:p>
        </p:txBody>
      </p:sp>
    </p:spTree>
    <p:extLst>
      <p:ext uri="{BB962C8B-B14F-4D97-AF65-F5344CB8AC3E}">
        <p14:creationId xmlns:p14="http://schemas.microsoft.com/office/powerpoint/2010/main" val="199725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107</a:t>
            </a:fld>
            <a:endParaRPr lang="sv-SE"/>
          </a:p>
        </p:txBody>
      </p:sp>
    </p:spTree>
    <p:extLst>
      <p:ext uri="{BB962C8B-B14F-4D97-AF65-F5344CB8AC3E}">
        <p14:creationId xmlns:p14="http://schemas.microsoft.com/office/powerpoint/2010/main" val="143212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2</a:t>
            </a:fld>
            <a:endParaRPr lang="sv-SE"/>
          </a:p>
        </p:txBody>
      </p:sp>
    </p:spTree>
    <p:extLst>
      <p:ext uri="{BB962C8B-B14F-4D97-AF65-F5344CB8AC3E}">
        <p14:creationId xmlns:p14="http://schemas.microsoft.com/office/powerpoint/2010/main" val="368313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3</a:t>
            </a:fld>
            <a:endParaRPr lang="sv-SE"/>
          </a:p>
        </p:txBody>
      </p:sp>
    </p:spTree>
    <p:extLst>
      <p:ext uri="{BB962C8B-B14F-4D97-AF65-F5344CB8AC3E}">
        <p14:creationId xmlns:p14="http://schemas.microsoft.com/office/powerpoint/2010/main" val="119755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B4C5EF0-4CBD-4768-8673-E8786BC67812}"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5</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969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B4C5EF0-4CBD-4768-8673-E8786BC67812}"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987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D93A760F-C3F6-1E4D-A5CD-441AD15CD0FD}" type="slidenum">
              <a:rPr lang="sv-SE" smtClean="0"/>
              <a:t>41</a:t>
            </a:fld>
            <a:endParaRPr lang="sv-SE"/>
          </a:p>
        </p:txBody>
      </p:sp>
    </p:spTree>
    <p:extLst>
      <p:ext uri="{BB962C8B-B14F-4D97-AF65-F5344CB8AC3E}">
        <p14:creationId xmlns:p14="http://schemas.microsoft.com/office/powerpoint/2010/main" val="391555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År 2019 uppdaterades de svenska nationella riktlinjerna för stroke efter publikationen av två studier som visade klar behandlingsvinst vid TBY i det sena tidsfönstret jämfört med medicinsk standardbehandling. Studierna var förstås DAWN och </a:t>
            </a:r>
            <a:r>
              <a:rPr lang="sv-SE" dirty="0" err="1"/>
              <a:t>Defuse</a:t>
            </a:r>
            <a:r>
              <a:rPr lang="sv-SE" dirty="0"/>
              <a:t> 3 vilka jag inte går närmare in på nu.</a:t>
            </a:r>
          </a:p>
          <a:p>
            <a:endParaRPr lang="sv-SE" dirty="0"/>
          </a:p>
          <a:p>
            <a:r>
              <a:rPr lang="sv-SE" dirty="0"/>
              <a:t>Bägge riktlinjer har fått prioritet 1 och säger att</a:t>
            </a:r>
          </a:p>
          <a:p>
            <a:pPr marL="228600" indent="-228600">
              <a:buAutoNum type="arabicPeriod"/>
            </a:pPr>
            <a:r>
              <a:rPr lang="sv-SE" dirty="0"/>
              <a:t>Patienter i tidsfönstret 6-24 timmar med LVO i främre </a:t>
            </a:r>
            <a:r>
              <a:rPr lang="sv-SE" dirty="0" err="1"/>
              <a:t>cirk</a:t>
            </a:r>
            <a:r>
              <a:rPr lang="sv-SE" dirty="0"/>
              <a:t> ska göra CTP </a:t>
            </a:r>
          </a:p>
          <a:p>
            <a:pPr marL="228600" indent="-228600">
              <a:buAutoNum type="arabicPeriod"/>
            </a:pPr>
            <a:r>
              <a:rPr lang="sv-SE" dirty="0"/>
              <a:t>De ska erbjudas TBY om de har </a:t>
            </a:r>
            <a:r>
              <a:rPr lang="sv-SE" dirty="0" err="1"/>
              <a:t>räddningsbar</a:t>
            </a:r>
            <a:r>
              <a:rPr lang="sv-SE" dirty="0"/>
              <a:t> vävnad</a:t>
            </a:r>
          </a:p>
        </p:txBody>
      </p:sp>
      <p:sp>
        <p:nvSpPr>
          <p:cNvPr id="4" name="Slide Number Placeholder 3"/>
          <p:cNvSpPr>
            <a:spLocks noGrp="1"/>
          </p:cNvSpPr>
          <p:nvPr>
            <p:ph type="sldNum" sz="quarter" idx="5"/>
          </p:nvPr>
        </p:nvSpPr>
        <p:spPr/>
        <p:txBody>
          <a:bodyPr/>
          <a:lstStyle/>
          <a:p>
            <a:fld id="{208EB146-EEFA-C940-8C36-650A6181379F}" type="slidenum">
              <a:rPr lang="sv-SE" smtClean="0"/>
              <a:t>47</a:t>
            </a:fld>
            <a:endParaRPr lang="sv-SE"/>
          </a:p>
        </p:txBody>
      </p:sp>
    </p:spTree>
    <p:extLst>
      <p:ext uri="{BB962C8B-B14F-4D97-AF65-F5344CB8AC3E}">
        <p14:creationId xmlns:p14="http://schemas.microsoft.com/office/powerpoint/2010/main" val="3422468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2020 gick var 30 </a:t>
            </a:r>
            <a:r>
              <a:rPr lang="sv-SE" dirty="0" err="1"/>
              <a:t>ischemiska</a:t>
            </a:r>
            <a:r>
              <a:rPr lang="sv-SE" dirty="0"/>
              <a:t> stroke till TBY i det tidiga tidsfönstret och en av 55 i det sena tidsfönstret</a:t>
            </a:r>
          </a:p>
        </p:txBody>
      </p:sp>
      <p:sp>
        <p:nvSpPr>
          <p:cNvPr id="4" name="Slide Number Placeholder 3"/>
          <p:cNvSpPr>
            <a:spLocks noGrp="1"/>
          </p:cNvSpPr>
          <p:nvPr>
            <p:ph type="sldNum" sz="quarter" idx="5"/>
          </p:nvPr>
        </p:nvSpPr>
        <p:spPr/>
        <p:txBody>
          <a:bodyPr/>
          <a:lstStyle/>
          <a:p>
            <a:fld id="{208EB146-EEFA-C940-8C36-650A6181379F}" type="slidenum">
              <a:rPr lang="sv-SE" smtClean="0"/>
              <a:t>49</a:t>
            </a:fld>
            <a:endParaRPr lang="sv-SE"/>
          </a:p>
        </p:txBody>
      </p:sp>
    </p:spTree>
    <p:extLst>
      <p:ext uri="{BB962C8B-B14F-4D97-AF65-F5344CB8AC3E}">
        <p14:creationId xmlns:p14="http://schemas.microsoft.com/office/powerpoint/2010/main" val="175162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F17B46-B945-4627-94BE-1EAD21F16901}" type="slidenum">
              <a:rPr lang="sv-SE" smtClean="0"/>
              <a:t>56</a:t>
            </a:fld>
            <a:endParaRPr lang="sv-SE"/>
          </a:p>
        </p:txBody>
      </p:sp>
    </p:spTree>
    <p:extLst>
      <p:ext uri="{BB962C8B-B14F-4D97-AF65-F5344CB8AC3E}">
        <p14:creationId xmlns:p14="http://schemas.microsoft.com/office/powerpoint/2010/main" val="177526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200" y="809492"/>
            <a:ext cx="8229600" cy="1353806"/>
          </a:xfrm>
        </p:spPr>
        <p:txBody>
          <a:bodyPr>
            <a:normAutofit/>
          </a:bodyPr>
          <a:lstStyle>
            <a:lvl1pPr>
              <a:defRPr sz="6000">
                <a:solidFill>
                  <a:srgbClr val="B50B1B"/>
                </a:solidFill>
              </a:defRPr>
            </a:lvl1pPr>
          </a:lstStyle>
          <a:p>
            <a:r>
              <a:rPr lang="sv-SE" dirty="0"/>
              <a:t>Riksstroke</a:t>
            </a:r>
            <a:br>
              <a:rPr lang="sv-SE" dirty="0"/>
            </a:br>
            <a:endParaRPr lang="sv-SE" dirty="0"/>
          </a:p>
        </p:txBody>
      </p:sp>
      <p:sp>
        <p:nvSpPr>
          <p:cNvPr id="7" name="Rektangel 6"/>
          <p:cNvSpPr/>
          <p:nvPr userDrawn="1"/>
        </p:nvSpPr>
        <p:spPr>
          <a:xfrm>
            <a:off x="495751" y="1578522"/>
            <a:ext cx="8229600" cy="584776"/>
          </a:xfrm>
          <a:prstGeom prst="rect">
            <a:avLst/>
          </a:prstGeom>
        </p:spPr>
        <p:txBody>
          <a:bodyPr wrap="square">
            <a:spAutoFit/>
          </a:bodyPr>
          <a:lstStyle/>
          <a:p>
            <a:pPr algn="ctr"/>
            <a:r>
              <a:rPr lang="sv-SE" sz="3200" dirty="0">
                <a:solidFill>
                  <a:schemeClr val="accent3"/>
                </a:solidFill>
              </a:rPr>
              <a:t>The Swedish Stroke Register </a:t>
            </a:r>
          </a:p>
        </p:txBody>
      </p:sp>
    </p:spTree>
    <p:extLst>
      <p:ext uri="{BB962C8B-B14F-4D97-AF65-F5344CB8AC3E}">
        <p14:creationId xmlns:p14="http://schemas.microsoft.com/office/powerpoint/2010/main" val="63351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F097C9B5-DD3F-8D4E-B572-172AC347E837}" type="datetimeFigureOut">
              <a:rPr lang="sv-SE" smtClean="0"/>
              <a:t>2022-09-21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371017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F097C9B5-DD3F-8D4E-B572-172AC347E837}" type="datetimeFigureOut">
              <a:rPr lang="sv-SE" smtClean="0"/>
              <a:t>2022-09-21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2925445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F097C9B5-DD3F-8D4E-B572-172AC347E837}" type="datetimeFigureOut">
              <a:rPr lang="sv-SE" smtClean="0"/>
              <a:t>2022-09-21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2461179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097C9B5-DD3F-8D4E-B572-172AC347E837}" type="datetimeFigureOut">
              <a:rPr lang="sv-SE" smtClean="0"/>
              <a:t>2022-09-21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3226890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097C9B5-DD3F-8D4E-B572-172AC347E837}" type="datetimeFigureOut">
              <a:rPr lang="sv-SE" smtClean="0"/>
              <a:t>2022-09-21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1834514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097C9B5-DD3F-8D4E-B572-172AC347E837}" type="datetimeFigureOut">
              <a:rPr lang="sv-SE" smtClean="0"/>
              <a:t>2022-09-21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1633617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097C9B5-DD3F-8D4E-B572-172AC347E837}" type="datetimeFigureOut">
              <a:rPr lang="sv-SE" smtClean="0"/>
              <a:t>2022-09-21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610645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097C9B5-DD3F-8D4E-B572-172AC347E837}" type="datetimeFigureOut">
              <a:rPr lang="sv-SE" smtClean="0"/>
              <a:t>2022-09-21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2584380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43477B53-4945-B279-FE53-2C03DD6A1DDD}"/>
              </a:ext>
            </a:extLst>
          </p:cNvPr>
          <p:cNvSpPr>
            <a:spLocks noChangeArrowheads="1"/>
          </p:cNvSpPr>
          <p:nvPr userDrawn="1"/>
        </p:nvSpPr>
        <p:spPr bwMode="auto">
          <a:xfrm>
            <a:off x="495300" y="1577975"/>
            <a:ext cx="8229600" cy="5857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32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60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219726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394562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hasCustomPrompt="1"/>
          </p:nvPr>
        </p:nvSpPr>
        <p:spPr>
          <a:xfrm>
            <a:off x="685800" y="1923236"/>
            <a:ext cx="7772400" cy="3128542"/>
          </a:xfrm>
          <a:effectLst/>
        </p:spPr>
        <p:txBody>
          <a:bodyPr>
            <a:normAutofit/>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skriva punktlista</a:t>
            </a:r>
          </a:p>
          <a:p>
            <a:endParaRPr lang="sv-SE" dirty="0"/>
          </a:p>
        </p:txBody>
      </p:sp>
    </p:spTree>
    <p:extLst>
      <p:ext uri="{BB962C8B-B14F-4D97-AF65-F5344CB8AC3E}">
        <p14:creationId xmlns:p14="http://schemas.microsoft.com/office/powerpoint/2010/main" val="3373746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9666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774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2197265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9098-B6CC-412F-BFF2-B6B4460A6FAF}"/>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3FE4B906-CA95-4E53-BD8E-3A7E1018E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247AF8A2-0AB0-46BF-8FBC-BB6152688553}"/>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82311A0C-F001-4BC9-84D0-068A23C2AEBD}" type="datetimeFigureOut">
              <a:rPr kumimoji="0" lang="sv-SE"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2022-09-21</a:t>
            </a:fld>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CA778F28-1F4F-4CA9-83F3-D47D57F356FC}"/>
              </a:ext>
            </a:extLst>
          </p:cNvPr>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727343F1-1E67-4B5A-82B8-B65248CCD183}"/>
              </a:ext>
            </a:extLst>
          </p:cNvPr>
          <p:cNvSpPr>
            <a:spLocks noGrp="1"/>
          </p:cNvSpPr>
          <p:nvPr>
            <p:ph type="sldNum" sz="quarter" idx="12"/>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A922871-C22A-4C83-BBC0-E63B37363B3A}" type="slidenum">
              <a:rPr kumimoji="0" lang="sv-SE"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5638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148C-46DB-4DA3-A65E-3D29B52F5669}"/>
              </a:ext>
            </a:extLst>
          </p:cNvPr>
          <p:cNvSpPr>
            <a:spLocks noGrp="1"/>
          </p:cNvSpPr>
          <p:nvPr>
            <p:ph type="title"/>
          </p:nvPr>
        </p:nvSpPr>
        <p:spPr>
          <a:xfrm>
            <a:off x="629841" y="365126"/>
            <a:ext cx="78867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4B9176CE-041D-4D4F-BFEA-9BD3C6156C0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46BA21-BDEB-4671-88AB-F599777478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200565F9-544C-4491-BA3C-DF4E45C9DF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9F3AC-B70D-494D-B63C-24459FE250E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8066C918-6BD4-4355-BFDF-E02595137441}"/>
              </a:ext>
            </a:extLst>
          </p:cNvPr>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82311A0C-F001-4BC9-84D0-068A23C2AEBD}" type="datetimeFigureOut">
              <a:rPr kumimoji="0" lang="sv-SE"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2022-09-21</a:t>
            </a:fld>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3518CE02-5A79-4C74-8507-0FA3DC5DC7DA}"/>
              </a:ext>
            </a:extLst>
          </p:cNvPr>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0B69172A-5588-4EE3-A6B6-A9B1088BEA78}"/>
              </a:ext>
            </a:extLst>
          </p:cNvPr>
          <p:cNvSpPr>
            <a:spLocks noGrp="1"/>
          </p:cNvSpPr>
          <p:nvPr>
            <p:ph type="sldNum" sz="quarter" idx="12"/>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A922871-C22A-4C83-BBC0-E63B37363B3A}" type="slidenum">
              <a:rPr kumimoji="0" lang="sv-SE"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7501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sv-SE"/>
              <a:t>Klicka här för att ändra 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44817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61804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sv-SE"/>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95478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r>
              <a:rPr lang="sv-SE">
                <a:solidFill>
                  <a:prstClr val="black">
                    <a:tint val="75000"/>
                  </a:prstClr>
                </a:solidFill>
              </a:rPr>
              <a:t>2017-03-21</a:t>
            </a:r>
          </a:p>
        </p:txBody>
      </p:sp>
      <p:sp>
        <p:nvSpPr>
          <p:cNvPr id="6" name="Footer Placeholder 5"/>
          <p:cNvSpPr>
            <a:spLocks noGrp="1"/>
          </p:cNvSpPr>
          <p:nvPr>
            <p:ph type="ftr" sz="quarter" idx="11"/>
          </p:nvPr>
        </p:nvSpPr>
        <p:spPr/>
        <p:txBody>
          <a:bodyPr/>
          <a:lstStyle/>
          <a:p>
            <a:r>
              <a:rPr lang="sv-SE">
                <a:solidFill>
                  <a:prstClr val="black">
                    <a:tint val="75000"/>
                  </a:prstClr>
                </a:solidFill>
              </a:rPr>
              <a:t>S Åsberg</a:t>
            </a:r>
          </a:p>
        </p:txBody>
      </p:sp>
      <p:sp>
        <p:nvSpPr>
          <p:cNvPr id="7" name="Slide Number Placeholder 6"/>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3016927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Content Placeholder 3"/>
          <p:cNvSpPr>
            <a:spLocks noGrp="1"/>
          </p:cNvSpPr>
          <p:nvPr>
            <p:ph sz="half" idx="2"/>
          </p:nvPr>
        </p:nvSpPr>
        <p:spPr>
          <a:xfrm>
            <a:off x="629842" y="2505075"/>
            <a:ext cx="3868340"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Content Placeholder 5"/>
          <p:cNvSpPr>
            <a:spLocks noGrp="1"/>
          </p:cNvSpPr>
          <p:nvPr>
            <p:ph sz="quarter" idx="4"/>
          </p:nvPr>
        </p:nvSpPr>
        <p:spPr>
          <a:xfrm>
            <a:off x="4629150" y="2505075"/>
            <a:ext cx="3887391"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r>
              <a:rPr lang="sv-SE">
                <a:solidFill>
                  <a:prstClr val="black">
                    <a:tint val="75000"/>
                  </a:prstClr>
                </a:solidFill>
              </a:rPr>
              <a:t>2017-03-21</a:t>
            </a:r>
          </a:p>
        </p:txBody>
      </p:sp>
      <p:sp>
        <p:nvSpPr>
          <p:cNvPr id="8" name="Footer Placeholder 7"/>
          <p:cNvSpPr>
            <a:spLocks noGrp="1"/>
          </p:cNvSpPr>
          <p:nvPr>
            <p:ph type="ftr" sz="quarter" idx="11"/>
          </p:nvPr>
        </p:nvSpPr>
        <p:spPr/>
        <p:txBody>
          <a:bodyPr/>
          <a:lstStyle/>
          <a:p>
            <a:r>
              <a:rPr lang="sv-SE">
                <a:solidFill>
                  <a:prstClr val="black">
                    <a:tint val="75000"/>
                  </a:prstClr>
                </a:solidFill>
              </a:rPr>
              <a:t>S Åsberg</a:t>
            </a:r>
          </a:p>
        </p:txBody>
      </p:sp>
      <p:sp>
        <p:nvSpPr>
          <p:cNvPr id="9" name="Slide Number Placeholder 8"/>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0541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08298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r>
              <a:rPr lang="sv-SE">
                <a:solidFill>
                  <a:prstClr val="black">
                    <a:tint val="75000"/>
                  </a:prstClr>
                </a:solidFill>
              </a:rPr>
              <a:t>2017-03-21</a:t>
            </a:r>
          </a:p>
        </p:txBody>
      </p:sp>
      <p:sp>
        <p:nvSpPr>
          <p:cNvPr id="4" name="Footer Placeholder 3"/>
          <p:cNvSpPr>
            <a:spLocks noGrp="1"/>
          </p:cNvSpPr>
          <p:nvPr>
            <p:ph type="ftr" sz="quarter" idx="11"/>
          </p:nvPr>
        </p:nvSpPr>
        <p:spPr/>
        <p:txBody>
          <a:bodyPr/>
          <a:lstStyle/>
          <a:p>
            <a:r>
              <a:rPr lang="sv-SE">
                <a:solidFill>
                  <a:prstClr val="black">
                    <a:tint val="75000"/>
                  </a:prstClr>
                </a:solidFill>
              </a:rPr>
              <a:t>S Åsberg</a:t>
            </a:r>
          </a:p>
        </p:txBody>
      </p:sp>
      <p:sp>
        <p:nvSpPr>
          <p:cNvPr id="5" name="Slide Number Placeholder 4"/>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92338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solidFill>
                  <a:prstClr val="black">
                    <a:tint val="75000"/>
                  </a:prstClr>
                </a:solidFill>
              </a:rPr>
              <a:t>2017-03-21</a:t>
            </a:r>
          </a:p>
        </p:txBody>
      </p:sp>
      <p:sp>
        <p:nvSpPr>
          <p:cNvPr id="3" name="Footer Placeholder 2"/>
          <p:cNvSpPr>
            <a:spLocks noGrp="1"/>
          </p:cNvSpPr>
          <p:nvPr>
            <p:ph type="ftr" sz="quarter" idx="11"/>
          </p:nvPr>
        </p:nvSpPr>
        <p:spPr/>
        <p:txBody>
          <a:bodyPr/>
          <a:lstStyle/>
          <a:p>
            <a:r>
              <a:rPr lang="sv-SE" dirty="0">
                <a:solidFill>
                  <a:prstClr val="black">
                    <a:tint val="75000"/>
                  </a:prstClr>
                </a:solidFill>
              </a:rPr>
              <a:t>S Åsberg</a:t>
            </a:r>
          </a:p>
        </p:txBody>
      </p:sp>
      <p:sp>
        <p:nvSpPr>
          <p:cNvPr id="4" name="Slide Number Placeholder 3"/>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1481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Date Placeholder 4"/>
          <p:cNvSpPr>
            <a:spLocks noGrp="1"/>
          </p:cNvSpPr>
          <p:nvPr>
            <p:ph type="dt" sz="half" idx="10"/>
          </p:nvPr>
        </p:nvSpPr>
        <p:spPr/>
        <p:txBody>
          <a:bodyPr/>
          <a:lstStyle/>
          <a:p>
            <a:r>
              <a:rPr lang="sv-SE">
                <a:solidFill>
                  <a:prstClr val="black">
                    <a:tint val="75000"/>
                  </a:prstClr>
                </a:solidFill>
              </a:rPr>
              <a:t>2017-03-21</a:t>
            </a:r>
          </a:p>
        </p:txBody>
      </p:sp>
      <p:sp>
        <p:nvSpPr>
          <p:cNvPr id="6" name="Footer Placeholder 5"/>
          <p:cNvSpPr>
            <a:spLocks noGrp="1"/>
          </p:cNvSpPr>
          <p:nvPr>
            <p:ph type="ftr" sz="quarter" idx="11"/>
          </p:nvPr>
        </p:nvSpPr>
        <p:spPr/>
        <p:txBody>
          <a:bodyPr/>
          <a:lstStyle/>
          <a:p>
            <a:r>
              <a:rPr lang="sv-SE">
                <a:solidFill>
                  <a:prstClr val="black">
                    <a:tint val="75000"/>
                  </a:prstClr>
                </a:solidFill>
              </a:rPr>
              <a:t>S Åsberg</a:t>
            </a:r>
          </a:p>
        </p:txBody>
      </p:sp>
      <p:sp>
        <p:nvSpPr>
          <p:cNvPr id="7" name="Slide Number Placeholder 6"/>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4772874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Date Placeholder 4"/>
          <p:cNvSpPr>
            <a:spLocks noGrp="1"/>
          </p:cNvSpPr>
          <p:nvPr>
            <p:ph type="dt" sz="half" idx="10"/>
          </p:nvPr>
        </p:nvSpPr>
        <p:spPr/>
        <p:txBody>
          <a:bodyPr/>
          <a:lstStyle/>
          <a:p>
            <a:r>
              <a:rPr lang="sv-SE">
                <a:solidFill>
                  <a:prstClr val="black">
                    <a:tint val="75000"/>
                  </a:prstClr>
                </a:solidFill>
              </a:rPr>
              <a:t>2017-03-21</a:t>
            </a:r>
          </a:p>
        </p:txBody>
      </p:sp>
      <p:sp>
        <p:nvSpPr>
          <p:cNvPr id="6" name="Footer Placeholder 5"/>
          <p:cNvSpPr>
            <a:spLocks noGrp="1"/>
          </p:cNvSpPr>
          <p:nvPr>
            <p:ph type="ftr" sz="quarter" idx="11"/>
          </p:nvPr>
        </p:nvSpPr>
        <p:spPr/>
        <p:txBody>
          <a:bodyPr/>
          <a:lstStyle/>
          <a:p>
            <a:r>
              <a:rPr lang="sv-SE">
                <a:solidFill>
                  <a:prstClr val="black">
                    <a:tint val="75000"/>
                  </a:prstClr>
                </a:solidFill>
              </a:rPr>
              <a:t>S Åsberg</a:t>
            </a:r>
          </a:p>
        </p:txBody>
      </p:sp>
      <p:sp>
        <p:nvSpPr>
          <p:cNvPr id="7" name="Slide Number Placeholder 6"/>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3220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72881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r>
              <a:rPr lang="sv-SE">
                <a:solidFill>
                  <a:prstClr val="black">
                    <a:tint val="75000"/>
                  </a:prstClr>
                </a:solidFill>
              </a:rPr>
              <a:t>2017-03-21</a:t>
            </a:r>
          </a:p>
        </p:txBody>
      </p:sp>
      <p:sp>
        <p:nvSpPr>
          <p:cNvPr id="5" name="Footer Placeholder 4"/>
          <p:cNvSpPr>
            <a:spLocks noGrp="1"/>
          </p:cNvSpPr>
          <p:nvPr>
            <p:ph type="ftr" sz="quarter" idx="11"/>
          </p:nvPr>
        </p:nvSpPr>
        <p:spPr/>
        <p:txBody>
          <a:bodyPr/>
          <a:lstStyle/>
          <a:p>
            <a:r>
              <a:rPr lang="sv-SE">
                <a:solidFill>
                  <a:prstClr val="black">
                    <a:tint val="75000"/>
                  </a:prstClr>
                </a:solidFill>
              </a:rPr>
              <a:t>S Åsberg</a:t>
            </a:r>
          </a:p>
        </p:txBody>
      </p:sp>
      <p:sp>
        <p:nvSpPr>
          <p:cNvPr id="6" name="Slide Number Placeholder 5"/>
          <p:cNvSpPr>
            <a:spLocks noGrp="1"/>
          </p:cNvSpPr>
          <p:nvPr>
            <p:ph type="sldNum" sz="quarter" idx="12"/>
          </p:nvPr>
        </p:nvSpPr>
        <p:spPr/>
        <p:txBody>
          <a:body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11736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rmal slide med bullet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50" y="466727"/>
            <a:ext cx="7217812" cy="855662"/>
          </a:xfrm>
        </p:spPr>
        <p:txBody>
          <a:bodyPr/>
          <a:lstStyle>
            <a:lvl1pPr>
              <a:defRPr>
                <a:solidFill>
                  <a:schemeClr val="accent1"/>
                </a:solidFill>
              </a:defRPr>
            </a:lvl1pPr>
          </a:lstStyle>
          <a:p>
            <a:r>
              <a:rPr kumimoji="0" lang="en-US" sz="2475" b="1" i="0" u="none" strike="noStrike" kern="1200" cap="none" spc="0" normalizeH="0" baseline="0" noProof="0" dirty="0">
                <a:ln>
                  <a:noFill/>
                </a:ln>
                <a:solidFill>
                  <a:srgbClr val="62A60A"/>
                </a:solidFill>
                <a:effectLst/>
                <a:uLnTx/>
                <a:uFillTx/>
                <a:latin typeface="+mn-lt"/>
                <a:ea typeface="+mj-ea"/>
                <a:cs typeface="+mj-cs"/>
              </a:rPr>
              <a:t>H1 </a:t>
            </a:r>
            <a:r>
              <a:rPr kumimoji="0" lang="en-US" sz="2475" b="1" i="0" u="none" strike="noStrike" kern="1200" cap="none" spc="0" normalizeH="0" baseline="0" noProof="0" dirty="0" err="1">
                <a:ln>
                  <a:noFill/>
                </a:ln>
                <a:solidFill>
                  <a:srgbClr val="62A60A"/>
                </a:solidFill>
                <a:effectLst/>
                <a:uLnTx/>
                <a:uFillTx/>
                <a:latin typeface="+mn-lt"/>
                <a:ea typeface="+mj-ea"/>
                <a:cs typeface="+mj-cs"/>
              </a:rPr>
              <a:t>Rubrik</a:t>
            </a:r>
            <a:r>
              <a:rPr kumimoji="0" lang="en-US" sz="2475" b="1" i="0" u="none" strike="noStrike" kern="1200" cap="none" spc="0" normalizeH="0" baseline="0" noProof="0" dirty="0">
                <a:ln>
                  <a:noFill/>
                </a:ln>
                <a:solidFill>
                  <a:srgbClr val="62A60A"/>
                </a:solidFill>
                <a:effectLst/>
                <a:uLnTx/>
                <a:uFillTx/>
                <a:latin typeface="+mn-lt"/>
                <a:ea typeface="+mj-ea"/>
                <a:cs typeface="+mj-cs"/>
              </a:rPr>
              <a:t> </a:t>
            </a:r>
            <a:r>
              <a:rPr kumimoji="0" lang="en-US" sz="2475" b="1" i="0" u="none" strike="noStrike" kern="1200" cap="none" spc="0" normalizeH="0" baseline="0" noProof="0" dirty="0" err="1">
                <a:ln>
                  <a:noFill/>
                </a:ln>
                <a:solidFill>
                  <a:srgbClr val="62A60A"/>
                </a:solidFill>
                <a:effectLst/>
                <a:uLnTx/>
                <a:uFillTx/>
                <a:latin typeface="+mn-lt"/>
                <a:ea typeface="+mj-ea"/>
                <a:cs typeface="+mj-cs"/>
              </a:rPr>
              <a:t>i</a:t>
            </a:r>
            <a:r>
              <a:rPr kumimoji="0" lang="en-US" sz="2475" b="1" i="0" u="none" strike="noStrike" kern="1200" cap="none" spc="0" normalizeH="0" baseline="0" noProof="0" dirty="0">
                <a:ln>
                  <a:noFill/>
                </a:ln>
                <a:solidFill>
                  <a:srgbClr val="62A60A"/>
                </a:solidFill>
                <a:effectLst/>
                <a:uLnTx/>
                <a:uFillTx/>
                <a:latin typeface="+mn-lt"/>
                <a:ea typeface="+mj-ea"/>
                <a:cs typeface="+mj-cs"/>
              </a:rPr>
              <a:t> presentation</a:t>
            </a:r>
            <a:endParaRPr lang="en-US" dirty="0"/>
          </a:p>
        </p:txBody>
      </p:sp>
      <p:sp>
        <p:nvSpPr>
          <p:cNvPr id="6" name="Text Placeholder 5"/>
          <p:cNvSpPr>
            <a:spLocks noGrp="1"/>
          </p:cNvSpPr>
          <p:nvPr>
            <p:ph type="body" sz="quarter" idx="10" hasCustomPrompt="1"/>
          </p:nvPr>
        </p:nvSpPr>
        <p:spPr>
          <a:xfrm>
            <a:off x="971550" y="1495424"/>
            <a:ext cx="7214616" cy="3950208"/>
          </a:xfrm>
        </p:spPr>
        <p:txBody>
          <a:bodyPr/>
          <a:lstStyle>
            <a:lvl1pPr>
              <a:defRPr baseline="0"/>
            </a:lvl1pPr>
            <a:lvl2pPr>
              <a:spcBef>
                <a:spcPts val="1050"/>
              </a:spcBef>
              <a:spcAft>
                <a:spcPts val="450"/>
              </a:spcAft>
              <a:buSzPct val="80000"/>
              <a:defRPr/>
            </a:lvl2pPr>
            <a:lvl3pPr>
              <a:spcBef>
                <a:spcPts val="1050"/>
              </a:spcBef>
              <a:spcAft>
                <a:spcPts val="300"/>
              </a:spcAft>
              <a:defRPr/>
            </a:lvl3pPr>
            <a:lvl4pPr>
              <a:spcBef>
                <a:spcPts val="1050"/>
              </a:spcBef>
              <a:spcAft>
                <a:spcPts val="225"/>
              </a:spcAft>
              <a:defRPr baseline="0"/>
            </a:lvl4pPr>
            <a:lvl5pPr>
              <a:spcBef>
                <a:spcPts val="1050"/>
              </a:spcBef>
              <a:spcAft>
                <a:spcPts val="225"/>
              </a:spcAft>
              <a:buSzPct val="80000"/>
              <a:defRPr/>
            </a:lvl5pPr>
          </a:lstStyle>
          <a:p>
            <a:pPr lvl="0"/>
            <a:r>
              <a:rPr lang="en-US" dirty="0" err="1"/>
              <a:t>Klicka</a:t>
            </a:r>
            <a:r>
              <a:rPr lang="en-US" dirty="0"/>
              <a:t> </a:t>
            </a:r>
            <a:r>
              <a:rPr lang="en-US" dirty="0" err="1"/>
              <a:t>för</a:t>
            </a:r>
            <a:r>
              <a:rPr lang="en-US" dirty="0"/>
              <a:t> </a:t>
            </a:r>
            <a:r>
              <a:rPr lang="en-US" dirty="0" err="1"/>
              <a:t>att</a:t>
            </a:r>
            <a:r>
              <a:rPr lang="en-US" dirty="0"/>
              <a:t> </a:t>
            </a:r>
            <a:r>
              <a:rPr lang="en-US" dirty="0" err="1"/>
              <a:t>ändra</a:t>
            </a:r>
            <a:endParaRPr lang="en-US" dirty="0"/>
          </a:p>
          <a:p>
            <a:pPr lvl="1"/>
            <a:r>
              <a:rPr lang="en-US" dirty="0" err="1"/>
              <a:t>Andra</a:t>
            </a:r>
            <a:r>
              <a:rPr lang="en-US" dirty="0"/>
              <a:t> </a:t>
            </a:r>
            <a:r>
              <a:rPr lang="en-US" dirty="0" err="1"/>
              <a:t>nivån</a:t>
            </a:r>
            <a:endParaRPr lang="en-US" dirty="0"/>
          </a:p>
          <a:p>
            <a:pPr lvl="2"/>
            <a:r>
              <a:rPr lang="en-US" dirty="0" err="1"/>
              <a:t>Tredje</a:t>
            </a:r>
            <a:r>
              <a:rPr lang="en-US" dirty="0"/>
              <a:t> </a:t>
            </a:r>
            <a:r>
              <a:rPr lang="en-US" dirty="0" err="1"/>
              <a:t>nivån</a:t>
            </a:r>
            <a:endParaRPr lang="en-US" dirty="0"/>
          </a:p>
          <a:p>
            <a:pPr lvl="3"/>
            <a:r>
              <a:rPr lang="en-US" dirty="0" err="1"/>
              <a:t>Fjärde</a:t>
            </a:r>
            <a:r>
              <a:rPr lang="en-US" dirty="0"/>
              <a:t> </a:t>
            </a:r>
            <a:r>
              <a:rPr lang="en-US" dirty="0" err="1"/>
              <a:t>nivån</a:t>
            </a:r>
            <a:endParaRPr lang="en-US" dirty="0"/>
          </a:p>
          <a:p>
            <a:pPr lvl="4"/>
            <a:r>
              <a:rPr lang="en-US" dirty="0" err="1"/>
              <a:t>Femte</a:t>
            </a:r>
            <a:r>
              <a:rPr lang="en-US" dirty="0"/>
              <a:t> </a:t>
            </a:r>
            <a:r>
              <a:rPr lang="en-US" dirty="0" err="1"/>
              <a:t>nivån</a:t>
            </a:r>
            <a:endParaRPr lang="en-IN" dirty="0"/>
          </a:p>
        </p:txBody>
      </p:sp>
    </p:spTree>
    <p:extLst>
      <p:ext uri="{BB962C8B-B14F-4D97-AF65-F5344CB8AC3E}">
        <p14:creationId xmlns:p14="http://schemas.microsoft.com/office/powerpoint/2010/main" val="3867442452"/>
      </p:ext>
    </p:extLst>
  </p:cSld>
  <p:clrMapOvr>
    <a:masterClrMapping/>
  </p:clrMapOvr>
  <p:extLst>
    <p:ext uri="{DCECCB84-F9BA-43D5-87BE-67443E8EF086}">
      <p15:sldGuideLst xmlns:p15="http://schemas.microsoft.com/office/powerpoint/2012/main">
        <p15:guide id="1" orient="horz" pos="936">
          <p15:clr>
            <a:srgbClr val="FBAE40"/>
          </p15:clr>
        </p15:guide>
        <p15:guide id="2" pos="800">
          <p15:clr>
            <a:srgbClr val="FBAE40"/>
          </p15:clr>
        </p15:guide>
        <p15:guide id="3" pos="6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ormal slide med 3 bullet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50" y="466727"/>
            <a:ext cx="7217812" cy="855662"/>
          </a:xfrm>
          <a:noFill/>
        </p:spPr>
        <p:txBody>
          <a:bodyPr/>
          <a:lstStyle>
            <a:lvl1pPr>
              <a:defRPr>
                <a:solidFill>
                  <a:schemeClr val="accent1"/>
                </a:solidFill>
              </a:defRPr>
            </a:lvl1pPr>
          </a:lstStyle>
          <a:p>
            <a:r>
              <a:rPr kumimoji="0" lang="en-US" sz="2475" b="1" i="0" u="none" strike="noStrike" kern="1200" cap="none" spc="0" normalizeH="0" baseline="0" noProof="0" dirty="0">
                <a:ln>
                  <a:noFill/>
                </a:ln>
                <a:solidFill>
                  <a:srgbClr val="62A60A"/>
                </a:solidFill>
                <a:effectLst/>
                <a:uLnTx/>
                <a:uFillTx/>
                <a:latin typeface="+mn-lt"/>
                <a:ea typeface="+mj-ea"/>
                <a:cs typeface="+mj-cs"/>
              </a:rPr>
              <a:t>H1 </a:t>
            </a:r>
            <a:r>
              <a:rPr kumimoji="0" lang="en-US" sz="2475" b="1" i="0" u="none" strike="noStrike" kern="1200" cap="none" spc="0" normalizeH="0" baseline="0" noProof="0" dirty="0" err="1">
                <a:ln>
                  <a:noFill/>
                </a:ln>
                <a:solidFill>
                  <a:srgbClr val="62A60A"/>
                </a:solidFill>
                <a:effectLst/>
                <a:uLnTx/>
                <a:uFillTx/>
                <a:latin typeface="+mn-lt"/>
                <a:ea typeface="+mj-ea"/>
                <a:cs typeface="+mj-cs"/>
              </a:rPr>
              <a:t>Rubrik</a:t>
            </a:r>
            <a:r>
              <a:rPr kumimoji="0" lang="en-US" sz="2475" b="1" i="0" u="none" strike="noStrike" kern="1200" cap="none" spc="0" normalizeH="0" baseline="0" noProof="0" dirty="0">
                <a:ln>
                  <a:noFill/>
                </a:ln>
                <a:solidFill>
                  <a:srgbClr val="62A60A"/>
                </a:solidFill>
                <a:effectLst/>
                <a:uLnTx/>
                <a:uFillTx/>
                <a:latin typeface="+mn-lt"/>
                <a:ea typeface="+mj-ea"/>
                <a:cs typeface="+mj-cs"/>
              </a:rPr>
              <a:t> med </a:t>
            </a:r>
            <a:r>
              <a:rPr kumimoji="0" lang="en-US" sz="2475" b="1" i="0" u="none" strike="noStrike" kern="1200" cap="none" spc="0" normalizeH="0" baseline="0" noProof="0" dirty="0" err="1">
                <a:ln>
                  <a:noFill/>
                </a:ln>
                <a:solidFill>
                  <a:srgbClr val="62A60A"/>
                </a:solidFill>
                <a:effectLst/>
                <a:uLnTx/>
                <a:uFillTx/>
                <a:latin typeface="+mn-lt"/>
                <a:ea typeface="+mj-ea"/>
                <a:cs typeface="+mj-cs"/>
              </a:rPr>
              <a:t>exempeltext</a:t>
            </a:r>
            <a:endParaRPr lang="en-US" dirty="0"/>
          </a:p>
        </p:txBody>
      </p:sp>
      <p:sp>
        <p:nvSpPr>
          <p:cNvPr id="5" name="Text Placeholder 4"/>
          <p:cNvSpPr>
            <a:spLocks noGrp="1"/>
          </p:cNvSpPr>
          <p:nvPr>
            <p:ph type="body" sz="quarter" idx="10" hasCustomPrompt="1"/>
          </p:nvPr>
        </p:nvSpPr>
        <p:spPr>
          <a:xfrm>
            <a:off x="969264" y="1499616"/>
            <a:ext cx="7214616" cy="3950208"/>
          </a:xfrm>
          <a:prstGeom prst="rect">
            <a:avLst/>
          </a:prstGeom>
          <a:noFill/>
        </p:spPr>
        <p:txBody>
          <a:bodyPr/>
          <a:lstStyle>
            <a:lvl1pPr marL="0" indent="0">
              <a:lnSpc>
                <a:spcPct val="100000"/>
              </a:lnSpc>
              <a:spcBef>
                <a:spcPts val="0"/>
              </a:spcBef>
              <a:buNone/>
              <a:defRPr sz="1950" b="1">
                <a:solidFill>
                  <a:schemeClr val="tx1"/>
                </a:solidFill>
              </a:defRPr>
            </a:lvl1pPr>
            <a:lvl2pPr marL="0" indent="0">
              <a:lnSpc>
                <a:spcPct val="100000"/>
              </a:lnSpc>
              <a:spcBef>
                <a:spcPts val="900"/>
              </a:spcBef>
              <a:buNone/>
              <a:defRPr sz="1800" b="1" i="1">
                <a:solidFill>
                  <a:srgbClr val="3994AE"/>
                </a:solidFill>
              </a:defRPr>
            </a:lvl2pPr>
            <a:lvl3pPr marL="171450" indent="-171450">
              <a:lnSpc>
                <a:spcPct val="100000"/>
              </a:lnSpc>
              <a:spcBef>
                <a:spcPts val="1050"/>
              </a:spcBef>
              <a:buFont typeface="Wingdings" panose="05000000000000000000" pitchFamily="2" charset="2"/>
              <a:buChar char=""/>
              <a:defRPr sz="1800">
                <a:solidFill>
                  <a:schemeClr val="tx1"/>
                </a:solidFill>
              </a:defRPr>
            </a:lvl3pPr>
            <a:lvl4pPr marL="342900" indent="-171450">
              <a:lnSpc>
                <a:spcPct val="100000"/>
              </a:lnSpc>
              <a:spcBef>
                <a:spcPts val="1050"/>
              </a:spcBef>
              <a:buSzPct val="80000"/>
              <a:buFont typeface="Calibri" panose="020F0502020204030204" pitchFamily="34" charset="0"/>
              <a:buChar char="○"/>
              <a:defRPr sz="1800">
                <a:solidFill>
                  <a:schemeClr val="tx1"/>
                </a:solidFill>
              </a:defRPr>
            </a:lvl4pPr>
            <a:lvl5pPr marL="601266" indent="-198882">
              <a:lnSpc>
                <a:spcPct val="100000"/>
              </a:lnSpc>
              <a:spcBef>
                <a:spcPts val="1050"/>
              </a:spcBef>
              <a:buFont typeface="Calibri" panose="020F0502020204030204" pitchFamily="34" charset="0"/>
              <a:buChar char="–"/>
              <a:defRPr sz="1800">
                <a:solidFill>
                  <a:schemeClr val="tx1"/>
                </a:solidFill>
              </a:defRPr>
            </a:lvl5pPr>
          </a:lstStyle>
          <a:p>
            <a:pPr lvl="0"/>
            <a:r>
              <a:rPr lang="en-US" dirty="0"/>
              <a:t>H2 </a:t>
            </a:r>
            <a:r>
              <a:rPr lang="en-US" dirty="0" err="1"/>
              <a:t>Rubrik</a:t>
            </a:r>
            <a:r>
              <a:rPr lang="en-US" dirty="0"/>
              <a:t> med </a:t>
            </a:r>
            <a:r>
              <a:rPr lang="en-US" dirty="0" err="1"/>
              <a:t>exempeltext</a:t>
            </a:r>
            <a:endParaRPr lang="en-US" dirty="0"/>
          </a:p>
          <a:p>
            <a:pPr lvl="1"/>
            <a:r>
              <a:rPr lang="en-US" dirty="0"/>
              <a:t>H3 Rubrik med exempeltext</a:t>
            </a:r>
          </a:p>
          <a:p>
            <a:pPr lvl="2"/>
            <a:r>
              <a:rPr lang="en-US" dirty="0" err="1"/>
              <a:t>Punktlista</a:t>
            </a:r>
            <a:r>
              <a:rPr lang="en-US" dirty="0"/>
              <a:t> med </a:t>
            </a:r>
            <a:r>
              <a:rPr lang="en-US" dirty="0" err="1"/>
              <a:t>exempeltext</a:t>
            </a:r>
            <a:r>
              <a:rPr lang="en-US" dirty="0"/>
              <a:t> </a:t>
            </a:r>
            <a:r>
              <a:rPr lang="en-US" dirty="0" err="1"/>
              <a:t>som</a:t>
            </a:r>
            <a:r>
              <a:rPr lang="en-US" dirty="0"/>
              <a:t> ligger under en </a:t>
            </a:r>
            <a:r>
              <a:rPr lang="en-US" dirty="0" err="1"/>
              <a:t>eller</a:t>
            </a:r>
            <a:r>
              <a:rPr lang="en-US" dirty="0"/>
              <a:t> </a:t>
            </a:r>
            <a:r>
              <a:rPr lang="en-US" dirty="0" err="1"/>
              <a:t>flera</a:t>
            </a:r>
            <a:r>
              <a:rPr lang="en-US" dirty="0"/>
              <a:t> </a:t>
            </a:r>
            <a:r>
              <a:rPr lang="en-US" dirty="0" err="1"/>
              <a:t>rubrik</a:t>
            </a:r>
            <a:endParaRPr lang="en-US" dirty="0"/>
          </a:p>
          <a:p>
            <a:pPr lvl="3"/>
            <a:r>
              <a:rPr lang="en-US" dirty="0" err="1"/>
              <a:t>Punktlista</a:t>
            </a:r>
            <a:r>
              <a:rPr lang="en-US" dirty="0"/>
              <a:t> nivå </a:t>
            </a:r>
            <a:r>
              <a:rPr lang="en-US" dirty="0" err="1"/>
              <a:t>två</a:t>
            </a:r>
            <a:endParaRPr lang="en-US" dirty="0"/>
          </a:p>
          <a:p>
            <a:pPr lvl="4"/>
            <a:r>
              <a:rPr lang="en-US" dirty="0"/>
              <a:t>Punktlista nivå </a:t>
            </a:r>
            <a:r>
              <a:rPr lang="en-US" dirty="0" err="1"/>
              <a:t>tre</a:t>
            </a:r>
            <a:endParaRPr lang="en-US" dirty="0"/>
          </a:p>
        </p:txBody>
      </p:sp>
    </p:spTree>
    <p:extLst>
      <p:ext uri="{BB962C8B-B14F-4D97-AF65-F5344CB8AC3E}">
        <p14:creationId xmlns:p14="http://schemas.microsoft.com/office/powerpoint/2010/main" val="352089125"/>
      </p:ext>
    </p:extLst>
  </p:cSld>
  <p:clrMapOvr>
    <a:masterClrMapping/>
  </p:clrMapOvr>
  <p:extLst>
    <p:ext uri="{DCECCB84-F9BA-43D5-87BE-67443E8EF086}">
      <p15:sldGuideLst xmlns:p15="http://schemas.microsoft.com/office/powerpoint/2012/main">
        <p15:guide id="1" orient="horz" pos="936">
          <p15:clr>
            <a:srgbClr val="FBAE40"/>
          </p15:clr>
        </p15:guide>
        <p15:guide id="2" pos="800">
          <p15:clr>
            <a:srgbClr val="FBAE40"/>
          </p15:clr>
        </p15:guide>
        <p15:guide id="3" pos="6880">
          <p15:clr>
            <a:srgbClr val="FBAE40"/>
          </p15:clr>
        </p15:guide>
        <p15:guide id="4" orient="horz" pos="400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llansektion med underrubrik">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76313" y="3454401"/>
            <a:ext cx="4823555" cy="398275"/>
          </a:xfrm>
          <a:prstGeom prst="rect">
            <a:avLst/>
          </a:prstGeom>
        </p:spPr>
        <p:txBody>
          <a:bodyPr/>
          <a:lstStyle>
            <a:lvl1pPr marL="0" indent="0">
              <a:spcBef>
                <a:spcPts val="0"/>
              </a:spcBef>
              <a:buNone/>
              <a:defRPr sz="1875" b="0">
                <a:solidFill>
                  <a:srgbClr val="808285"/>
                </a:solidFill>
              </a:defRPr>
            </a:lvl1pPr>
          </a:lstStyle>
          <a:p>
            <a:pPr lvl="0"/>
            <a:r>
              <a:rPr lang="en-US" dirty="0" err="1"/>
              <a:t>Underrubrik</a:t>
            </a:r>
            <a:endParaRPr lang="en-US" dirty="0"/>
          </a:p>
        </p:txBody>
      </p:sp>
      <p:sp>
        <p:nvSpPr>
          <p:cNvPr id="2" name="Title 1"/>
          <p:cNvSpPr>
            <a:spLocks noGrp="1"/>
          </p:cNvSpPr>
          <p:nvPr>
            <p:ph type="title" hasCustomPrompt="1"/>
          </p:nvPr>
        </p:nvSpPr>
        <p:spPr>
          <a:xfrm>
            <a:off x="975996" y="2976750"/>
            <a:ext cx="4823914" cy="477462"/>
          </a:xfrm>
        </p:spPr>
        <p:txBody>
          <a:bodyPr anchor="ctr">
            <a:noAutofit/>
          </a:bodyPr>
          <a:lstStyle>
            <a:lvl1pPr>
              <a:lnSpc>
                <a:spcPct val="90000"/>
              </a:lnSpc>
              <a:defRPr sz="2550">
                <a:solidFill>
                  <a:schemeClr val="tx1"/>
                </a:solidFill>
              </a:defRPr>
            </a:lvl1pPr>
          </a:lstStyle>
          <a:p>
            <a:r>
              <a:rPr lang="en-US" dirty="0" err="1"/>
              <a:t>Mellansektion</a:t>
            </a:r>
            <a:r>
              <a:rPr lang="en-US" dirty="0"/>
              <a:t>, </a:t>
            </a:r>
            <a:r>
              <a:rPr lang="en-US" dirty="0" err="1"/>
              <a:t>rubrik</a:t>
            </a:r>
            <a:endParaRPr lang="en-US" dirty="0"/>
          </a:p>
        </p:txBody>
      </p:sp>
      <p:pic>
        <p:nvPicPr>
          <p:cNvPr id="3" name="Picture 2"/>
          <p:cNvPicPr>
            <a:picLocks noChangeAspect="1"/>
          </p:cNvPicPr>
          <p:nvPr userDrawn="1"/>
        </p:nvPicPr>
        <p:blipFill rotWithShape="1">
          <a:blip r:embed="rId2"/>
          <a:srcRect t="47191" r="50360"/>
          <a:stretch/>
        </p:blipFill>
        <p:spPr>
          <a:xfrm>
            <a:off x="4834520" y="0"/>
            <a:ext cx="4309481" cy="4591050"/>
          </a:xfrm>
          <a:prstGeom prst="rect">
            <a:avLst/>
          </a:prstGeom>
        </p:spPr>
      </p:pic>
    </p:spTree>
    <p:extLst>
      <p:ext uri="{BB962C8B-B14F-4D97-AF65-F5344CB8AC3E}">
        <p14:creationId xmlns:p14="http://schemas.microsoft.com/office/powerpoint/2010/main" val="292782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4918742" y="0"/>
            <a:ext cx="422525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238124" y="5331045"/>
            <a:ext cx="904432" cy="1205818"/>
          </a:xfrm>
          <a:prstGeom prst="rect">
            <a:avLst/>
          </a:prstGeom>
          <a:blipFill>
            <a:blip r:embed="rId3" cstate="print"/>
            <a:stretch>
              <a:fillRect/>
            </a:stretch>
          </a:blipFill>
        </p:spPr>
        <p:txBody>
          <a:bodyPr wrap="square" lIns="0" tIns="0" rIns="0" bIns="0" rtlCol="0"/>
          <a:lstStyle/>
          <a:p>
            <a:endParaRPr sz="819"/>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143001" y="1442067"/>
            <a:ext cx="6201659" cy="2067797"/>
          </a:xfrm>
        </p:spPr>
        <p:txBody>
          <a:bodyPr anchor="b">
            <a:normAutofit/>
          </a:bodyPr>
          <a:lstStyle>
            <a:lvl1pPr algn="l">
              <a:lnSpc>
                <a:spcPct val="75000"/>
              </a:lnSpc>
              <a:defRPr sz="5412" spc="-182" baseline="0">
                <a:solidFill>
                  <a:schemeClr val="accent1"/>
                </a:solidFill>
              </a:defRPr>
            </a:lvl1pPr>
          </a:lstStyle>
          <a:p>
            <a:r>
              <a:rPr lang="sv-SE" dirty="0"/>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143001" y="3808060"/>
            <a:ext cx="6201659" cy="1459395"/>
          </a:xfrm>
        </p:spPr>
        <p:txBody>
          <a:bodyPr>
            <a:normAutofit/>
          </a:bodyPr>
          <a:lstStyle>
            <a:lvl1pPr marL="0" indent="0" algn="l">
              <a:spcAft>
                <a:spcPts val="0"/>
              </a:spcAft>
              <a:buNone/>
              <a:defRPr sz="2047" spc="-91" baseline="0"/>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sv-SE" dirty="0"/>
              <a:t>Underrubrik</a:t>
            </a:r>
          </a:p>
        </p:txBody>
      </p:sp>
    </p:spTree>
    <p:extLst>
      <p:ext uri="{BB962C8B-B14F-4D97-AF65-F5344CB8AC3E}">
        <p14:creationId xmlns:p14="http://schemas.microsoft.com/office/powerpoint/2010/main" val="110535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85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8645458" y="0"/>
            <a:ext cx="498542"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565706" y="2061563"/>
            <a:ext cx="8012588"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2022-09-21</a:t>
            </a:fld>
            <a:endParaRPr lang="en-US" dirty="0"/>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2274193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552366"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590" tIns="20795" rIns="41590" bIns="20795" numCol="1" anchor="t" anchorCtr="0" compatLnSpc="1">
            <a:prstTxWarp prst="textNoShape">
              <a:avLst/>
            </a:prstTxWarp>
          </a:bodyPr>
          <a:lstStyle/>
          <a:p>
            <a:endParaRPr lang="sv-SE" sz="819"/>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69316" y="92416"/>
            <a:ext cx="552366"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590" tIns="20795" rIns="41590" bIns="20795" numCol="1" anchor="t" anchorCtr="0" compatLnSpc="1">
            <a:prstTxWarp prst="textNoShape">
              <a:avLst/>
            </a:prstTxWarp>
          </a:bodyPr>
          <a:lstStyle/>
          <a:p>
            <a:endParaRPr lang="sv-SE" sz="819"/>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138633" y="184831"/>
            <a:ext cx="552366"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590" tIns="20795" rIns="41590" bIns="20795" numCol="1" anchor="t" anchorCtr="0" compatLnSpc="1">
            <a:prstTxWarp prst="textNoShape">
              <a:avLst/>
            </a:prstTxWarp>
          </a:bodyPr>
          <a:lstStyle/>
          <a:p>
            <a:endParaRPr lang="sv-SE" sz="819"/>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565706" y="2065871"/>
            <a:ext cx="3929035"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3798663"/>
            <a:ext cx="563375" cy="3059337"/>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4649261" y="2065872"/>
            <a:ext cx="3929035"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2022-09-21</a:t>
            </a:fld>
            <a:endParaRPr lang="en-US" dirty="0"/>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dirty="0"/>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78203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283794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238124" y="5331045"/>
            <a:ext cx="904432" cy="1205818"/>
          </a:xfrm>
          <a:prstGeom prst="rect">
            <a:avLst/>
          </a:prstGeom>
          <a:blipFill>
            <a:blip r:embed="rId3" cstate="print"/>
            <a:stretch>
              <a:fillRect/>
            </a:stretch>
          </a:blipFill>
        </p:spPr>
        <p:txBody>
          <a:bodyPr wrap="square" lIns="0" tIns="0" rIns="0" bIns="0" rtlCol="0"/>
          <a:lstStyle/>
          <a:p>
            <a:endParaRPr sz="819"/>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061535" y="290234"/>
            <a:ext cx="3504030" cy="83997"/>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622440" y="290234"/>
            <a:ext cx="360227" cy="83997"/>
          </a:xfrm>
        </p:spPr>
        <p:txBody>
          <a:bodyPr/>
          <a:lstStyle/>
          <a:p>
            <a:fld id="{9D00964E-CD7C-4BCA-A53D-05A9094492BF}" type="datetime1">
              <a:rPr lang="sv-SE" smtClean="0"/>
              <a:t>2022-09-21</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379831" y="290234"/>
            <a:ext cx="163740" cy="83997"/>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4732078" y="425693"/>
            <a:ext cx="409676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19" dirty="0"/>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4732078" y="425693"/>
            <a:ext cx="4096768" cy="6007735"/>
          </a:xfrm>
          <a:prstGeom prst="rect">
            <a:avLst/>
          </a:prstGeom>
          <a:noFill/>
        </p:spPr>
        <p:txBody>
          <a:bodyPr/>
          <a:lstStyle>
            <a:lvl1pPr>
              <a:buNone/>
              <a:defRPr sz="1455"/>
            </a:lvl1pPr>
            <a:lvl2pPr>
              <a:defRPr sz="1273"/>
            </a:lvl2pPr>
            <a:lvl3pPr>
              <a:defRPr sz="1092"/>
            </a:lvl3pPr>
            <a:lvl4pPr>
              <a:defRPr sz="910"/>
            </a:lvl4pPr>
            <a:lvl5pPr>
              <a:defRPr sz="910"/>
            </a:lvl5pPr>
            <a:lvl6pPr>
              <a:defRPr sz="910"/>
            </a:lvl6pPr>
            <a:lvl7pPr>
              <a:defRPr sz="910"/>
            </a:lvl7pPr>
            <a:lvl8pPr>
              <a:defRPr sz="910"/>
            </a:lvl8pPr>
            <a:lvl9pPr>
              <a:defRPr sz="910"/>
            </a:lvl9pPr>
          </a:lstStyle>
          <a:p>
            <a:pPr lvl="0"/>
            <a:r>
              <a:rPr lang="sv-SE" dirty="0"/>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565706" y="2066703"/>
            <a:ext cx="3560763"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565706" y="744083"/>
            <a:ext cx="3560763" cy="1239266"/>
          </a:xfrm>
        </p:spPr>
        <p:txBody>
          <a:bodyPr/>
          <a:lstStyle>
            <a:lvl1pPr>
              <a:defRPr>
                <a:solidFill>
                  <a:schemeClr val="accent1"/>
                </a:solidFill>
              </a:defRPr>
            </a:lvl1pPr>
          </a:lstStyle>
          <a:p>
            <a:r>
              <a:rPr lang="sv-SE" dirty="0"/>
              <a:t>Klicka här för att ändra mall för rubrikformat</a:t>
            </a:r>
          </a:p>
        </p:txBody>
      </p:sp>
    </p:spTree>
    <p:extLst>
      <p:ext uri="{BB962C8B-B14F-4D97-AF65-F5344CB8AC3E}">
        <p14:creationId xmlns:p14="http://schemas.microsoft.com/office/powerpoint/2010/main" val="40704827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8645458" y="0"/>
            <a:ext cx="498542" cy="1452618"/>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2022-09-21</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565706" y="532186"/>
            <a:ext cx="8012589" cy="632634"/>
          </a:xfrm>
        </p:spPr>
        <p:txBody>
          <a:bodyPr/>
          <a:lstStyle>
            <a:lvl1pPr>
              <a:defRPr>
                <a:solidFill>
                  <a:schemeClr val="accent1"/>
                </a:solidFill>
              </a:defRPr>
            </a:lvl1pPr>
          </a:lstStyle>
          <a:p>
            <a:r>
              <a:rPr lang="sv-SE" dirty="0"/>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566539" y="1510666"/>
            <a:ext cx="8013423" cy="4804878"/>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19"/>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566539" y="1510666"/>
            <a:ext cx="8013423" cy="4804878"/>
          </a:xfrm>
          <a:noFill/>
        </p:spPr>
        <p:txBody>
          <a:bodyPr/>
          <a:lstStyle>
            <a:lvl1pPr>
              <a:buNone/>
              <a:defRPr sz="1455"/>
            </a:lvl1pPr>
            <a:lvl2pPr>
              <a:defRPr sz="1273"/>
            </a:lvl2pPr>
            <a:lvl3pPr>
              <a:defRPr sz="1092"/>
            </a:lvl3pPr>
            <a:lvl4pPr>
              <a:defRPr sz="910"/>
            </a:lvl4pPr>
            <a:lvl5pPr>
              <a:defRPr sz="910"/>
            </a:lvl5pPr>
            <a:lvl6pPr>
              <a:defRPr sz="910"/>
            </a:lvl6pPr>
            <a:lvl7pPr>
              <a:defRPr sz="910"/>
            </a:lvl7pPr>
            <a:lvl8pPr>
              <a:defRPr sz="910"/>
            </a:lvl8pPr>
            <a:lvl9pPr>
              <a:defRPr sz="910"/>
            </a:lvl9pPr>
          </a:lstStyle>
          <a:p>
            <a:pPr lvl="0"/>
            <a:r>
              <a:rPr lang="sv-SE" dirty="0"/>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8023247" y="5330992"/>
            <a:ext cx="903843" cy="1205040"/>
          </a:xfrm>
          <a:blipFill>
            <a:blip r:embed="rId3" cstate="print"/>
            <a:stretch>
              <a:fillRect/>
            </a:stretch>
          </a:blipFill>
        </p:spPr>
        <p:txBody>
          <a:bodyPr>
            <a:normAutofit/>
          </a:bodyPr>
          <a:lstStyle>
            <a:lvl1pPr>
              <a:buNone/>
              <a:defRPr sz="100"/>
            </a:lvl1pPr>
          </a:lstStyle>
          <a:p>
            <a:pPr lvl="0"/>
            <a:r>
              <a:rPr lang="sv-SE" dirty="0"/>
              <a:t> 4,42</a:t>
            </a:r>
          </a:p>
          <a:p>
            <a:pPr lvl="0"/>
            <a:endParaRPr lang="sv-SE" dirty="0"/>
          </a:p>
        </p:txBody>
      </p:sp>
    </p:spTree>
    <p:extLst>
      <p:ext uri="{BB962C8B-B14F-4D97-AF65-F5344CB8AC3E}">
        <p14:creationId xmlns:p14="http://schemas.microsoft.com/office/powerpoint/2010/main" val="1075203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4918582" y="-1"/>
            <a:ext cx="4225418" cy="685800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1143001" y="1442067"/>
            <a:ext cx="6201659" cy="2067797"/>
          </a:xfrm>
        </p:spPr>
        <p:txBody>
          <a:bodyPr anchor="b">
            <a:normAutofit/>
          </a:bodyPr>
          <a:lstStyle>
            <a:lvl1pPr algn="l">
              <a:lnSpc>
                <a:spcPct val="75000"/>
              </a:lnSpc>
              <a:defRPr sz="5412" spc="-182" baseline="0"/>
            </a:lvl1pPr>
          </a:lstStyle>
          <a:p>
            <a:r>
              <a:rPr lang="sv-SE" dirty="0"/>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1143001" y="3808060"/>
            <a:ext cx="6201659" cy="1459395"/>
          </a:xfrm>
        </p:spPr>
        <p:txBody>
          <a:bodyPr>
            <a:normAutofit/>
          </a:bodyPr>
          <a:lstStyle>
            <a:lvl1pPr marL="0" indent="0" algn="l">
              <a:spcAft>
                <a:spcPts val="0"/>
              </a:spcAft>
              <a:buNone/>
              <a:defRPr sz="2047" spc="-91" baseline="0"/>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sv-SE" dirty="0"/>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238124" y="5331045"/>
            <a:ext cx="904432" cy="1205818"/>
          </a:xfrm>
          <a:prstGeom prst="rect">
            <a:avLst/>
          </a:prstGeom>
          <a:blipFill>
            <a:blip r:embed="rId3" cstate="print"/>
            <a:stretch>
              <a:fillRect/>
            </a:stretch>
          </a:blipFill>
        </p:spPr>
        <p:txBody>
          <a:bodyPr wrap="square" lIns="0" tIns="0" rIns="0" bIns="0" rtlCol="0"/>
          <a:lstStyle/>
          <a:p>
            <a:endParaRPr sz="819"/>
          </a:p>
        </p:txBody>
      </p:sp>
    </p:spTree>
    <p:extLst>
      <p:ext uri="{BB962C8B-B14F-4D97-AF65-F5344CB8AC3E}">
        <p14:creationId xmlns:p14="http://schemas.microsoft.com/office/powerpoint/2010/main" val="3344818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2022-09-21</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8645938" y="1"/>
            <a:ext cx="498062" cy="1950351"/>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hasCustomPrompt="1"/>
          </p:nvPr>
        </p:nvSpPr>
        <p:spPr>
          <a:xfrm>
            <a:off x="565706" y="2061563"/>
            <a:ext cx="8012588"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0893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0" y="3798662"/>
            <a:ext cx="567247" cy="3059338"/>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565706" y="2065871"/>
            <a:ext cx="3929035"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4649259" y="2065871"/>
            <a:ext cx="3929035"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fld id="{37F15F43-7351-4340-AB7C-1EB441B903A0}" type="datetime1">
              <a:rPr lang="sv-SE" smtClean="0"/>
              <a:t>2022-09-21</a:t>
            </a:fld>
            <a:endParaRPr lang="sv-SE"/>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2765233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0" y="0"/>
            <a:ext cx="2838441" cy="593962"/>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238124" y="5331045"/>
            <a:ext cx="904432" cy="1205818"/>
          </a:xfrm>
          <a:prstGeom prst="rect">
            <a:avLst/>
          </a:prstGeom>
          <a:blipFill>
            <a:blip r:embed="rId3" cstate="print"/>
            <a:stretch>
              <a:fillRect/>
            </a:stretch>
          </a:blipFill>
        </p:spPr>
        <p:txBody>
          <a:bodyPr wrap="square" lIns="0" tIns="0" rIns="0" bIns="0" rtlCol="0"/>
          <a:lstStyle/>
          <a:p>
            <a:endParaRPr sz="819"/>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62DD169D-E447-4789-8673-AFA93CC4C0FC}" type="datetime1">
              <a:rPr lang="sv-SE" smtClean="0"/>
              <a:t>2022-09-21</a:t>
            </a:fld>
            <a:endParaRPr lang="sv-SE"/>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4732079" y="425693"/>
            <a:ext cx="4093493" cy="6003369"/>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19" dirty="0"/>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4732079" y="425497"/>
            <a:ext cx="4093493" cy="6003369"/>
          </a:xfrm>
          <a:prstGeom prst="rect">
            <a:avLst/>
          </a:prstGeom>
          <a:noFill/>
        </p:spPr>
        <p:txBody>
          <a:bodyPr/>
          <a:lstStyle>
            <a:lvl1pPr>
              <a:buNone/>
              <a:defRPr sz="1455"/>
            </a:lvl1pPr>
            <a:lvl2pPr>
              <a:defRPr sz="1273"/>
            </a:lvl2pPr>
            <a:lvl3pPr>
              <a:defRPr sz="1092"/>
            </a:lvl3pPr>
            <a:lvl4pPr>
              <a:defRPr sz="910"/>
            </a:lvl4pPr>
            <a:lvl5pPr>
              <a:defRPr sz="910"/>
            </a:lvl5pPr>
            <a:lvl6pPr>
              <a:defRPr sz="910"/>
            </a:lvl6pPr>
            <a:lvl7pPr>
              <a:defRPr sz="910"/>
            </a:lvl7pPr>
            <a:lvl8pPr>
              <a:defRPr sz="910"/>
            </a:lvl8pPr>
            <a:lvl9pPr>
              <a:defRPr sz="910"/>
            </a:lvl9pPr>
          </a:lstStyle>
          <a:p>
            <a:pPr lvl="0"/>
            <a:r>
              <a:rPr lang="sv-SE" dirty="0"/>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565706" y="2066703"/>
            <a:ext cx="3560763"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565706" y="744083"/>
            <a:ext cx="3560763" cy="1239266"/>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60340446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566539" y="1510666"/>
            <a:ext cx="8013423" cy="4804878"/>
          </a:xfrm>
          <a:solidFill>
            <a:srgbClr val="FAEDF2"/>
          </a:solidFill>
        </p:spPr>
        <p:txBody>
          <a:bodyPr/>
          <a:lstStyle>
            <a:lvl1pPr>
              <a:buNone/>
              <a:defRPr sz="1455"/>
            </a:lvl1pPr>
            <a:lvl2pPr>
              <a:defRPr sz="1273"/>
            </a:lvl2pPr>
            <a:lvl3pPr>
              <a:defRPr sz="1092"/>
            </a:lvl3pPr>
            <a:lvl4pPr>
              <a:defRPr sz="910"/>
            </a:lvl4pPr>
            <a:lvl5pPr>
              <a:defRPr sz="910"/>
            </a:lvl5pPr>
            <a:lvl6pPr>
              <a:defRPr sz="910"/>
            </a:lvl6pPr>
            <a:lvl7pPr>
              <a:defRPr sz="910"/>
            </a:lvl7pPr>
            <a:lvl8pPr>
              <a:defRPr sz="910"/>
            </a:lvl8pPr>
            <a:lvl9pPr>
              <a:defRPr sz="910"/>
            </a:lvl9pPr>
          </a:lstStyle>
          <a:p>
            <a:pPr lvl="0"/>
            <a:r>
              <a:rPr lang="sv-SE" dirty="0"/>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2022-09-21</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565706" y="532186"/>
            <a:ext cx="8012589" cy="632634"/>
          </a:xfrm>
        </p:spPr>
        <p:txBody>
          <a:bodyPr/>
          <a:lstStyle>
            <a:lvl1pPr>
              <a:defRPr>
                <a:solidFill>
                  <a:schemeClr val="accent1"/>
                </a:solidFill>
              </a:defRPr>
            </a:lvl1pPr>
          </a:lstStyle>
          <a:p>
            <a:r>
              <a:rPr lang="sv-SE"/>
              <a:t>Klicka här för att ändra mall för rubrikformat</a:t>
            </a:r>
            <a:endParaRPr lang="sv-SE" dirty="0"/>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8645938" y="0"/>
            <a:ext cx="498062" cy="1452618"/>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8023247" y="5330992"/>
            <a:ext cx="903843" cy="1205040"/>
          </a:xfrm>
          <a:blipFill>
            <a:blip r:embed="rId3" cstate="print"/>
            <a:stretch>
              <a:fillRect/>
            </a:stretch>
          </a:blipFill>
        </p:spPr>
        <p:txBody>
          <a:bodyPr>
            <a:normAutofit/>
          </a:bodyPr>
          <a:lstStyle>
            <a:lvl1pPr>
              <a:buNone/>
              <a:defRPr sz="100"/>
            </a:lvl1pPr>
          </a:lstStyle>
          <a:p>
            <a:pPr lvl="0"/>
            <a:r>
              <a:rPr lang="sv-SE" dirty="0"/>
              <a:t> 4,42</a:t>
            </a:r>
          </a:p>
          <a:p>
            <a:pPr lvl="0"/>
            <a:endParaRPr lang="sv-SE" dirty="0"/>
          </a:p>
        </p:txBody>
      </p:sp>
    </p:spTree>
    <p:extLst>
      <p:ext uri="{BB962C8B-B14F-4D97-AF65-F5344CB8AC3E}">
        <p14:creationId xmlns:p14="http://schemas.microsoft.com/office/powerpoint/2010/main" val="72793186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4918742" y="0"/>
            <a:ext cx="422525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238124" y="5331045"/>
            <a:ext cx="904432" cy="1205818"/>
          </a:xfrm>
          <a:prstGeom prst="rect">
            <a:avLst/>
          </a:prstGeom>
          <a:blipFill>
            <a:blip r:embed="rId3" cstate="print"/>
            <a:stretch>
              <a:fillRect/>
            </a:stretch>
          </a:blipFill>
        </p:spPr>
        <p:txBody>
          <a:bodyPr wrap="square" lIns="0" tIns="0" rIns="0" bIns="0" rtlCol="0"/>
          <a:lstStyle/>
          <a:p>
            <a:endParaRPr sz="819"/>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143001" y="1442067"/>
            <a:ext cx="6201659" cy="2067797"/>
          </a:xfrm>
        </p:spPr>
        <p:txBody>
          <a:bodyPr anchor="b">
            <a:normAutofit/>
          </a:bodyPr>
          <a:lstStyle>
            <a:lvl1pPr algn="l">
              <a:lnSpc>
                <a:spcPct val="75000"/>
              </a:lnSpc>
              <a:defRPr sz="5412" spc="-182" baseline="0">
                <a:solidFill>
                  <a:schemeClr val="accent1"/>
                </a:solidFill>
              </a:defRPr>
            </a:lvl1pPr>
          </a:lstStyle>
          <a:p>
            <a:r>
              <a:rPr lang="sv-SE" dirty="0"/>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143001" y="3808060"/>
            <a:ext cx="6201659" cy="1459395"/>
          </a:xfrm>
          <a:prstGeom prst="rect">
            <a:avLst/>
          </a:prstGeom>
        </p:spPr>
        <p:txBody>
          <a:bodyPr>
            <a:normAutofit/>
          </a:bodyPr>
          <a:lstStyle>
            <a:lvl1pPr marL="0" indent="0" algn="l">
              <a:spcAft>
                <a:spcPts val="0"/>
              </a:spcAft>
              <a:buNone/>
              <a:defRPr sz="2047" spc="-91" baseline="0"/>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sv-SE" dirty="0"/>
              <a:t>Underrubrik</a:t>
            </a:r>
          </a:p>
        </p:txBody>
      </p:sp>
    </p:spTree>
    <p:extLst>
      <p:ext uri="{BB962C8B-B14F-4D97-AF65-F5344CB8AC3E}">
        <p14:creationId xmlns:p14="http://schemas.microsoft.com/office/powerpoint/2010/main" val="318791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178670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622440" y="290234"/>
            <a:ext cx="360227" cy="83997"/>
          </a:xfrm>
        </p:spPr>
        <p:txBody>
          <a:bodyPr/>
          <a:lstStyle/>
          <a:p>
            <a:fld id="{27129ABF-34AF-4771-8C65-17474087DDAF}" type="datetime1">
              <a:rPr lang="sv-SE" smtClean="0"/>
              <a:t>2022-09-21</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061535" y="290234"/>
            <a:ext cx="3504030" cy="83997"/>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379831" y="290234"/>
            <a:ext cx="163740" cy="83997"/>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8645458" y="0"/>
            <a:ext cx="498542"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566540" y="2061563"/>
            <a:ext cx="8013275"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373374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565706" y="2065871"/>
            <a:ext cx="3929035"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4649259" y="2065871"/>
            <a:ext cx="3929035"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8665" y="3798662"/>
            <a:ext cx="57308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2022-09-21</a:t>
            </a:fld>
            <a:endParaRPr lang="en-US" dirty="0"/>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dirty="0"/>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dirty="0"/>
              <a:t>Klicka här för att ändra mall för rubrikformat</a:t>
            </a:r>
          </a:p>
        </p:txBody>
      </p:sp>
    </p:spTree>
    <p:extLst>
      <p:ext uri="{BB962C8B-B14F-4D97-AF65-F5344CB8AC3E}">
        <p14:creationId xmlns:p14="http://schemas.microsoft.com/office/powerpoint/2010/main" val="173694685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283794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238124" y="5331045"/>
            <a:ext cx="904432" cy="1205818"/>
          </a:xfrm>
          <a:prstGeom prst="rect">
            <a:avLst/>
          </a:prstGeom>
          <a:blipFill>
            <a:blip r:embed="rId3" cstate="print"/>
            <a:stretch>
              <a:fillRect/>
            </a:stretch>
          </a:blipFill>
        </p:spPr>
        <p:txBody>
          <a:bodyPr wrap="square" lIns="0" tIns="0" rIns="0" bIns="0" rtlCol="0"/>
          <a:lstStyle/>
          <a:p>
            <a:endParaRPr sz="819"/>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dirty="0"/>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2022-09-21</a:t>
            </a:fld>
            <a:endParaRPr lang="en-US" dirty="0"/>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dirty="0"/>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4732078" y="425693"/>
            <a:ext cx="409676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19" dirty="0"/>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4732078" y="425693"/>
            <a:ext cx="4096768" cy="6007735"/>
          </a:xfrm>
          <a:prstGeom prst="rect">
            <a:avLst/>
          </a:prstGeom>
          <a:noFill/>
        </p:spPr>
        <p:txBody>
          <a:bodyPr/>
          <a:lstStyle>
            <a:lvl1pPr>
              <a:buNone/>
              <a:defRPr sz="1455"/>
            </a:lvl1pPr>
            <a:lvl2pPr>
              <a:defRPr sz="1273"/>
            </a:lvl2pPr>
            <a:lvl3pPr>
              <a:defRPr sz="1092"/>
            </a:lvl3pPr>
            <a:lvl4pPr>
              <a:defRPr sz="910"/>
            </a:lvl4pPr>
            <a:lvl5pPr>
              <a:defRPr sz="910"/>
            </a:lvl5pPr>
            <a:lvl6pPr>
              <a:defRPr sz="910"/>
            </a:lvl6pPr>
            <a:lvl7pPr>
              <a:defRPr sz="910"/>
            </a:lvl7pPr>
            <a:lvl8pPr>
              <a:defRPr sz="910"/>
            </a:lvl8pPr>
            <a:lvl9pPr>
              <a:defRPr sz="910"/>
            </a:lvl9pPr>
          </a:lstStyle>
          <a:p>
            <a:pPr lvl="0"/>
            <a:r>
              <a:rPr lang="sv-SE" dirty="0"/>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565706" y="2066703"/>
            <a:ext cx="3560763"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565706" y="744083"/>
            <a:ext cx="3560763" cy="1239266"/>
          </a:xfrm>
        </p:spPr>
        <p:txBody>
          <a:bodyPr/>
          <a:lstStyle>
            <a:lvl1pPr>
              <a:defRPr>
                <a:solidFill>
                  <a:schemeClr val="accent1"/>
                </a:solidFill>
              </a:defRPr>
            </a:lvl1pPr>
          </a:lstStyle>
          <a:p>
            <a:r>
              <a:rPr lang="sv-SE" dirty="0"/>
              <a:t>Klicka här för att ändra mall för rubrikformat</a:t>
            </a:r>
          </a:p>
        </p:txBody>
      </p:sp>
    </p:spTree>
    <p:extLst>
      <p:ext uri="{BB962C8B-B14F-4D97-AF65-F5344CB8AC3E}">
        <p14:creationId xmlns:p14="http://schemas.microsoft.com/office/powerpoint/2010/main" val="3324778176"/>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566539" y="1510666"/>
            <a:ext cx="801342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19"/>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566539" y="1510666"/>
            <a:ext cx="8013423" cy="4804878"/>
          </a:xfrm>
          <a:prstGeom prst="rect">
            <a:avLst/>
          </a:prstGeom>
          <a:noFill/>
        </p:spPr>
        <p:txBody>
          <a:bodyPr/>
          <a:lstStyle>
            <a:lvl1pPr>
              <a:buNone/>
              <a:defRPr sz="1455"/>
            </a:lvl1pPr>
            <a:lvl2pPr>
              <a:defRPr sz="1273"/>
            </a:lvl2pPr>
            <a:lvl3pPr>
              <a:defRPr sz="1092"/>
            </a:lvl3pPr>
            <a:lvl4pPr>
              <a:defRPr sz="910"/>
            </a:lvl4pPr>
            <a:lvl5pPr>
              <a:defRPr sz="910"/>
            </a:lvl5pPr>
            <a:lvl6pPr>
              <a:defRPr sz="910"/>
            </a:lvl6pPr>
            <a:lvl7pPr>
              <a:defRPr sz="910"/>
            </a:lvl7pPr>
            <a:lvl8pPr>
              <a:defRPr sz="910"/>
            </a:lvl8pPr>
            <a:lvl9pPr>
              <a:defRPr sz="910"/>
            </a:lvl9pPr>
          </a:lstStyle>
          <a:p>
            <a:pPr lvl="0"/>
            <a:r>
              <a:rPr lang="sv-SE" dirty="0"/>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8645458" y="0"/>
            <a:ext cx="498542"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565706" y="532186"/>
            <a:ext cx="8012589" cy="632634"/>
          </a:xfrm>
        </p:spPr>
        <p:txBody>
          <a:bodyPr/>
          <a:lstStyle>
            <a:lvl1pPr>
              <a:defRPr>
                <a:solidFill>
                  <a:schemeClr val="accent1"/>
                </a:solidFill>
              </a:defRPr>
            </a:lvl1pPr>
          </a:lstStyle>
          <a:p>
            <a:r>
              <a:rPr lang="sv-SE" dirty="0"/>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8023247" y="5330992"/>
            <a:ext cx="903843" cy="1205040"/>
          </a:xfrm>
          <a:prstGeom prst="rect">
            <a:avLst/>
          </a:prstGeom>
          <a:blipFill>
            <a:blip r:embed="rId3" cstate="print"/>
            <a:stretch>
              <a:fillRect/>
            </a:stretch>
          </a:blipFill>
        </p:spPr>
        <p:txBody>
          <a:bodyPr>
            <a:normAutofit/>
          </a:bodyPr>
          <a:lstStyle>
            <a:lvl1pPr>
              <a:buNone/>
              <a:defRPr sz="100"/>
            </a:lvl1pPr>
          </a:lstStyle>
          <a:p>
            <a:pPr lvl="0"/>
            <a:r>
              <a:rPr lang="sv-SE" dirty="0"/>
              <a:t> 4,42</a:t>
            </a:r>
          </a:p>
          <a:p>
            <a:pPr lvl="0"/>
            <a:endParaRPr lang="sv-SE" dirty="0"/>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2022-09-21</a:t>
            </a:fld>
            <a:endParaRPr lang="en-US" dirty="0"/>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dirty="0"/>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3133614874"/>
      </p:ext>
    </p:extLst>
  </p:cSld>
  <p:clrMapOvr>
    <a:masterClrMapping/>
  </p:clrMapOvr>
  <p:extLst>
    <p:ext uri="{DCECCB84-F9BA-43D5-87BE-67443E8EF086}">
      <p15:sldGuideLst xmlns:p15="http://schemas.microsoft.com/office/powerpoint/2012/main">
        <p15:guide id="1" orient="horz" pos="1258">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EF249A-9390-B74A-A9AA-63DC6BE9252E}"/>
              </a:ext>
            </a:extLst>
          </p:cNvPr>
          <p:cNvSpPr>
            <a:spLocks noGrp="1"/>
          </p:cNvSpPr>
          <p:nvPr>
            <p:ph type="title"/>
          </p:nvPr>
        </p:nvSpPr>
        <p:spPr/>
        <p:txBody>
          <a:bodyPr>
            <a:normAutofit/>
          </a:bodyPr>
          <a:lstStyle>
            <a:lvl1pPr>
              <a:defRPr sz="3600"/>
            </a:lvl1pPr>
          </a:lstStyle>
          <a:p>
            <a:r>
              <a:rPr lang="en-GB"/>
              <a:t>Click to edit Master title style</a:t>
            </a:r>
            <a:endParaRPr lang="sv-SE" dirty="0"/>
          </a:p>
        </p:txBody>
      </p:sp>
      <p:sp>
        <p:nvSpPr>
          <p:cNvPr id="3" name="Platshållare för innehåll 2">
            <a:extLst>
              <a:ext uri="{FF2B5EF4-FFF2-40B4-BE49-F238E27FC236}">
                <a16:creationId xmlns:a16="http://schemas.microsoft.com/office/drawing/2014/main" id="{BBEBD609-C4E6-3548-9EEB-0745E63C9BF5}"/>
              </a:ext>
            </a:extLst>
          </p:cNvPr>
          <p:cNvSpPr>
            <a:spLocks noGrp="1"/>
          </p:cNvSpPr>
          <p:nvPr>
            <p:ph idx="1" hasCustomPrompt="1"/>
          </p:nvPr>
        </p:nvSpPr>
        <p:spPr>
          <a:xfrm>
            <a:off x="1215000" y="2159999"/>
            <a:ext cx="6615000" cy="3960000"/>
          </a:xfrm>
        </p:spPr>
        <p:txBody>
          <a:bodyPr/>
          <a:lstStyle>
            <a:lvl7pPr marL="2057400" indent="0">
              <a:buNone/>
              <a:defRPr/>
            </a:lvl7pPr>
          </a:lstStyle>
          <a:p>
            <a:r>
              <a:rPr lang="sv-SE" dirty="0"/>
              <a:t>Brödtext nivå 1</a:t>
            </a:r>
          </a:p>
          <a:p>
            <a:pPr lvl="1"/>
            <a:r>
              <a:rPr lang="sv-SE" dirty="0"/>
              <a:t>Brödtext nivå 2</a:t>
            </a:r>
          </a:p>
          <a:p>
            <a:pPr lvl="2"/>
            <a:r>
              <a:rPr lang="sv-SE" dirty="0"/>
              <a:t>Brödtext nivå 3</a:t>
            </a:r>
          </a:p>
          <a:p>
            <a:pPr lvl="3"/>
            <a:r>
              <a:rPr lang="sv-SE" dirty="0"/>
              <a:t>Brödtext nivå 4</a:t>
            </a:r>
          </a:p>
          <a:p>
            <a:pPr lvl="4"/>
            <a:r>
              <a:rPr lang="sv-SE" dirty="0"/>
              <a:t>Brödtext nivå 5</a:t>
            </a:r>
          </a:p>
          <a:p>
            <a:pPr lvl="5"/>
            <a:r>
              <a:rPr lang="sv-SE" dirty="0"/>
              <a:t>Brödtext nivå 6</a:t>
            </a:r>
          </a:p>
        </p:txBody>
      </p:sp>
    </p:spTree>
    <p:extLst>
      <p:ext uri="{BB962C8B-B14F-4D97-AF65-F5344CB8AC3E}">
        <p14:creationId xmlns:p14="http://schemas.microsoft.com/office/powerpoint/2010/main" val="2393902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F097C9B5-DD3F-8D4E-B572-172AC347E837}" type="datetimeFigureOut">
              <a:rPr lang="sv-SE" smtClean="0"/>
              <a:t>2022-09-21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342521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097C9B5-DD3F-8D4E-B572-172AC347E837}" type="datetimeFigureOut">
              <a:rPr lang="sv-SE" smtClean="0"/>
              <a:t>2022-09-21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83956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F097C9B5-DD3F-8D4E-B572-172AC347E837}" type="datetimeFigureOut">
              <a:rPr lang="sv-SE" smtClean="0"/>
              <a:t>2022-09-21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53BAA21-3D7E-5D48-B2D1-179C690FA007}" type="slidenum">
              <a:rPr lang="sv-SE" smtClean="0"/>
              <a:t>‹#›</a:t>
            </a:fld>
            <a:endParaRPr lang="sv-SE"/>
          </a:p>
        </p:txBody>
      </p:sp>
    </p:spTree>
    <p:extLst>
      <p:ext uri="{BB962C8B-B14F-4D97-AF65-F5344CB8AC3E}">
        <p14:creationId xmlns:p14="http://schemas.microsoft.com/office/powerpoint/2010/main" val="278648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1.xml"/><Relationship Id="rId7" Type="http://schemas.openxmlformats.org/officeDocument/2006/relationships/image" Target="../media/image3.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5.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46.xml"/><Relationship Id="rId7" Type="http://schemas.openxmlformats.org/officeDocument/2006/relationships/image" Target="../media/image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51.xml"/><Relationship Id="rId7" Type="http://schemas.openxmlformats.org/officeDocument/2006/relationships/image" Target="../media/image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DAD4">
            <a:alpha val="23000"/>
          </a:srgbClr>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Bildobjekt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45015" y="6168034"/>
            <a:ext cx="1367588" cy="64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ruta 6"/>
          <p:cNvSpPr txBox="1"/>
          <p:nvPr/>
        </p:nvSpPr>
        <p:spPr>
          <a:xfrm>
            <a:off x="0" y="6489891"/>
            <a:ext cx="7535689" cy="368109"/>
          </a:xfrm>
          <a:prstGeom prst="rect">
            <a:avLst/>
          </a:prstGeom>
          <a:solidFill>
            <a:schemeClr val="accent3"/>
          </a:solidFill>
        </p:spPr>
        <p:txBody>
          <a:bodyPr wrap="square" rtlCol="0">
            <a:spAutoFit/>
          </a:bodyPr>
          <a:lstStyle/>
          <a:p>
            <a:endParaRPr lang="sv-SE" dirty="0"/>
          </a:p>
        </p:txBody>
      </p:sp>
    </p:spTree>
    <p:extLst>
      <p:ext uri="{BB962C8B-B14F-4D97-AF65-F5344CB8AC3E}">
        <p14:creationId xmlns:p14="http://schemas.microsoft.com/office/powerpoint/2010/main" val="3984453939"/>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2" r:id="rId3"/>
    <p:sldLayoutId id="2147483655" r:id="rId4"/>
    <p:sldLayoutId id="2147483656" r:id="rId5"/>
    <p:sldLayoutId id="2147483707" r:id="rId6"/>
  </p:sldLayoutIdLst>
  <p:txStyles>
    <p:titleStyle>
      <a:lvl1pPr algn="ctr" defTabSz="457200" rtl="0" eaLnBrk="1" latinLnBrk="0" hangingPunct="1">
        <a:spcBef>
          <a:spcPct val="0"/>
        </a:spcBef>
        <a:buNone/>
        <a:defRPr sz="4400" kern="1200">
          <a:solidFill>
            <a:srgbClr val="B50B1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ln>
            <a:solidFill>
              <a:srgbClr val="000090"/>
            </a:solidFill>
          </a:ln>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7C9B5-DD3F-8D4E-B572-172AC347E837}" type="datetimeFigureOut">
              <a:rPr lang="sv-SE" smtClean="0"/>
              <a:t>2022-09-21</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BAA21-3D7E-5D48-B2D1-179C690FA007}" type="slidenum">
              <a:rPr lang="sv-SE" smtClean="0"/>
              <a:t>‹#›</a:t>
            </a:fld>
            <a:endParaRPr lang="sv-SE"/>
          </a:p>
        </p:txBody>
      </p:sp>
    </p:spTree>
    <p:extLst>
      <p:ext uri="{BB962C8B-B14F-4D97-AF65-F5344CB8AC3E}">
        <p14:creationId xmlns:p14="http://schemas.microsoft.com/office/powerpoint/2010/main" val="307947852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DA0E5D5D-B31F-37E0-CB08-6A1F6B16911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F0730B7F-E9A0-2913-33E6-7EF09AA38910}"/>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28" name="Bildobjekt 15">
            <a:extLst>
              <a:ext uri="{FF2B5EF4-FFF2-40B4-BE49-F238E27FC236}">
                <a16:creationId xmlns:a16="http://schemas.microsoft.com/office/drawing/2014/main" id="{7911178C-699F-D28B-9856-3756B34DB9E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06D16325-5DD4-0BFA-C2B8-0FAA72EF5F0B}"/>
              </a:ext>
            </a:extLst>
          </p:cNvPr>
          <p:cNvSpPr txBox="1"/>
          <p:nvPr/>
        </p:nvSpPr>
        <p:spPr>
          <a:xfrm>
            <a:off x="0" y="6489700"/>
            <a:ext cx="7535863" cy="368300"/>
          </a:xfrm>
          <a:prstGeom prst="rect">
            <a:avLst/>
          </a:prstGeom>
          <a:solidFill>
            <a:schemeClr val="accent3"/>
          </a:solidFill>
        </p:spPr>
        <p:txBody>
          <a:bodyPr>
            <a:spAutoFit/>
          </a:bodyPr>
          <a:lstStyle/>
          <a:p>
            <a:pPr eaLnBrk="1" fontAlgn="auto" hangingPunct="1">
              <a:spcBef>
                <a:spcPts val="0"/>
              </a:spcBef>
              <a:spcAft>
                <a:spcPts val="0"/>
              </a:spcAft>
              <a:defRPr/>
            </a:pPr>
            <a:endParaRPr lang="sv-SE" dirty="0">
              <a:latin typeface="+mn-lt"/>
              <a:cs typeface="+mn-cs"/>
            </a:endParaRPr>
          </a:p>
        </p:txBody>
      </p:sp>
    </p:spTree>
    <p:extLst>
      <p:ext uri="{BB962C8B-B14F-4D97-AF65-F5344CB8AC3E}">
        <p14:creationId xmlns:p14="http://schemas.microsoft.com/office/powerpoint/2010/main" val="6203349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705" r:id="rId6"/>
    <p:sldLayoutId id="2147483706" r:id="rId7"/>
  </p:sldLayoutIdLst>
  <p:txStyles>
    <p:titleStyle>
      <a:lvl1pPr algn="ctr" defTabSz="457200" rtl="0" eaLnBrk="0" fontAlgn="base" hangingPunct="0">
        <a:spcBef>
          <a:spcPct val="0"/>
        </a:spcBef>
        <a:spcAft>
          <a:spcPct val="0"/>
        </a:spcAft>
        <a:defRPr sz="4400" kern="1200">
          <a:solidFill>
            <a:srgbClr val="B50B1B"/>
          </a:solidFill>
          <a:latin typeface="+mj-lt"/>
          <a:ea typeface="+mj-ea"/>
          <a:cs typeface="+mj-cs"/>
        </a:defRPr>
      </a:lvl1pPr>
      <a:lvl2pPr algn="ctr" defTabSz="457200" rtl="0" eaLnBrk="0" fontAlgn="base" hangingPunct="0">
        <a:spcBef>
          <a:spcPct val="0"/>
        </a:spcBef>
        <a:spcAft>
          <a:spcPct val="0"/>
        </a:spcAft>
        <a:defRPr sz="4400">
          <a:solidFill>
            <a:srgbClr val="B50B1B"/>
          </a:solidFill>
          <a:latin typeface="Calibri" panose="020F0502020204030204" pitchFamily="34" charset="0"/>
        </a:defRPr>
      </a:lvl2pPr>
      <a:lvl3pPr algn="ctr" defTabSz="457200" rtl="0" eaLnBrk="0" fontAlgn="base" hangingPunct="0">
        <a:spcBef>
          <a:spcPct val="0"/>
        </a:spcBef>
        <a:spcAft>
          <a:spcPct val="0"/>
        </a:spcAft>
        <a:defRPr sz="4400">
          <a:solidFill>
            <a:srgbClr val="B50B1B"/>
          </a:solidFill>
          <a:latin typeface="Calibri" panose="020F0502020204030204" pitchFamily="34" charset="0"/>
        </a:defRPr>
      </a:lvl3pPr>
      <a:lvl4pPr algn="ctr" defTabSz="457200" rtl="0" eaLnBrk="0" fontAlgn="base" hangingPunct="0">
        <a:spcBef>
          <a:spcPct val="0"/>
        </a:spcBef>
        <a:spcAft>
          <a:spcPct val="0"/>
        </a:spcAft>
        <a:defRPr sz="4400">
          <a:solidFill>
            <a:srgbClr val="B50B1B"/>
          </a:solidFill>
          <a:latin typeface="Calibri" panose="020F0502020204030204" pitchFamily="34" charset="0"/>
        </a:defRPr>
      </a:lvl4pPr>
      <a:lvl5pPr algn="ctr" defTabSz="457200" rtl="0" eaLnBrk="0" fontAlgn="base" hangingPunct="0">
        <a:spcBef>
          <a:spcPct val="0"/>
        </a:spcBef>
        <a:spcAft>
          <a:spcPct val="0"/>
        </a:spcAft>
        <a:defRPr sz="4400">
          <a:solidFill>
            <a:srgbClr val="B50B1B"/>
          </a:solidFill>
          <a:latin typeface="Calibri" panose="020F0502020204030204" pitchFamily="34" charset="0"/>
        </a:defRPr>
      </a:lvl5pPr>
      <a:lvl6pPr marL="457200" algn="ctr" defTabSz="457200" rtl="0" fontAlgn="base">
        <a:spcBef>
          <a:spcPct val="0"/>
        </a:spcBef>
        <a:spcAft>
          <a:spcPct val="0"/>
        </a:spcAft>
        <a:defRPr sz="4400">
          <a:solidFill>
            <a:srgbClr val="B50B1B"/>
          </a:solidFill>
          <a:latin typeface="Calibri" panose="020F0502020204030204" pitchFamily="34" charset="0"/>
        </a:defRPr>
      </a:lvl6pPr>
      <a:lvl7pPr marL="914400" algn="ctr" defTabSz="457200" rtl="0" fontAlgn="base">
        <a:spcBef>
          <a:spcPct val="0"/>
        </a:spcBef>
        <a:spcAft>
          <a:spcPct val="0"/>
        </a:spcAft>
        <a:defRPr sz="4400">
          <a:solidFill>
            <a:srgbClr val="B50B1B"/>
          </a:solidFill>
          <a:latin typeface="Calibri" panose="020F0502020204030204" pitchFamily="34" charset="0"/>
        </a:defRPr>
      </a:lvl7pPr>
      <a:lvl8pPr marL="1371600" algn="ctr" defTabSz="457200" rtl="0" fontAlgn="base">
        <a:spcBef>
          <a:spcPct val="0"/>
        </a:spcBef>
        <a:spcAft>
          <a:spcPct val="0"/>
        </a:spcAft>
        <a:defRPr sz="4400">
          <a:solidFill>
            <a:srgbClr val="B50B1B"/>
          </a:solidFill>
          <a:latin typeface="Calibri" panose="020F0502020204030204" pitchFamily="34" charset="0"/>
        </a:defRPr>
      </a:lvl8pPr>
      <a:lvl9pPr marL="1828800" algn="ctr" defTabSz="457200" rtl="0" fontAlgn="base">
        <a:spcBef>
          <a:spcPct val="0"/>
        </a:spcBef>
        <a:spcAft>
          <a:spcPct val="0"/>
        </a:spcAft>
        <a:defRPr sz="4400">
          <a:solidFill>
            <a:srgbClr val="B50B1B"/>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sv-SE">
                <a:solidFill>
                  <a:prstClr val="black">
                    <a:tint val="75000"/>
                  </a:prstClr>
                </a:solidFill>
              </a:rPr>
              <a:t>2017-03-21</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solidFill>
                  <a:prstClr val="black">
                    <a:tint val="75000"/>
                  </a:prstClr>
                </a:solidFill>
              </a:rPr>
              <a:t>S Åsberg</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A6BAE2-4DB9-4B12-BF54-35A58B76C084}"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737237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565706" y="2062714"/>
            <a:ext cx="8012589" cy="3630466"/>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Holder 4"/>
          <p:cNvSpPr>
            <a:spLocks noGrp="1"/>
          </p:cNvSpPr>
          <p:nvPr>
            <p:ph type="ftr" sz="quarter" idx="5"/>
          </p:nvPr>
        </p:nvSpPr>
        <p:spPr>
          <a:xfrm>
            <a:off x="1061535" y="290234"/>
            <a:ext cx="3504030" cy="83997"/>
          </a:xfrm>
          <a:prstGeom prst="rect">
            <a:avLst/>
          </a:prstGeom>
        </p:spPr>
        <p:txBody>
          <a:bodyPr wrap="square" lIns="0" tIns="0" rIns="0" bIns="0">
            <a:spAutoFit/>
          </a:bodyPr>
          <a:lstStyle>
            <a:lvl1pPr algn="l">
              <a:defRPr sz="546">
                <a:solidFill>
                  <a:schemeClr val="tx1">
                    <a:tint val="75000"/>
                  </a:schemeClr>
                </a:solidFill>
              </a:defRPr>
            </a:lvl1pPr>
          </a:lstStyle>
          <a:p>
            <a:endParaRPr lang="sv-SE" dirty="0"/>
          </a:p>
        </p:txBody>
      </p:sp>
      <p:sp>
        <p:nvSpPr>
          <p:cNvPr id="5" name="Holder 5"/>
          <p:cNvSpPr>
            <a:spLocks noGrp="1"/>
          </p:cNvSpPr>
          <p:nvPr>
            <p:ph type="dt" sz="half" idx="6"/>
          </p:nvPr>
        </p:nvSpPr>
        <p:spPr>
          <a:xfrm>
            <a:off x="622440" y="290234"/>
            <a:ext cx="360227" cy="83997"/>
          </a:xfrm>
          <a:prstGeom prst="rect">
            <a:avLst/>
          </a:prstGeom>
        </p:spPr>
        <p:txBody>
          <a:bodyPr wrap="square" lIns="0" tIns="0" rIns="0" bIns="0">
            <a:spAutoFit/>
          </a:bodyPr>
          <a:lstStyle>
            <a:lvl1pPr algn="l">
              <a:defRPr sz="546">
                <a:solidFill>
                  <a:schemeClr val="tx1">
                    <a:tint val="75000"/>
                  </a:schemeClr>
                </a:solidFill>
              </a:defRPr>
            </a:lvl1pPr>
          </a:lstStyle>
          <a:p>
            <a:fld id="{3CB3D5FD-A08D-49A7-8412-76F29BA46CE4}" type="datetime1">
              <a:rPr lang="sv-SE" smtClean="0"/>
              <a:t>2022-09-21</a:t>
            </a:fld>
            <a:endParaRPr lang="en-US" dirty="0"/>
          </a:p>
        </p:txBody>
      </p:sp>
      <p:sp>
        <p:nvSpPr>
          <p:cNvPr id="6" name="Holder 6"/>
          <p:cNvSpPr>
            <a:spLocks noGrp="1"/>
          </p:cNvSpPr>
          <p:nvPr>
            <p:ph type="sldNum" sz="quarter" idx="7"/>
          </p:nvPr>
        </p:nvSpPr>
        <p:spPr>
          <a:xfrm>
            <a:off x="379831" y="290234"/>
            <a:ext cx="163740" cy="83997"/>
          </a:xfrm>
          <a:prstGeom prst="rect">
            <a:avLst/>
          </a:prstGeom>
        </p:spPr>
        <p:txBody>
          <a:bodyPr wrap="square" lIns="0" tIns="0" rIns="0" bIns="0">
            <a:spAutoFit/>
          </a:bodyPr>
          <a:lstStyle>
            <a:lvl1pPr algn="r">
              <a:defRPr sz="546">
                <a:solidFill>
                  <a:schemeClr val="tx1">
                    <a:tint val="75000"/>
                  </a:schemeClr>
                </a:solidFill>
              </a:defRPr>
            </a:lvl1pPr>
          </a:lstStyle>
          <a:p>
            <a:fld id="{B6F15528-21DE-4FAA-801E-634DDDAF4B2B}" type="slidenum">
              <a:rPr lang="sv-SE" smtClean="0"/>
              <a:pPr/>
              <a:t>‹#›</a:t>
            </a:fld>
            <a:endParaRPr lang="sv-SE" dirty="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565706" y="744083"/>
            <a:ext cx="8012589" cy="1239266"/>
          </a:xfrm>
          <a:prstGeom prst="rect">
            <a:avLst/>
          </a:prstGeom>
        </p:spPr>
        <p:txBody>
          <a:bodyPr vert="horz" lIns="0" tIns="0" rIns="0" bIns="72000" rtlCol="0" anchor="b" anchorCtr="0">
            <a:normAutofit/>
          </a:bodyPr>
          <a:lstStyle/>
          <a:p>
            <a:r>
              <a:rPr lang="sv-SE" dirty="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8311167" y="5778097"/>
            <a:ext cx="592325" cy="758778"/>
          </a:xfrm>
          <a:prstGeom prst="rect">
            <a:avLst/>
          </a:prstGeom>
          <a:blipFill>
            <a:blip r:embed="rId7" cstate="print"/>
            <a:stretch>
              <a:fillRect/>
            </a:stretch>
          </a:blipFill>
        </p:spPr>
        <p:txBody>
          <a:bodyPr wrap="square" lIns="0" tIns="0" rIns="0" bIns="0" rtlCol="0"/>
          <a:lstStyle/>
          <a:p>
            <a:endParaRPr sz="819"/>
          </a:p>
        </p:txBody>
      </p:sp>
    </p:spTree>
    <p:extLst>
      <p:ext uri="{BB962C8B-B14F-4D97-AF65-F5344CB8AC3E}">
        <p14:creationId xmlns:p14="http://schemas.microsoft.com/office/powerpoint/2010/main" val="25291111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hdr="0" ftr="0"/>
  <p:txStyles>
    <p:titleStyle>
      <a:lvl1pPr>
        <a:lnSpc>
          <a:spcPct val="85000"/>
        </a:lnSpc>
        <a:defRPr sz="2933" b="1" spc="-127" baseline="0">
          <a:solidFill>
            <a:schemeClr val="accent1"/>
          </a:solidFill>
          <a:latin typeface="+mj-lt"/>
          <a:ea typeface="+mj-ea"/>
          <a:cs typeface="+mj-cs"/>
        </a:defRPr>
      </a:lvl1pPr>
    </p:titleStyle>
    <p:bodyStyle>
      <a:lvl1pPr marL="157179" indent="-157179">
        <a:lnSpc>
          <a:spcPct val="84000"/>
        </a:lnSpc>
        <a:spcAft>
          <a:spcPts val="1046"/>
        </a:spcAft>
        <a:buSzPct val="100000"/>
        <a:buFontTx/>
        <a:buBlip>
          <a:blip r:embed="rId8"/>
        </a:buBlip>
        <a:tabLst/>
        <a:defRPr sz="1933" spc="-50" baseline="0">
          <a:latin typeface="+mn-lt"/>
          <a:ea typeface="+mn-ea"/>
          <a:cs typeface="+mn-cs"/>
        </a:defRPr>
      </a:lvl1pPr>
      <a:lvl2pPr marL="343829" indent="-147355">
        <a:lnSpc>
          <a:spcPct val="84000"/>
        </a:lnSpc>
        <a:spcAft>
          <a:spcPts val="1092"/>
        </a:spcAft>
        <a:buFontTx/>
        <a:buBlip>
          <a:blip r:embed="rId8"/>
        </a:buBlip>
        <a:defRPr sz="1751" spc="-50" baseline="0">
          <a:latin typeface="+mn-lt"/>
          <a:ea typeface="+mn-ea"/>
          <a:cs typeface="+mn-cs"/>
        </a:defRPr>
      </a:lvl2pPr>
      <a:lvl3pPr marL="507557" indent="-130982">
        <a:lnSpc>
          <a:spcPct val="84000"/>
        </a:lnSpc>
        <a:spcAft>
          <a:spcPts val="1137"/>
        </a:spcAft>
        <a:buFontTx/>
        <a:buBlip>
          <a:blip r:embed="rId8"/>
        </a:buBlip>
        <a:defRPr sz="1546" spc="-50" baseline="0">
          <a:latin typeface="+mn-lt"/>
          <a:ea typeface="+mn-ea"/>
          <a:cs typeface="+mn-cs"/>
        </a:defRPr>
      </a:lvl3pPr>
      <a:lvl4pPr marL="663098" indent="-117884">
        <a:lnSpc>
          <a:spcPct val="84000"/>
        </a:lnSpc>
        <a:spcAft>
          <a:spcPts val="1182"/>
        </a:spcAft>
        <a:buFontTx/>
        <a:buBlip>
          <a:blip r:embed="rId8"/>
        </a:buBlip>
        <a:defRPr sz="1364" spc="-50" baseline="0">
          <a:latin typeface="+mn-lt"/>
          <a:ea typeface="+mn-ea"/>
          <a:cs typeface="+mn-cs"/>
        </a:defRPr>
      </a:lvl4pPr>
      <a:lvl5pPr marL="802267" indent="-114610">
        <a:lnSpc>
          <a:spcPct val="86000"/>
        </a:lnSpc>
        <a:spcAft>
          <a:spcPts val="682"/>
        </a:spcAft>
        <a:buFontTx/>
        <a:buBlip>
          <a:blip r:embed="rId8"/>
        </a:buBlip>
        <a:defRPr sz="1273" spc="-50" baseline="0">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565706" y="2062714"/>
            <a:ext cx="8012589" cy="3630466"/>
          </a:xfrm>
          <a:prstGeom prst="rect">
            <a:avLst/>
          </a:prstGeom>
        </p:spPr>
        <p:txBody>
          <a:bodyPr vert="horz" lIns="0" tIns="0" rIns="0" bIns="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1061535" y="290234"/>
            <a:ext cx="3504030" cy="83997"/>
          </a:xfrm>
          <a:prstGeom prst="rect">
            <a:avLst/>
          </a:prstGeom>
        </p:spPr>
        <p:txBody>
          <a:bodyPr wrap="square" lIns="0" tIns="0" rIns="0" bIns="0">
            <a:spAutoFit/>
          </a:bodyPr>
          <a:lstStyle>
            <a:lvl1pPr algn="l">
              <a:defRPr sz="546">
                <a:solidFill>
                  <a:schemeClr val="tx1">
                    <a:tint val="75000"/>
                  </a:schemeClr>
                </a:solidFill>
              </a:defRPr>
            </a:lvl1pPr>
          </a:lstStyle>
          <a:p>
            <a:endParaRPr lang="sv-SE" noProof="0"/>
          </a:p>
        </p:txBody>
      </p:sp>
      <p:sp>
        <p:nvSpPr>
          <p:cNvPr id="5" name="Holder 5"/>
          <p:cNvSpPr>
            <a:spLocks noGrp="1"/>
          </p:cNvSpPr>
          <p:nvPr>
            <p:ph type="dt" sz="half" idx="6"/>
          </p:nvPr>
        </p:nvSpPr>
        <p:spPr>
          <a:xfrm>
            <a:off x="622440" y="290234"/>
            <a:ext cx="360227" cy="83997"/>
          </a:xfrm>
          <a:prstGeom prst="rect">
            <a:avLst/>
          </a:prstGeom>
        </p:spPr>
        <p:txBody>
          <a:bodyPr wrap="square" lIns="0" tIns="0" rIns="0" bIns="0">
            <a:spAutoFit/>
          </a:bodyPr>
          <a:lstStyle>
            <a:lvl1pPr algn="l">
              <a:defRPr sz="546">
                <a:solidFill>
                  <a:schemeClr val="tx1">
                    <a:tint val="75000"/>
                  </a:schemeClr>
                </a:solidFill>
              </a:defRPr>
            </a:lvl1pPr>
          </a:lstStyle>
          <a:p>
            <a:fld id="{93E1DA4E-B23A-42CD-82EE-75C65057215D}" type="datetime1">
              <a:rPr lang="sv-SE" noProof="0" smtClean="0"/>
              <a:t>2022-09-21</a:t>
            </a:fld>
            <a:endParaRPr lang="sv-SE" noProof="0"/>
          </a:p>
        </p:txBody>
      </p:sp>
      <p:sp>
        <p:nvSpPr>
          <p:cNvPr id="6" name="Holder 6"/>
          <p:cNvSpPr>
            <a:spLocks noGrp="1"/>
          </p:cNvSpPr>
          <p:nvPr>
            <p:ph type="sldNum" sz="quarter" idx="7"/>
          </p:nvPr>
        </p:nvSpPr>
        <p:spPr>
          <a:xfrm>
            <a:off x="379831" y="290234"/>
            <a:ext cx="163740" cy="83997"/>
          </a:xfrm>
          <a:prstGeom prst="rect">
            <a:avLst/>
          </a:prstGeom>
        </p:spPr>
        <p:txBody>
          <a:bodyPr wrap="square" lIns="0" tIns="0" rIns="0" bIns="0">
            <a:spAutoFit/>
          </a:bodyPr>
          <a:lstStyle>
            <a:lvl1pPr algn="r">
              <a:defRPr sz="546">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565706" y="744083"/>
            <a:ext cx="8012589" cy="1239266"/>
          </a:xfrm>
          <a:prstGeom prst="rect">
            <a:avLst/>
          </a:prstGeom>
        </p:spPr>
        <p:txBody>
          <a:bodyPr vert="horz" lIns="0" tIns="0" rIns="0" bIns="72000" rtlCol="0" anchor="b" anchorCtr="0">
            <a:norm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8311167" y="5778097"/>
            <a:ext cx="592325" cy="758778"/>
          </a:xfrm>
          <a:prstGeom prst="rect">
            <a:avLst/>
          </a:prstGeom>
          <a:blipFill>
            <a:blip r:embed="rId7" cstate="print"/>
            <a:stretch>
              <a:fillRect/>
            </a:stretch>
          </a:blipFill>
        </p:spPr>
        <p:txBody>
          <a:bodyPr wrap="square" lIns="0" tIns="0" rIns="0" bIns="0" rtlCol="0"/>
          <a:lstStyle/>
          <a:p>
            <a:endParaRPr sz="819"/>
          </a:p>
        </p:txBody>
      </p:sp>
    </p:spTree>
    <p:extLst>
      <p:ext uri="{BB962C8B-B14F-4D97-AF65-F5344CB8AC3E}">
        <p14:creationId xmlns:p14="http://schemas.microsoft.com/office/powerpoint/2010/main" val="30267858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hf hdr="0" ftr="0"/>
  <p:txStyles>
    <p:titleStyle>
      <a:lvl1pPr eaLnBrk="1" hangingPunct="1">
        <a:lnSpc>
          <a:spcPct val="85000"/>
        </a:lnSpc>
        <a:defRPr sz="2933" b="1" spc="-127" baseline="0">
          <a:solidFill>
            <a:schemeClr val="accent1"/>
          </a:solidFill>
          <a:latin typeface="+mj-lt"/>
          <a:ea typeface="+mj-ea"/>
          <a:cs typeface="+mj-cs"/>
        </a:defRPr>
      </a:lvl1pPr>
    </p:titleStyle>
    <p:bodyStyle>
      <a:lvl1pPr marL="157179" indent="-157179" eaLnBrk="1" hangingPunct="1">
        <a:lnSpc>
          <a:spcPct val="84000"/>
        </a:lnSpc>
        <a:spcAft>
          <a:spcPts val="1046"/>
        </a:spcAft>
        <a:buSzPct val="100000"/>
        <a:buFontTx/>
        <a:buBlip>
          <a:blip r:embed="rId8"/>
        </a:buBlip>
        <a:tabLst/>
        <a:defRPr sz="1933" spc="-50" baseline="0">
          <a:latin typeface="+mn-lt"/>
          <a:ea typeface="+mn-ea"/>
          <a:cs typeface="+mn-cs"/>
        </a:defRPr>
      </a:lvl1pPr>
      <a:lvl2pPr marL="343829" indent="-147355" eaLnBrk="1" hangingPunct="1">
        <a:lnSpc>
          <a:spcPct val="84000"/>
        </a:lnSpc>
        <a:spcAft>
          <a:spcPts val="1092"/>
        </a:spcAft>
        <a:buFontTx/>
        <a:buBlip>
          <a:blip r:embed="rId8"/>
        </a:buBlip>
        <a:defRPr sz="1751" spc="-50" baseline="0">
          <a:latin typeface="+mn-lt"/>
          <a:ea typeface="+mn-ea"/>
          <a:cs typeface="+mn-cs"/>
        </a:defRPr>
      </a:lvl2pPr>
      <a:lvl3pPr marL="507557" indent="-130982" eaLnBrk="1" hangingPunct="1">
        <a:lnSpc>
          <a:spcPct val="84000"/>
        </a:lnSpc>
        <a:spcAft>
          <a:spcPts val="1137"/>
        </a:spcAft>
        <a:buFontTx/>
        <a:buBlip>
          <a:blip r:embed="rId8"/>
        </a:buBlip>
        <a:defRPr sz="1546" spc="-50" baseline="0">
          <a:latin typeface="+mn-lt"/>
          <a:ea typeface="+mn-ea"/>
          <a:cs typeface="+mn-cs"/>
        </a:defRPr>
      </a:lvl3pPr>
      <a:lvl4pPr marL="663098" indent="-117884" eaLnBrk="1" hangingPunct="1">
        <a:lnSpc>
          <a:spcPct val="84000"/>
        </a:lnSpc>
        <a:spcAft>
          <a:spcPts val="1182"/>
        </a:spcAft>
        <a:buFontTx/>
        <a:buBlip>
          <a:blip r:embed="rId8"/>
        </a:buBlip>
        <a:defRPr sz="1364" spc="-50" baseline="0">
          <a:latin typeface="+mn-lt"/>
          <a:ea typeface="+mn-ea"/>
          <a:cs typeface="+mn-cs"/>
        </a:defRPr>
      </a:lvl4pPr>
      <a:lvl5pPr marL="802267" indent="-114610" eaLnBrk="1" hangingPunct="1">
        <a:lnSpc>
          <a:spcPct val="86000"/>
        </a:lnSpc>
        <a:spcAft>
          <a:spcPts val="682"/>
        </a:spcAft>
        <a:buFontTx/>
        <a:buBlip>
          <a:blip r:embed="rId8"/>
        </a:buBlip>
        <a:defRPr sz="1273" spc="-50" baseline="0">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bodyStyle>
    <p:other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61535" y="290234"/>
            <a:ext cx="3504030" cy="83997"/>
          </a:xfrm>
          <a:prstGeom prst="rect">
            <a:avLst/>
          </a:prstGeom>
        </p:spPr>
        <p:txBody>
          <a:bodyPr wrap="square" lIns="0" tIns="0" rIns="0" bIns="0">
            <a:spAutoFit/>
          </a:bodyPr>
          <a:lstStyle>
            <a:lvl1pPr algn="l">
              <a:defRPr sz="546">
                <a:solidFill>
                  <a:schemeClr val="tx1">
                    <a:tint val="75000"/>
                  </a:schemeClr>
                </a:solidFill>
              </a:defRPr>
            </a:lvl1pPr>
          </a:lstStyle>
          <a:p>
            <a:endParaRPr lang="sv-SE" dirty="0"/>
          </a:p>
        </p:txBody>
      </p:sp>
      <p:sp>
        <p:nvSpPr>
          <p:cNvPr id="5" name="Holder 5"/>
          <p:cNvSpPr>
            <a:spLocks noGrp="1"/>
          </p:cNvSpPr>
          <p:nvPr>
            <p:ph type="dt" sz="half" idx="6"/>
          </p:nvPr>
        </p:nvSpPr>
        <p:spPr>
          <a:xfrm>
            <a:off x="622440" y="290234"/>
            <a:ext cx="360227" cy="83997"/>
          </a:xfrm>
          <a:prstGeom prst="rect">
            <a:avLst/>
          </a:prstGeom>
        </p:spPr>
        <p:txBody>
          <a:bodyPr wrap="square" lIns="0" tIns="0" rIns="0" bIns="0">
            <a:spAutoFit/>
          </a:bodyPr>
          <a:lstStyle>
            <a:lvl1pPr algn="l">
              <a:defRPr sz="546">
                <a:solidFill>
                  <a:schemeClr val="tx1">
                    <a:tint val="75000"/>
                  </a:schemeClr>
                </a:solidFill>
              </a:defRPr>
            </a:lvl1pPr>
          </a:lstStyle>
          <a:p>
            <a:fld id="{0D5C8A90-D85D-4561-9F0D-D91F6DA549C8}" type="datetime1">
              <a:rPr lang="sv-SE" smtClean="0"/>
              <a:t>2022-09-21</a:t>
            </a:fld>
            <a:endParaRPr lang="en-US" dirty="0"/>
          </a:p>
        </p:txBody>
      </p:sp>
      <p:sp>
        <p:nvSpPr>
          <p:cNvPr id="6" name="Holder 6"/>
          <p:cNvSpPr>
            <a:spLocks noGrp="1"/>
          </p:cNvSpPr>
          <p:nvPr>
            <p:ph type="sldNum" sz="quarter" idx="7"/>
          </p:nvPr>
        </p:nvSpPr>
        <p:spPr>
          <a:xfrm>
            <a:off x="379831" y="290234"/>
            <a:ext cx="163740" cy="83997"/>
          </a:xfrm>
          <a:prstGeom prst="rect">
            <a:avLst/>
          </a:prstGeom>
        </p:spPr>
        <p:txBody>
          <a:bodyPr wrap="square" lIns="0" tIns="0" rIns="0" bIns="0">
            <a:spAutoFit/>
          </a:bodyPr>
          <a:lstStyle>
            <a:lvl1pPr algn="r">
              <a:defRPr sz="546">
                <a:solidFill>
                  <a:schemeClr val="tx1">
                    <a:tint val="75000"/>
                  </a:schemeClr>
                </a:solidFill>
              </a:defRPr>
            </a:lvl1pPr>
          </a:lstStyle>
          <a:p>
            <a:fld id="{B6F15528-21DE-4FAA-801E-634DDDAF4B2B}" type="slidenum">
              <a:rPr lang="sv-SE" smtClean="0"/>
              <a:pPr/>
              <a:t>‹#›</a:t>
            </a:fld>
            <a:endParaRPr lang="sv-SE" dirty="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565706" y="744083"/>
            <a:ext cx="8012589" cy="1239266"/>
          </a:xfrm>
          <a:prstGeom prst="rect">
            <a:avLst/>
          </a:prstGeom>
        </p:spPr>
        <p:txBody>
          <a:bodyPr vert="horz" lIns="0" tIns="0" rIns="0" bIns="72000" rtlCol="0" anchor="b" anchorCtr="0">
            <a:normAutofit/>
          </a:bodyPr>
          <a:lstStyle/>
          <a:p>
            <a:r>
              <a:rPr lang="sv-SE" dirty="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8311167" y="5778097"/>
            <a:ext cx="592325" cy="758778"/>
          </a:xfrm>
          <a:prstGeom prst="rect">
            <a:avLst/>
          </a:prstGeom>
          <a:blipFill>
            <a:blip r:embed="rId7" cstate="print"/>
            <a:stretch>
              <a:fillRect/>
            </a:stretch>
          </a:blipFill>
        </p:spPr>
        <p:txBody>
          <a:bodyPr wrap="square" lIns="0" tIns="0" rIns="0" bIns="0" rtlCol="0"/>
          <a:lstStyle/>
          <a:p>
            <a:endParaRPr sz="819"/>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565705" y="2062976"/>
            <a:ext cx="8013423" cy="3630401"/>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625457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hf hdr="0" ftr="0"/>
  <p:txStyles>
    <p:titleStyle>
      <a:lvl1pPr>
        <a:lnSpc>
          <a:spcPct val="85000"/>
        </a:lnSpc>
        <a:defRPr sz="2933" b="1" spc="-127" baseline="0">
          <a:solidFill>
            <a:schemeClr val="accent1"/>
          </a:solidFill>
          <a:latin typeface="+mj-lt"/>
          <a:ea typeface="+mj-ea"/>
          <a:cs typeface="+mj-cs"/>
        </a:defRPr>
      </a:lvl1pPr>
    </p:titleStyle>
    <p:bodyStyle>
      <a:lvl1pPr marL="157179" indent="-157179">
        <a:lnSpc>
          <a:spcPct val="84000"/>
        </a:lnSpc>
        <a:spcAft>
          <a:spcPts val="1046"/>
        </a:spcAft>
        <a:buSzPct val="100000"/>
        <a:buFontTx/>
        <a:buBlip>
          <a:blip r:embed="rId8"/>
        </a:buBlip>
        <a:tabLst/>
        <a:defRPr lang="sv-SE" sz="1933" spc="-50" baseline="0" dirty="0" smtClean="0">
          <a:latin typeface="+mn-lt"/>
          <a:ea typeface="+mn-ea"/>
          <a:cs typeface="+mn-cs"/>
        </a:defRPr>
      </a:lvl1pPr>
      <a:lvl2pPr marL="343829" indent="-147355">
        <a:lnSpc>
          <a:spcPct val="84000"/>
        </a:lnSpc>
        <a:spcAft>
          <a:spcPts val="1092"/>
        </a:spcAft>
        <a:buFontTx/>
        <a:buBlip>
          <a:blip r:embed="rId8"/>
        </a:buBlip>
        <a:defRPr lang="sv-SE" sz="1751" spc="-50" baseline="0" dirty="0" smtClean="0">
          <a:latin typeface="+mn-lt"/>
          <a:ea typeface="+mn-ea"/>
          <a:cs typeface="+mn-cs"/>
        </a:defRPr>
      </a:lvl2pPr>
      <a:lvl3pPr marL="507557" indent="-130982">
        <a:lnSpc>
          <a:spcPct val="84000"/>
        </a:lnSpc>
        <a:spcAft>
          <a:spcPts val="1137"/>
        </a:spcAft>
        <a:buFontTx/>
        <a:buBlip>
          <a:blip r:embed="rId8"/>
        </a:buBlip>
        <a:defRPr lang="sv-SE" sz="1546" spc="-50" baseline="0" dirty="0" smtClean="0">
          <a:latin typeface="+mn-lt"/>
          <a:ea typeface="+mn-ea"/>
          <a:cs typeface="+mn-cs"/>
        </a:defRPr>
      </a:lvl3pPr>
      <a:lvl4pPr marL="663098" indent="-117884">
        <a:lnSpc>
          <a:spcPct val="84000"/>
        </a:lnSpc>
        <a:spcAft>
          <a:spcPts val="1182"/>
        </a:spcAft>
        <a:buFontTx/>
        <a:buBlip>
          <a:blip r:embed="rId8"/>
        </a:buBlip>
        <a:defRPr lang="sv-SE" sz="1364" spc="-50" baseline="0" dirty="0" smtClean="0">
          <a:latin typeface="+mn-lt"/>
          <a:ea typeface="+mn-ea"/>
          <a:cs typeface="+mn-cs"/>
        </a:defRPr>
      </a:lvl4pPr>
      <a:lvl5pPr marL="802267" indent="-114610">
        <a:lnSpc>
          <a:spcPct val="86000"/>
        </a:lnSpc>
        <a:spcAft>
          <a:spcPts val="682"/>
        </a:spcAft>
        <a:buFontTx/>
        <a:buBlip>
          <a:blip r:embed="rId8"/>
        </a:buBlip>
        <a:defRPr lang="sv-SE" sz="1273" spc="-50" baseline="0" dirty="0" smtClean="0">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hyperlink" Target="https://www.pexels.com/nb-no/bilde/74314/" TargetMode="External"/><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3" Type="http://schemas.openxmlformats.org/officeDocument/2006/relationships/hyperlink" Target="https://www.pikist.com/free-photo-vleby/sv" TargetMode="External"/><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75.t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ixabay.com/sv/fr%C3%A5ga-fr%C3%A5getecken-hj%C3%A4lp-svar-2309040/" TargetMode="External"/><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891" y="358793"/>
            <a:ext cx="3672921" cy="1720814"/>
          </a:xfrm>
          <a:prstGeom prst="rect">
            <a:avLst/>
          </a:prstGeom>
        </p:spPr>
      </p:pic>
      <p:sp>
        <p:nvSpPr>
          <p:cNvPr id="2" name="Underrubrik 1">
            <a:extLst>
              <a:ext uri="{FF2B5EF4-FFF2-40B4-BE49-F238E27FC236}">
                <a16:creationId xmlns:a16="http://schemas.microsoft.com/office/drawing/2014/main" id="{A65B1C64-0359-753C-9C89-4E9B691CDAD4}"/>
              </a:ext>
            </a:extLst>
          </p:cNvPr>
          <p:cNvSpPr>
            <a:spLocks noGrp="1"/>
          </p:cNvSpPr>
          <p:nvPr>
            <p:ph type="subTitle" idx="1"/>
          </p:nvPr>
        </p:nvSpPr>
        <p:spPr>
          <a:xfrm>
            <a:off x="431801" y="2531533"/>
            <a:ext cx="7340600" cy="3967674"/>
          </a:xfrm>
        </p:spPr>
        <p:txBody>
          <a:bodyPr>
            <a:normAutofit/>
          </a:bodyPr>
          <a:lstStyle/>
          <a:p>
            <a:endParaRPr lang="sv-SE" sz="3600" kern="1200" dirty="0">
              <a:ln w="9525" cap="flat" cmpd="sng" algn="ctr">
                <a:solidFill>
                  <a:srgbClr val="000090"/>
                </a:solidFill>
                <a:prstDash val="solid"/>
                <a:round/>
              </a:ln>
              <a:solidFill>
                <a:srgbClr val="00006D"/>
              </a:solidFill>
              <a:effectLst/>
              <a:latin typeface="Calibri" panose="020F0502020204030204" pitchFamily="34" charset="0"/>
              <a:ea typeface="+mj-ea"/>
              <a:cs typeface="+mj-cs"/>
            </a:endParaRPr>
          </a:p>
          <a:p>
            <a:r>
              <a:rPr lang="sv-SE" sz="3600" kern="1200" dirty="0">
                <a:ln w="9525" cap="flat" cmpd="sng" algn="ctr">
                  <a:solidFill>
                    <a:srgbClr val="000090"/>
                  </a:solidFill>
                  <a:prstDash val="solid"/>
                  <a:round/>
                </a:ln>
                <a:solidFill>
                  <a:srgbClr val="00006D"/>
                </a:solidFill>
                <a:effectLst/>
                <a:latin typeface="Calibri" panose="020F0502020204030204" pitchFamily="34" charset="0"/>
                <a:ea typeface="+mj-ea"/>
                <a:cs typeface="+mj-cs"/>
              </a:rPr>
              <a:t>Välkomna till Riksstrokes användardag </a:t>
            </a:r>
          </a:p>
          <a:p>
            <a:r>
              <a:rPr lang="sv-SE" sz="3600" kern="1200" dirty="0">
                <a:ln w="9525" cap="flat" cmpd="sng" algn="ctr">
                  <a:solidFill>
                    <a:srgbClr val="000090"/>
                  </a:solidFill>
                  <a:prstDash val="solid"/>
                  <a:round/>
                </a:ln>
                <a:solidFill>
                  <a:srgbClr val="00006D"/>
                </a:solidFill>
                <a:effectLst/>
                <a:latin typeface="Calibri" panose="020F0502020204030204" pitchFamily="34" charset="0"/>
                <a:ea typeface="+mj-ea"/>
                <a:cs typeface="+mj-cs"/>
              </a:rPr>
              <a:t>7 september 2022</a:t>
            </a:r>
          </a:p>
        </p:txBody>
      </p:sp>
      <p:pic>
        <p:nvPicPr>
          <p:cNvPr id="6" name="Bildobjekt 5">
            <a:extLst>
              <a:ext uri="{FF2B5EF4-FFF2-40B4-BE49-F238E27FC236}">
                <a16:creationId xmlns:a16="http://schemas.microsoft.com/office/drawing/2014/main" id="{6E1A875C-0E10-C08B-D2D1-9B98730D26D8}"/>
              </a:ext>
            </a:extLst>
          </p:cNvPr>
          <p:cNvPicPr>
            <a:picLocks noChangeAspect="1"/>
          </p:cNvPicPr>
          <p:nvPr/>
        </p:nvPicPr>
        <p:blipFill>
          <a:blip r:embed="rId4"/>
          <a:stretch>
            <a:fillRect/>
          </a:stretch>
        </p:blipFill>
        <p:spPr>
          <a:xfrm>
            <a:off x="6246812" y="4660225"/>
            <a:ext cx="2201334" cy="1761067"/>
          </a:xfrm>
          <a:prstGeom prst="rect">
            <a:avLst/>
          </a:prstGeom>
          <a:effectLst>
            <a:softEdge rad="317500"/>
          </a:effectLst>
        </p:spPr>
      </p:pic>
    </p:spTree>
    <p:extLst>
      <p:ext uri="{BB962C8B-B14F-4D97-AF65-F5344CB8AC3E}">
        <p14:creationId xmlns:p14="http://schemas.microsoft.com/office/powerpoint/2010/main" val="808961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AF94-2CCB-FF18-1CC3-4A3003FC90E1}"/>
              </a:ext>
            </a:extLst>
          </p:cNvPr>
          <p:cNvSpPr>
            <a:spLocks noGrp="1"/>
          </p:cNvSpPr>
          <p:nvPr>
            <p:ph type="title"/>
          </p:nvPr>
        </p:nvSpPr>
        <p:spPr>
          <a:xfrm>
            <a:off x="6021658" y="274638"/>
            <a:ext cx="2665141" cy="2814250"/>
          </a:xfrm>
        </p:spPr>
        <p:txBody>
          <a:bodyPr/>
          <a:lstStyle/>
          <a:p>
            <a:r>
              <a:rPr lang="sv-SE" sz="2800" dirty="0"/>
              <a:t>Rapportering</a:t>
            </a:r>
            <a:br>
              <a:rPr lang="sv-SE" sz="2800" dirty="0"/>
            </a:br>
            <a:r>
              <a:rPr lang="sv-SE" sz="2800" dirty="0"/>
              <a:t>2022 </a:t>
            </a:r>
          </a:p>
        </p:txBody>
      </p:sp>
      <p:pic>
        <p:nvPicPr>
          <p:cNvPr id="5" name="Content Placeholder 4">
            <a:extLst>
              <a:ext uri="{FF2B5EF4-FFF2-40B4-BE49-F238E27FC236}">
                <a16:creationId xmlns:a16="http://schemas.microsoft.com/office/drawing/2014/main" id="{04EB7CE7-6221-AA64-5315-11880BDA0409}"/>
              </a:ext>
            </a:extLst>
          </p:cNvPr>
          <p:cNvPicPr>
            <a:picLocks noGrp="1" noChangeAspect="1"/>
          </p:cNvPicPr>
          <p:nvPr>
            <p:ph idx="1"/>
          </p:nvPr>
        </p:nvPicPr>
        <p:blipFill rotWithShape="1">
          <a:blip r:embed="rId2"/>
          <a:srcRect l="31110" t="13337" r="30104" b="11922"/>
          <a:stretch/>
        </p:blipFill>
        <p:spPr>
          <a:xfrm>
            <a:off x="167268" y="140823"/>
            <a:ext cx="5742878" cy="6224944"/>
          </a:xfrm>
        </p:spPr>
      </p:pic>
    </p:spTree>
    <p:extLst>
      <p:ext uri="{BB962C8B-B14F-4D97-AF65-F5344CB8AC3E}">
        <p14:creationId xmlns:p14="http://schemas.microsoft.com/office/powerpoint/2010/main" val="25171965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0ABD97-CC26-9701-505A-4CB501352BB4}"/>
              </a:ext>
            </a:extLst>
          </p:cNvPr>
          <p:cNvSpPr>
            <a:spLocks noGrp="1"/>
          </p:cNvSpPr>
          <p:nvPr>
            <p:ph type="title"/>
          </p:nvPr>
        </p:nvSpPr>
        <p:spPr/>
        <p:txBody>
          <a:bodyPr/>
          <a:lstStyle/>
          <a:p>
            <a:r>
              <a:rPr lang="sv-SE" dirty="0"/>
              <a:t>Mer information om inregistrering</a:t>
            </a:r>
          </a:p>
        </p:txBody>
      </p:sp>
      <p:pic>
        <p:nvPicPr>
          <p:cNvPr id="6" name="Platshållare för innehåll 5">
            <a:extLst>
              <a:ext uri="{FF2B5EF4-FFF2-40B4-BE49-F238E27FC236}">
                <a16:creationId xmlns:a16="http://schemas.microsoft.com/office/drawing/2014/main" id="{FCF148FC-A9C9-7910-AFA0-0FD386CA29D0}"/>
              </a:ext>
            </a:extLst>
          </p:cNvPr>
          <p:cNvPicPr>
            <a:picLocks noGrp="1" noChangeAspect="1"/>
          </p:cNvPicPr>
          <p:nvPr>
            <p:ph sz="half" idx="1"/>
          </p:nvPr>
        </p:nvPicPr>
        <p:blipFill>
          <a:blip r:embed="rId2"/>
          <a:stretch>
            <a:fillRect/>
          </a:stretch>
        </p:blipFill>
        <p:spPr>
          <a:xfrm>
            <a:off x="903452" y="1600200"/>
            <a:ext cx="3481348" cy="4714200"/>
          </a:xfrm>
        </p:spPr>
      </p:pic>
      <p:pic>
        <p:nvPicPr>
          <p:cNvPr id="8" name="Platshållare för innehåll 7">
            <a:extLst>
              <a:ext uri="{FF2B5EF4-FFF2-40B4-BE49-F238E27FC236}">
                <a16:creationId xmlns:a16="http://schemas.microsoft.com/office/drawing/2014/main" id="{F234B9BF-4B8A-947D-D15F-E0B6D4F4D193}"/>
              </a:ext>
            </a:extLst>
          </p:cNvPr>
          <p:cNvPicPr>
            <a:picLocks noGrp="1" noChangeAspect="1"/>
          </p:cNvPicPr>
          <p:nvPr>
            <p:ph sz="half" idx="2"/>
          </p:nvPr>
        </p:nvPicPr>
        <p:blipFill>
          <a:blip r:embed="rId3"/>
          <a:stretch>
            <a:fillRect/>
          </a:stretch>
        </p:blipFill>
        <p:spPr>
          <a:xfrm>
            <a:off x="4903200" y="1600200"/>
            <a:ext cx="3215865" cy="4714200"/>
          </a:xfrm>
        </p:spPr>
      </p:pic>
    </p:spTree>
    <p:extLst>
      <p:ext uri="{BB962C8B-B14F-4D97-AF65-F5344CB8AC3E}">
        <p14:creationId xmlns:p14="http://schemas.microsoft.com/office/powerpoint/2010/main" val="34340806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7F2899-E9DC-F133-CF6E-3629EFD5CA5C}"/>
              </a:ext>
            </a:extLst>
          </p:cNvPr>
          <p:cNvSpPr>
            <a:spLocks noGrp="1"/>
          </p:cNvSpPr>
          <p:nvPr>
            <p:ph type="title"/>
          </p:nvPr>
        </p:nvSpPr>
        <p:spPr>
          <a:xfrm>
            <a:off x="457200" y="274638"/>
            <a:ext cx="8229600" cy="1143000"/>
          </a:xfrm>
        </p:spPr>
        <p:txBody>
          <a:bodyPr anchor="ctr">
            <a:normAutofit/>
          </a:bodyPr>
          <a:lstStyle/>
          <a:p>
            <a:r>
              <a:rPr lang="sv-SE" sz="4100"/>
              <a:t>EVAS och Riksstroke informationsblad</a:t>
            </a:r>
          </a:p>
        </p:txBody>
      </p:sp>
      <p:sp>
        <p:nvSpPr>
          <p:cNvPr id="4" name="Platshållare för text 3">
            <a:extLst>
              <a:ext uri="{FF2B5EF4-FFF2-40B4-BE49-F238E27FC236}">
                <a16:creationId xmlns:a16="http://schemas.microsoft.com/office/drawing/2014/main" id="{C8C4990F-7256-D31E-7331-24F1D864279B}"/>
              </a:ext>
            </a:extLst>
          </p:cNvPr>
          <p:cNvSpPr>
            <a:spLocks noGrp="1"/>
          </p:cNvSpPr>
          <p:nvPr>
            <p:ph sz="half" idx="1"/>
          </p:nvPr>
        </p:nvSpPr>
        <p:spPr>
          <a:xfrm>
            <a:off x="457200" y="1600200"/>
            <a:ext cx="4038600" cy="4525963"/>
          </a:xfrm>
        </p:spPr>
        <p:txBody>
          <a:bodyPr>
            <a:normAutofit/>
          </a:bodyPr>
          <a:lstStyle/>
          <a:p>
            <a:pPr marL="0" indent="0">
              <a:lnSpc>
                <a:spcPct val="90000"/>
              </a:lnSpc>
              <a:buNone/>
            </a:pPr>
            <a:r>
              <a:rPr lang="sv-SE" sz="2600" dirty="0"/>
              <a:t>Ett sammanställning med data från EVAS och Riksstroke med data för </a:t>
            </a:r>
            <a:r>
              <a:rPr lang="sv-SE" sz="2600" dirty="0" err="1"/>
              <a:t>trombolys</a:t>
            </a:r>
            <a:r>
              <a:rPr lang="sv-SE" sz="2600" dirty="0"/>
              <a:t> och </a:t>
            </a:r>
            <a:r>
              <a:rPr lang="sv-SE" sz="2600" dirty="0" err="1"/>
              <a:t>trombektomi</a:t>
            </a:r>
            <a:endParaRPr lang="sv-SE" sz="2600" dirty="0"/>
          </a:p>
          <a:p>
            <a:pPr>
              <a:lnSpc>
                <a:spcPct val="90000"/>
              </a:lnSpc>
            </a:pPr>
            <a:endParaRPr lang="sv-SE" sz="2600" dirty="0"/>
          </a:p>
          <a:p>
            <a:pPr marL="285750" indent="-285750">
              <a:lnSpc>
                <a:spcPct val="90000"/>
              </a:lnSpc>
              <a:buFont typeface="Arial" panose="020B0604020202020204" pitchFamily="34" charset="0"/>
              <a:buChar char="•"/>
            </a:pPr>
            <a:r>
              <a:rPr lang="sv-SE" sz="2600" dirty="0"/>
              <a:t>Ett blad för varje </a:t>
            </a:r>
            <a:r>
              <a:rPr lang="sv-SE" sz="2600" dirty="0" err="1"/>
              <a:t>trombektomicenter</a:t>
            </a:r>
            <a:endParaRPr lang="sv-SE" sz="2600" dirty="0"/>
          </a:p>
          <a:p>
            <a:pPr marL="285750" indent="-285750">
              <a:lnSpc>
                <a:spcPct val="90000"/>
              </a:lnSpc>
              <a:buFont typeface="Arial" panose="020B0604020202020204" pitchFamily="34" charset="0"/>
              <a:buChar char="•"/>
            </a:pPr>
            <a:r>
              <a:rPr lang="sv-SE" sz="2600" dirty="0"/>
              <a:t>Tänkt att redovisas en gång i </a:t>
            </a:r>
            <a:r>
              <a:rPr lang="sv-SE" sz="2600" dirty="0" err="1"/>
              <a:t>kvartlalet</a:t>
            </a:r>
            <a:endParaRPr lang="sv-SE" sz="2600" dirty="0"/>
          </a:p>
          <a:p>
            <a:pPr marL="285750" indent="-285750">
              <a:lnSpc>
                <a:spcPct val="90000"/>
              </a:lnSpc>
              <a:buFont typeface="Arial" panose="020B0604020202020204" pitchFamily="34" charset="0"/>
              <a:buChar char="•"/>
            </a:pPr>
            <a:r>
              <a:rPr lang="sv-SE" sz="2600" dirty="0"/>
              <a:t>Rullande 12 månader</a:t>
            </a:r>
          </a:p>
          <a:p>
            <a:pPr marL="285750" indent="-285750">
              <a:lnSpc>
                <a:spcPct val="90000"/>
              </a:lnSpc>
              <a:buFont typeface="Arial" panose="020B0604020202020204" pitchFamily="34" charset="0"/>
              <a:buChar char="•"/>
            </a:pPr>
            <a:endParaRPr lang="sv-SE" sz="2600" dirty="0"/>
          </a:p>
        </p:txBody>
      </p:sp>
      <p:pic>
        <p:nvPicPr>
          <p:cNvPr id="6" name="Platshållare för innehåll 5">
            <a:extLst>
              <a:ext uri="{FF2B5EF4-FFF2-40B4-BE49-F238E27FC236}">
                <a16:creationId xmlns:a16="http://schemas.microsoft.com/office/drawing/2014/main" id="{E77C1A19-E8D1-D373-7F04-BF99EA13B371}"/>
              </a:ext>
            </a:extLst>
          </p:cNvPr>
          <p:cNvPicPr>
            <a:picLocks noGrp="1" noChangeAspect="1"/>
          </p:cNvPicPr>
          <p:nvPr>
            <p:ph sz="half" idx="2"/>
          </p:nvPr>
        </p:nvPicPr>
        <p:blipFill>
          <a:blip r:embed="rId2"/>
          <a:stretch>
            <a:fillRect/>
          </a:stretch>
        </p:blipFill>
        <p:spPr>
          <a:xfrm>
            <a:off x="4744800" y="1267200"/>
            <a:ext cx="3751199" cy="4858963"/>
          </a:xfrm>
          <a:noFill/>
        </p:spPr>
      </p:pic>
    </p:spTree>
    <p:extLst>
      <p:ext uri="{BB962C8B-B14F-4D97-AF65-F5344CB8AC3E}">
        <p14:creationId xmlns:p14="http://schemas.microsoft.com/office/powerpoint/2010/main" val="23235741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2">
                    <a:lumMod val="50000"/>
                    <a:lumOff val="50000"/>
                  </a:schemeClr>
                </a:solidFill>
              </a:rPr>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solidFill>
                  <a:schemeClr val="tx2">
                    <a:lumMod val="50000"/>
                    <a:lumOff val="50000"/>
                  </a:schemeClr>
                </a:solidFill>
              </a:rPr>
              <a:t>Omvårdnadsvariabler</a:t>
            </a:r>
            <a:r>
              <a:rPr lang="sv-SE" baseline="0" dirty="0">
                <a:solidFill>
                  <a:schemeClr val="tx2">
                    <a:lumMod val="50000"/>
                    <a:lumOff val="50000"/>
                  </a:schemeClr>
                </a:solidFill>
              </a:rPr>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solidFill>
                  <a:schemeClr val="tx1"/>
                </a:solidFill>
              </a:rPr>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1351091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3E2DC2-F8F3-10D9-FCDB-CA3C32A3674A}"/>
              </a:ext>
            </a:extLst>
          </p:cNvPr>
          <p:cNvSpPr>
            <a:spLocks noGrp="1"/>
          </p:cNvSpPr>
          <p:nvPr>
            <p:ph type="ctrTitle"/>
          </p:nvPr>
        </p:nvSpPr>
        <p:spPr/>
        <p:txBody>
          <a:bodyPr/>
          <a:lstStyle/>
          <a:p>
            <a:r>
              <a:rPr lang="sv-SE" dirty="0"/>
              <a:t>Gruppdiskussioner</a:t>
            </a:r>
          </a:p>
        </p:txBody>
      </p:sp>
      <p:sp>
        <p:nvSpPr>
          <p:cNvPr id="3" name="Underrubrik 2">
            <a:extLst>
              <a:ext uri="{FF2B5EF4-FFF2-40B4-BE49-F238E27FC236}">
                <a16:creationId xmlns:a16="http://schemas.microsoft.com/office/drawing/2014/main" id="{21E60B4B-1C3D-519C-C062-C2CA2E118249}"/>
              </a:ext>
            </a:extLst>
          </p:cNvPr>
          <p:cNvSpPr>
            <a:spLocks noGrp="1"/>
          </p:cNvSpPr>
          <p:nvPr>
            <p:ph type="subTitle" idx="1"/>
          </p:nvPr>
        </p:nvSpPr>
        <p:spPr/>
        <p:txBody>
          <a:bodyPr/>
          <a:lstStyle/>
          <a:p>
            <a:r>
              <a:rPr lang="sv-SE" dirty="0"/>
              <a:t>Årsrapport</a:t>
            </a:r>
          </a:p>
          <a:p>
            <a:r>
              <a:rPr lang="sv-SE" dirty="0"/>
              <a:t>Förflyttningar</a:t>
            </a:r>
          </a:p>
          <a:p>
            <a:r>
              <a:rPr lang="sv-SE" dirty="0"/>
              <a:t>3 månaders uppföljning</a:t>
            </a:r>
          </a:p>
          <a:p>
            <a:r>
              <a:rPr lang="sv-SE" dirty="0"/>
              <a:t>Förbättringsarbeten</a:t>
            </a:r>
          </a:p>
        </p:txBody>
      </p:sp>
    </p:spTree>
    <p:extLst>
      <p:ext uri="{BB962C8B-B14F-4D97-AF65-F5344CB8AC3E}">
        <p14:creationId xmlns:p14="http://schemas.microsoft.com/office/powerpoint/2010/main" val="1608331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99B009-DD32-90CE-D30C-553B26061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3134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ABEF9C-81A6-8488-6B10-0811A906B60C}"/>
              </a:ext>
            </a:extLst>
          </p:cNvPr>
          <p:cNvSpPr>
            <a:spLocks noGrp="1"/>
          </p:cNvSpPr>
          <p:nvPr>
            <p:ph type="title"/>
          </p:nvPr>
        </p:nvSpPr>
        <p:spPr/>
        <p:txBody>
          <a:bodyPr/>
          <a:lstStyle/>
          <a:p>
            <a:r>
              <a:rPr lang="sv-SE" dirty="0"/>
              <a:t>Gruppindelning</a:t>
            </a:r>
          </a:p>
        </p:txBody>
      </p:sp>
      <p:sp>
        <p:nvSpPr>
          <p:cNvPr id="3" name="Platshållare för innehåll 2">
            <a:extLst>
              <a:ext uri="{FF2B5EF4-FFF2-40B4-BE49-F238E27FC236}">
                <a16:creationId xmlns:a16="http://schemas.microsoft.com/office/drawing/2014/main" id="{C7020156-BBEF-0BB8-2123-2F38B4E40D15}"/>
              </a:ext>
            </a:extLst>
          </p:cNvPr>
          <p:cNvSpPr>
            <a:spLocks noGrp="1"/>
          </p:cNvSpPr>
          <p:nvPr>
            <p:ph sz="half" idx="1"/>
          </p:nvPr>
        </p:nvSpPr>
        <p:spPr/>
        <p:txBody>
          <a:bodyPr>
            <a:normAutofit fontScale="92500" lnSpcReduction="20000"/>
          </a:bodyPr>
          <a:lstStyle/>
          <a:p>
            <a:pPr marL="0" indent="0">
              <a:buNone/>
            </a:pPr>
            <a:r>
              <a:rPr lang="sv-SE" sz="1800" b="1" dirty="0"/>
              <a:t>Akademiska = grupp 1 </a:t>
            </a:r>
          </a:p>
          <a:p>
            <a:r>
              <a:rPr lang="sv-SE" sz="1800" b="1" dirty="0"/>
              <a:t> </a:t>
            </a:r>
            <a:r>
              <a:rPr lang="sv-SE" sz="1800" dirty="0"/>
              <a:t>Region Uppsala</a:t>
            </a:r>
          </a:p>
          <a:p>
            <a:r>
              <a:rPr lang="sv-SE" sz="1800" dirty="0"/>
              <a:t>Region Dalarna</a:t>
            </a:r>
          </a:p>
          <a:p>
            <a:r>
              <a:rPr lang="sv-SE" sz="1800" dirty="0"/>
              <a:t>Region Gävleborg</a:t>
            </a:r>
          </a:p>
          <a:p>
            <a:r>
              <a:rPr lang="sv-SE" sz="1800" dirty="0"/>
              <a:t>Region Sörmland</a:t>
            </a:r>
          </a:p>
          <a:p>
            <a:pPr marL="0" indent="0">
              <a:buNone/>
            </a:pPr>
            <a:r>
              <a:rPr lang="sv-SE" sz="1800" b="1" dirty="0"/>
              <a:t>Örebro = grupp 2 </a:t>
            </a:r>
          </a:p>
          <a:p>
            <a:r>
              <a:rPr lang="sv-SE" sz="1800" dirty="0"/>
              <a:t>Region Örebro Län</a:t>
            </a:r>
          </a:p>
          <a:p>
            <a:r>
              <a:rPr lang="sv-SE" sz="1800" dirty="0"/>
              <a:t>Region Västmanland</a:t>
            </a:r>
          </a:p>
          <a:p>
            <a:r>
              <a:rPr lang="sv-SE" sz="1800" dirty="0"/>
              <a:t>Region Värmland</a:t>
            </a:r>
          </a:p>
          <a:p>
            <a:pPr marL="0" indent="0">
              <a:buNone/>
            </a:pPr>
            <a:r>
              <a:rPr lang="sv-SE" sz="1800" b="1" dirty="0"/>
              <a:t>Karolinska Solna = grupp 3 </a:t>
            </a:r>
          </a:p>
          <a:p>
            <a:r>
              <a:rPr lang="sv-SE" sz="1800" dirty="0"/>
              <a:t>Region Stockholm</a:t>
            </a:r>
          </a:p>
          <a:p>
            <a:r>
              <a:rPr lang="sv-SE" sz="1800" dirty="0"/>
              <a:t>Region Gotland</a:t>
            </a:r>
          </a:p>
          <a:p>
            <a:pPr marL="0" indent="0">
              <a:buNone/>
            </a:pPr>
            <a:r>
              <a:rPr lang="sv-SE" sz="1900" b="1" dirty="0"/>
              <a:t>Linköping = grupp 4</a:t>
            </a:r>
            <a:endParaRPr lang="sv-SE" sz="1900" b="1" dirty="0">
              <a:solidFill>
                <a:srgbClr val="FF0000"/>
              </a:solidFill>
            </a:endParaRPr>
          </a:p>
          <a:p>
            <a:r>
              <a:rPr lang="sv-SE" sz="1900" dirty="0"/>
              <a:t>Region Östergötlands län</a:t>
            </a:r>
          </a:p>
          <a:p>
            <a:r>
              <a:rPr lang="sv-SE" sz="1900" dirty="0"/>
              <a:t>Jönköpings län</a:t>
            </a:r>
          </a:p>
          <a:p>
            <a:r>
              <a:rPr lang="sv-SE" sz="1900" dirty="0"/>
              <a:t>Kalmar län</a:t>
            </a:r>
          </a:p>
          <a:p>
            <a:endParaRPr lang="sv-SE" sz="1800" dirty="0"/>
          </a:p>
        </p:txBody>
      </p:sp>
      <p:sp>
        <p:nvSpPr>
          <p:cNvPr id="4" name="Platshållare för innehåll 3">
            <a:extLst>
              <a:ext uri="{FF2B5EF4-FFF2-40B4-BE49-F238E27FC236}">
                <a16:creationId xmlns:a16="http://schemas.microsoft.com/office/drawing/2014/main" id="{CCF73334-0CF0-C942-B80C-C0E99C385C38}"/>
              </a:ext>
            </a:extLst>
          </p:cNvPr>
          <p:cNvSpPr>
            <a:spLocks noGrp="1"/>
          </p:cNvSpPr>
          <p:nvPr>
            <p:ph sz="half" idx="2"/>
          </p:nvPr>
        </p:nvSpPr>
        <p:spPr/>
        <p:txBody>
          <a:bodyPr>
            <a:normAutofit fontScale="92500" lnSpcReduction="20000"/>
          </a:bodyPr>
          <a:lstStyle/>
          <a:p>
            <a:pPr marL="0" indent="0">
              <a:buNone/>
            </a:pPr>
            <a:r>
              <a:rPr lang="sv-SE" sz="1900" b="1" dirty="0"/>
              <a:t>Lund = grupp 5 </a:t>
            </a:r>
          </a:p>
          <a:p>
            <a:r>
              <a:rPr lang="sv-SE" sz="1900" dirty="0"/>
              <a:t>Region Blekinge</a:t>
            </a:r>
          </a:p>
          <a:p>
            <a:r>
              <a:rPr lang="sv-SE" sz="1900" dirty="0"/>
              <a:t>Region Kronoberg</a:t>
            </a:r>
          </a:p>
          <a:p>
            <a:r>
              <a:rPr lang="sv-SE" sz="1900" dirty="0"/>
              <a:t>Region Skåne</a:t>
            </a:r>
          </a:p>
          <a:p>
            <a:pPr marL="0" indent="0">
              <a:buNone/>
            </a:pPr>
            <a:r>
              <a:rPr lang="sv-SE" sz="1900" b="1" dirty="0"/>
              <a:t>Sahlgrenska Göteborg = grupp 6</a:t>
            </a:r>
          </a:p>
          <a:p>
            <a:r>
              <a:rPr lang="sv-SE" sz="1900" dirty="0"/>
              <a:t>Västra Götalandsregion</a:t>
            </a:r>
          </a:p>
          <a:p>
            <a:r>
              <a:rPr lang="sv-SE" sz="1900" dirty="0"/>
              <a:t>Hallands län</a:t>
            </a:r>
          </a:p>
          <a:p>
            <a:pPr marL="0" indent="0">
              <a:buNone/>
            </a:pPr>
            <a:r>
              <a:rPr lang="sv-SE" sz="2100" b="1" dirty="0"/>
              <a:t>Umeå NUS = grupp 7</a:t>
            </a:r>
          </a:p>
          <a:p>
            <a:r>
              <a:rPr lang="sv-SE" sz="2100" dirty="0"/>
              <a:t>Region Norrbotten</a:t>
            </a:r>
          </a:p>
          <a:p>
            <a:r>
              <a:rPr lang="sv-SE" sz="2100" dirty="0"/>
              <a:t>Region Västerbotten</a:t>
            </a:r>
          </a:p>
          <a:p>
            <a:r>
              <a:rPr lang="sv-SE" sz="2100" dirty="0"/>
              <a:t>Region Jämtland Härjedalen</a:t>
            </a:r>
          </a:p>
          <a:p>
            <a:r>
              <a:rPr lang="sv-SE" sz="2100" dirty="0"/>
              <a:t>Region Västernorrland</a:t>
            </a:r>
          </a:p>
          <a:p>
            <a:endParaRPr lang="sv-SE" sz="2100" dirty="0"/>
          </a:p>
        </p:txBody>
      </p:sp>
    </p:spTree>
    <p:extLst>
      <p:ext uri="{BB962C8B-B14F-4D97-AF65-F5344CB8AC3E}">
        <p14:creationId xmlns:p14="http://schemas.microsoft.com/office/powerpoint/2010/main" val="19534607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2">
                    <a:lumMod val="50000"/>
                    <a:lumOff val="50000"/>
                  </a:schemeClr>
                </a:solidFill>
              </a:rPr>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solidFill>
                  <a:schemeClr val="tx2">
                    <a:lumMod val="50000"/>
                    <a:lumOff val="50000"/>
                  </a:schemeClr>
                </a:solidFill>
              </a:rPr>
              <a:t>Omvårdnadsvariabler</a:t>
            </a:r>
            <a:r>
              <a:rPr lang="sv-SE" baseline="0" dirty="0">
                <a:solidFill>
                  <a:schemeClr val="tx2">
                    <a:lumMod val="50000"/>
                    <a:lumOff val="50000"/>
                  </a:schemeClr>
                </a:solidFill>
              </a:rPr>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solidFill>
                  <a:schemeClr val="tx2">
                    <a:lumMod val="50000"/>
                    <a:lumOff val="50000"/>
                  </a:schemeClr>
                </a:solidFill>
              </a:rPr>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1"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24810981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0AA547-3E57-25E9-2C5F-408D20478AF5}"/>
              </a:ext>
            </a:extLst>
          </p:cNvPr>
          <p:cNvSpPr>
            <a:spLocks noGrp="1"/>
          </p:cNvSpPr>
          <p:nvPr>
            <p:ph type="title" idx="4294967295"/>
          </p:nvPr>
        </p:nvSpPr>
        <p:spPr/>
        <p:txBody>
          <a:bodyPr/>
          <a:lstStyle/>
          <a:p>
            <a:r>
              <a:rPr lang="sv-SE" sz="4000" b="1" i="1" dirty="0">
                <a:solidFill>
                  <a:schemeClr val="accent4">
                    <a:lumMod val="75000"/>
                  </a:schemeClr>
                </a:solidFill>
                <a:latin typeface="Book Antiqua" panose="02040602050305030304" pitchFamily="18" charset="0"/>
              </a:rPr>
              <a:t>Årets strokeenhet </a:t>
            </a:r>
          </a:p>
        </p:txBody>
      </p:sp>
      <p:sp>
        <p:nvSpPr>
          <p:cNvPr id="4" name="textruta 3">
            <a:extLst>
              <a:ext uri="{FF2B5EF4-FFF2-40B4-BE49-F238E27FC236}">
                <a16:creationId xmlns:a16="http://schemas.microsoft.com/office/drawing/2014/main" id="{98E2117C-1869-CCB4-AF50-F0148B315FDD}"/>
              </a:ext>
            </a:extLst>
          </p:cNvPr>
          <p:cNvSpPr txBox="1"/>
          <p:nvPr/>
        </p:nvSpPr>
        <p:spPr>
          <a:xfrm>
            <a:off x="160868" y="1164299"/>
            <a:ext cx="8983132" cy="5062924"/>
          </a:xfrm>
          <a:prstGeom prst="rect">
            <a:avLst/>
          </a:prstGeom>
          <a:noFill/>
        </p:spPr>
        <p:txBody>
          <a:bodyPr wrap="square">
            <a:spAutoFit/>
          </a:bodyPr>
          <a:lstStyle/>
          <a:p>
            <a:endParaRPr lang="sv-SE" sz="1600" dirty="0">
              <a:solidFill>
                <a:schemeClr val="accent4">
                  <a:lumMod val="75000"/>
                </a:schemeClr>
              </a:solidFill>
              <a:latin typeface="Book Antiqua" panose="02040602050305030304" pitchFamily="18" charset="0"/>
            </a:endParaRPr>
          </a:p>
          <a:p>
            <a:r>
              <a:rPr lang="sv-SE" dirty="0">
                <a:solidFill>
                  <a:schemeClr val="accent4">
                    <a:lumMod val="75000"/>
                  </a:schemeClr>
                </a:solidFill>
                <a:latin typeface="Book Antiqua" panose="02040602050305030304" pitchFamily="18" charset="0"/>
              </a:rPr>
              <a:t>Bedömningskriterier stroke</a:t>
            </a:r>
          </a:p>
          <a:p>
            <a:endParaRPr lang="sv-SE" sz="1400" dirty="0">
              <a:solidFill>
                <a:schemeClr val="accent4">
                  <a:lumMod val="75000"/>
                </a:schemeClr>
              </a:solidFill>
              <a:latin typeface="Book Antiqua" panose="02040602050305030304" pitchFamily="18" charset="0"/>
            </a:endParaRPr>
          </a:p>
          <a:p>
            <a:pPr marL="285750" indent="-285750">
              <a:spcBef>
                <a:spcPts val="300"/>
              </a:spcBef>
              <a:buFont typeface="Wingdings" panose="05000000000000000000" pitchFamily="2" charset="2"/>
              <a:buChar char="v"/>
            </a:pPr>
            <a:r>
              <a:rPr lang="sv-SE" sz="1600" dirty="0">
                <a:latin typeface="Bell MT" panose="02020503060305020303" pitchFamily="18" charset="0"/>
              </a:rPr>
              <a:t>Täckningsgrad &gt; 85 %</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a:t>
            </a:r>
            <a:r>
              <a:rPr lang="sv-SE" sz="1600" dirty="0" err="1">
                <a:latin typeface="Bell MT" panose="02020503060305020303" pitchFamily="18" charset="0"/>
              </a:rPr>
              <a:t>reperfusionsbehandlade</a:t>
            </a:r>
            <a:endParaRPr lang="sv-SE" sz="1600" dirty="0">
              <a:latin typeface="Bell MT" panose="02020503060305020303" pitchFamily="18" charset="0"/>
            </a:endParaRPr>
          </a:p>
          <a:p>
            <a:pPr marL="285750" indent="-285750">
              <a:spcBef>
                <a:spcPts val="300"/>
              </a:spcBef>
              <a:buFont typeface="Wingdings" panose="05000000000000000000" pitchFamily="2" charset="2"/>
              <a:buChar char="v"/>
            </a:pPr>
            <a:r>
              <a:rPr lang="sv-SE" sz="1600" dirty="0">
                <a:latin typeface="Bell MT" panose="02020503060305020303" pitchFamily="18" charset="0"/>
              </a:rPr>
              <a:t>Andel </a:t>
            </a:r>
            <a:r>
              <a:rPr lang="sv-SE" sz="1600" dirty="0" err="1">
                <a:latin typeface="Bell MT" panose="02020503060305020303" pitchFamily="18" charset="0"/>
              </a:rPr>
              <a:t>trombolysbehandlade</a:t>
            </a:r>
            <a:r>
              <a:rPr lang="sv-SE" sz="1600" dirty="0">
                <a:latin typeface="Bell MT" panose="02020503060305020303" pitchFamily="18" charset="0"/>
              </a:rPr>
              <a:t> inom 30 min</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med strokeenhet, IVA eller NKK som första vårdnivå vid stroke</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vårdade på strokeenhet, IVA eller NKK totalt under vårdtiden</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registrerade med NIHSS vid inläggning</a:t>
            </a:r>
          </a:p>
          <a:p>
            <a:pPr marL="285750" indent="-285750">
              <a:spcBef>
                <a:spcPts val="300"/>
              </a:spcBef>
              <a:buFont typeface="Wingdings" panose="05000000000000000000" pitchFamily="2" charset="2"/>
              <a:buChar char="v"/>
            </a:pPr>
            <a:r>
              <a:rPr lang="sv-SE" sz="1600" dirty="0">
                <a:latin typeface="Bell MT" panose="02020503060305020303" pitchFamily="18" charset="0"/>
              </a:rPr>
              <a:t>Bedömning av sväljförmåga</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med blodtryckssänkande behandling efter stroke</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med trombocythämmande behandling vid ischemisk stroke utan förmaksflimmer</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med </a:t>
            </a:r>
            <a:r>
              <a:rPr lang="sv-SE" sz="1600" dirty="0" err="1">
                <a:latin typeface="Bell MT" panose="02020503060305020303" pitchFamily="18" charset="0"/>
              </a:rPr>
              <a:t>antikoagulantiabehandling</a:t>
            </a:r>
            <a:r>
              <a:rPr lang="sv-SE" sz="1600" dirty="0">
                <a:latin typeface="Bell MT" panose="02020503060305020303" pitchFamily="18" charset="0"/>
              </a:rPr>
              <a:t> vid förmaksflimmer och ischemisk stroke</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med statinbehandling efter ischemisk stroke</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med tidig understödd utskrivning till hemmet med multidisciplinärt rehabteam koordinerat från strokeenhet</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uppföljda 3 månader efter stroke</a:t>
            </a:r>
          </a:p>
          <a:p>
            <a:pPr marL="285750" indent="-285750">
              <a:spcBef>
                <a:spcPts val="300"/>
              </a:spcBef>
              <a:buFont typeface="Wingdings" panose="05000000000000000000" pitchFamily="2" charset="2"/>
              <a:buChar char="v"/>
            </a:pPr>
            <a:r>
              <a:rPr lang="sv-SE" sz="1600" dirty="0">
                <a:latin typeface="Bell MT" panose="02020503060305020303" pitchFamily="18" charset="0"/>
              </a:rPr>
              <a:t>Andel nöjda med rehabiliteringen efter stroke</a:t>
            </a:r>
          </a:p>
        </p:txBody>
      </p:sp>
    </p:spTree>
    <p:extLst>
      <p:ext uri="{BB962C8B-B14F-4D97-AF65-F5344CB8AC3E}">
        <p14:creationId xmlns:p14="http://schemas.microsoft.com/office/powerpoint/2010/main" val="3229604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Bildobjekt 2">
            <a:extLst>
              <a:ext uri="{FF2B5EF4-FFF2-40B4-BE49-F238E27FC236}">
                <a16:creationId xmlns:a16="http://schemas.microsoft.com/office/drawing/2014/main" id="{E1A270A6-92DE-62E6-A8BE-2EC0C4089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661" y="1787753"/>
            <a:ext cx="71501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ubrik 1">
            <a:extLst>
              <a:ext uri="{FF2B5EF4-FFF2-40B4-BE49-F238E27FC236}">
                <a16:creationId xmlns:a16="http://schemas.microsoft.com/office/drawing/2014/main" id="{2300AA83-58E4-C82B-CE26-4E3DAD450436}"/>
              </a:ext>
            </a:extLst>
          </p:cNvPr>
          <p:cNvSpPr>
            <a:spLocks noGrp="1"/>
          </p:cNvSpPr>
          <p:nvPr>
            <p:ph type="title" idx="4294967295"/>
          </p:nvPr>
        </p:nvSpPr>
        <p:spPr/>
        <p:txBody>
          <a:bodyPr/>
          <a:lstStyle/>
          <a:p>
            <a:r>
              <a:rPr lang="sv-SE" altLang="sv-SE" sz="4000" b="1" i="1" dirty="0">
                <a:solidFill>
                  <a:schemeClr val="accent4">
                    <a:lumMod val="75000"/>
                  </a:schemeClr>
                </a:solidFill>
                <a:latin typeface="Book Antiqua" panose="02040602050305030304" pitchFamily="18" charset="0"/>
                <a:ea typeface="Calibri" panose="020F0502020204030204" pitchFamily="34" charset="0"/>
                <a:cs typeface="Times New Roman" panose="02020603050405020304" pitchFamily="18" charset="0"/>
              </a:rPr>
              <a:t>Årets strokeenhet</a:t>
            </a:r>
            <a:endParaRPr lang="sv-SE" altLang="sv-SE" dirty="0">
              <a:solidFill>
                <a:schemeClr val="accent4">
                  <a:lumMod val="75000"/>
                </a:schemeClr>
              </a:solidFill>
              <a:ea typeface="Calibri" panose="020F0502020204030204" pitchFamily="34" charset="0"/>
              <a:cs typeface="Times New Roman" panose="02020603050405020304"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54F7F6-E1F2-89BF-40CC-A1E25A74E7D5}"/>
              </a:ext>
            </a:extLst>
          </p:cNvPr>
          <p:cNvSpPr>
            <a:spLocks noGrp="1"/>
          </p:cNvSpPr>
          <p:nvPr>
            <p:ph type="ctrTitle"/>
          </p:nvPr>
        </p:nvSpPr>
        <p:spPr/>
        <p:txBody>
          <a:bodyPr/>
          <a:lstStyle/>
          <a:p>
            <a:r>
              <a:rPr lang="sv-SE" altLang="sv-SE" sz="4000" b="1" i="1" dirty="0">
                <a:solidFill>
                  <a:srgbClr val="BA9969"/>
                </a:solidFill>
                <a:latin typeface="Book Antiqua" panose="02040602050305030304" pitchFamily="18" charset="0"/>
                <a:ea typeface="Calibri" panose="020F0502020204030204" pitchFamily="34" charset="0"/>
                <a:cs typeface="Times New Roman" panose="02020603050405020304" pitchFamily="18" charset="0"/>
              </a:rPr>
              <a:t>Årets strokeenhet 2021</a:t>
            </a:r>
            <a:endParaRPr lang="sv-SE" dirty="0"/>
          </a:p>
        </p:txBody>
      </p:sp>
      <p:sp>
        <p:nvSpPr>
          <p:cNvPr id="3" name="Underrubrik 2">
            <a:extLst>
              <a:ext uri="{FF2B5EF4-FFF2-40B4-BE49-F238E27FC236}">
                <a16:creationId xmlns:a16="http://schemas.microsoft.com/office/drawing/2014/main" id="{6D650E9A-9454-F674-32A7-06DC03F8D573}"/>
              </a:ext>
            </a:extLst>
          </p:cNvPr>
          <p:cNvSpPr>
            <a:spLocks noGrp="1"/>
          </p:cNvSpPr>
          <p:nvPr>
            <p:ph type="subTitle" idx="1"/>
          </p:nvPr>
        </p:nvSpPr>
        <p:spPr/>
        <p:txBody>
          <a:bodyPr/>
          <a:lstStyle/>
          <a:p>
            <a:pPr marL="0" indent="0" algn="ctr">
              <a:buNone/>
            </a:pPr>
            <a:r>
              <a:rPr lang="sv-SE" dirty="0"/>
              <a:t>Grattis Alingsås Lasarett!</a:t>
            </a:r>
          </a:p>
        </p:txBody>
      </p:sp>
      <p:pic>
        <p:nvPicPr>
          <p:cNvPr id="5" name="Bildobjekt 4" descr="En bild som visar blomma, växt, bukett, olika&#10;&#10;Automatiskt genererad beskrivning">
            <a:extLst>
              <a:ext uri="{FF2B5EF4-FFF2-40B4-BE49-F238E27FC236}">
                <a16:creationId xmlns:a16="http://schemas.microsoft.com/office/drawing/2014/main" id="{96169E2E-16D9-6803-5773-B97F31BCA00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86000" y="2591576"/>
            <a:ext cx="4780385" cy="3585289"/>
          </a:xfrm>
          <a:prstGeom prst="rect">
            <a:avLst/>
          </a:prstGeom>
        </p:spPr>
      </p:pic>
    </p:spTree>
    <p:extLst>
      <p:ext uri="{BB962C8B-B14F-4D97-AF65-F5344CB8AC3E}">
        <p14:creationId xmlns:p14="http://schemas.microsoft.com/office/powerpoint/2010/main" val="2529806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126C-3F74-4139-8894-0F6B4070CA69}"/>
              </a:ext>
            </a:extLst>
          </p:cNvPr>
          <p:cNvSpPr>
            <a:spLocks noGrp="1"/>
          </p:cNvSpPr>
          <p:nvPr>
            <p:ph type="title"/>
          </p:nvPr>
        </p:nvSpPr>
        <p:spPr/>
        <p:txBody>
          <a:bodyPr/>
          <a:lstStyle/>
          <a:p>
            <a:r>
              <a:rPr lang="sv-SE" dirty="0"/>
              <a:t>TIA och stroke 2021</a:t>
            </a:r>
          </a:p>
        </p:txBody>
      </p:sp>
      <p:sp>
        <p:nvSpPr>
          <p:cNvPr id="3" name="Content Placeholder 2">
            <a:extLst>
              <a:ext uri="{FF2B5EF4-FFF2-40B4-BE49-F238E27FC236}">
                <a16:creationId xmlns:a16="http://schemas.microsoft.com/office/drawing/2014/main" id="{67573B7E-2E19-49DE-A3B2-70491DA60FD2}"/>
              </a:ext>
            </a:extLst>
          </p:cNvPr>
          <p:cNvSpPr>
            <a:spLocks noGrp="1"/>
          </p:cNvSpPr>
          <p:nvPr>
            <p:ph idx="1"/>
          </p:nvPr>
        </p:nvSpPr>
        <p:spPr/>
        <p:txBody>
          <a:bodyPr>
            <a:normAutofit fontScale="92500"/>
          </a:bodyPr>
          <a:lstStyle/>
          <a:p>
            <a:r>
              <a:rPr lang="sv-SE" dirty="0"/>
              <a:t>Medelålder </a:t>
            </a:r>
          </a:p>
          <a:p>
            <a:pPr lvl="1"/>
            <a:r>
              <a:rPr lang="sv-SE" dirty="0"/>
              <a:t>TIA: 73 år för män, 76 år för kvinnor (snitt 74 år)</a:t>
            </a:r>
          </a:p>
          <a:p>
            <a:pPr lvl="1"/>
            <a:r>
              <a:rPr lang="sv-SE" dirty="0"/>
              <a:t>Stroke: 73 år för män, 77 år för kvinnor (snitt 75 år)</a:t>
            </a:r>
          </a:p>
          <a:p>
            <a:r>
              <a:rPr lang="sv-SE" dirty="0"/>
              <a:t>Könsfördelning</a:t>
            </a:r>
          </a:p>
          <a:p>
            <a:pPr lvl="1"/>
            <a:r>
              <a:rPr lang="sv-SE" dirty="0"/>
              <a:t>TIA 52% män, 48% kvinnor</a:t>
            </a:r>
          </a:p>
          <a:p>
            <a:pPr lvl="1"/>
            <a:r>
              <a:rPr lang="sv-SE" dirty="0"/>
              <a:t>Stroke: 55% män, 45% kvinnor</a:t>
            </a:r>
          </a:p>
          <a:p>
            <a:r>
              <a:rPr lang="sv-SE" dirty="0"/>
              <a:t>Ankom med ambulans:</a:t>
            </a:r>
          </a:p>
          <a:p>
            <a:pPr lvl="1"/>
            <a:r>
              <a:rPr lang="sv-SE" dirty="0"/>
              <a:t>TIA: 56% (30-100%)</a:t>
            </a:r>
          </a:p>
          <a:p>
            <a:pPr lvl="1"/>
            <a:r>
              <a:rPr lang="sv-SE" dirty="0"/>
              <a:t>Stroke: 76% (71%-85%)</a:t>
            </a:r>
          </a:p>
          <a:p>
            <a:pPr marL="0" indent="0">
              <a:buNone/>
            </a:pPr>
            <a:endParaRPr lang="sv-SE" dirty="0"/>
          </a:p>
          <a:p>
            <a:endParaRPr lang="sv-SE" dirty="0"/>
          </a:p>
          <a:p>
            <a:endParaRPr lang="sv-SE" dirty="0"/>
          </a:p>
        </p:txBody>
      </p:sp>
      <p:pic>
        <p:nvPicPr>
          <p:cNvPr id="4" name="Picture 7">
            <a:extLst>
              <a:ext uri="{FF2B5EF4-FFF2-40B4-BE49-F238E27FC236}">
                <a16:creationId xmlns:a16="http://schemas.microsoft.com/office/drawing/2014/main" id="{57E845F2-140E-E9D5-76FE-224B9D0D0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435" y="3725863"/>
            <a:ext cx="30861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946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33F24C-EC81-66D4-EDA7-E50BEE7648E9}"/>
              </a:ext>
            </a:extLst>
          </p:cNvPr>
          <p:cNvSpPr>
            <a:spLocks noGrp="1"/>
          </p:cNvSpPr>
          <p:nvPr>
            <p:ph type="ctrTitle"/>
          </p:nvPr>
        </p:nvSpPr>
        <p:spPr/>
        <p:txBody>
          <a:bodyPr>
            <a:normAutofit/>
          </a:bodyPr>
          <a:lstStyle/>
          <a:p>
            <a:r>
              <a:rPr lang="sv-SE" sz="4400" b="1" i="1" kern="1200" dirty="0">
                <a:solidFill>
                  <a:srgbClr val="BA9969"/>
                </a:solidFill>
                <a:effectLst/>
                <a:latin typeface="Book Antiqua" panose="02040602050305030304" pitchFamily="18" charset="0"/>
                <a:ea typeface="Calibri" panose="020F0502020204030204" pitchFamily="34" charset="0"/>
                <a:cs typeface="Times New Roman" panose="02020603050405020304" pitchFamily="18" charset="0"/>
              </a:rPr>
              <a:t>Omnämnande för </a:t>
            </a:r>
            <a:br>
              <a:rPr lang="sv-SE" sz="4400" b="1" i="1" kern="1200" dirty="0">
                <a:solidFill>
                  <a:srgbClr val="BA9969"/>
                </a:solidFill>
                <a:effectLst/>
                <a:latin typeface="Book Antiqua" panose="02040602050305030304" pitchFamily="18" charset="0"/>
                <a:ea typeface="Calibri" panose="020F0502020204030204" pitchFamily="34" charset="0"/>
                <a:cs typeface="Times New Roman" panose="02020603050405020304" pitchFamily="18" charset="0"/>
              </a:rPr>
            </a:br>
            <a:r>
              <a:rPr lang="sv-SE" sz="4400" b="1" i="1" kern="1200" dirty="0">
                <a:solidFill>
                  <a:srgbClr val="BA9969"/>
                </a:solidFill>
                <a:effectLst/>
                <a:latin typeface="Book Antiqua" panose="02040602050305030304" pitchFamily="18" charset="0"/>
                <a:ea typeface="Calibri" panose="020F0502020204030204" pitchFamily="34" charset="0"/>
                <a:cs typeface="Times New Roman" panose="02020603050405020304" pitchFamily="18" charset="0"/>
              </a:rPr>
              <a:t>God strokevård 2021</a:t>
            </a:r>
            <a:endParaRPr lang="sv-SE" dirty="0"/>
          </a:p>
        </p:txBody>
      </p:sp>
      <p:sp>
        <p:nvSpPr>
          <p:cNvPr id="3" name="Underrubrik 2">
            <a:extLst>
              <a:ext uri="{FF2B5EF4-FFF2-40B4-BE49-F238E27FC236}">
                <a16:creationId xmlns:a16="http://schemas.microsoft.com/office/drawing/2014/main" id="{EDC948CC-584D-5EC6-D5DB-EDB34081A0AB}"/>
              </a:ext>
            </a:extLst>
          </p:cNvPr>
          <p:cNvSpPr>
            <a:spLocks noGrp="1"/>
          </p:cNvSpPr>
          <p:nvPr>
            <p:ph type="subTitle" idx="1"/>
          </p:nvPr>
        </p:nvSpPr>
        <p:spPr/>
        <p:txBody>
          <a:bodyPr>
            <a:normAutofit fontScale="92500" lnSpcReduction="10000"/>
          </a:bodyPr>
          <a:lstStyle/>
          <a:p>
            <a:pPr marL="0" indent="0">
              <a:buNone/>
            </a:pPr>
            <a:r>
              <a:rPr lang="sv-SE" dirty="0"/>
              <a:t>Grattis till!</a:t>
            </a:r>
          </a:p>
          <a:p>
            <a:pPr>
              <a:buFont typeface="Wingdings" panose="05000000000000000000" pitchFamily="2" charset="2"/>
              <a:buChar char="Ø"/>
            </a:pPr>
            <a:r>
              <a:rPr lang="sv-SE" dirty="0"/>
              <a:t>Avesta</a:t>
            </a:r>
          </a:p>
          <a:p>
            <a:pPr>
              <a:buFont typeface="Wingdings" panose="05000000000000000000" pitchFamily="2" charset="2"/>
              <a:buChar char="Ø"/>
            </a:pPr>
            <a:r>
              <a:rPr lang="sv-SE" dirty="0"/>
              <a:t>Bollnäs</a:t>
            </a:r>
          </a:p>
          <a:p>
            <a:pPr>
              <a:buFont typeface="Wingdings" panose="05000000000000000000" pitchFamily="2" charset="2"/>
              <a:buChar char="Ø"/>
            </a:pPr>
            <a:r>
              <a:rPr lang="sv-SE" dirty="0"/>
              <a:t>Kullbergska</a:t>
            </a:r>
          </a:p>
          <a:p>
            <a:pPr>
              <a:buFont typeface="Wingdings" panose="05000000000000000000" pitchFamily="2" charset="2"/>
              <a:buChar char="Ø"/>
            </a:pPr>
            <a:r>
              <a:rPr lang="sv-SE" dirty="0"/>
              <a:t>Köping</a:t>
            </a:r>
          </a:p>
          <a:p>
            <a:pPr>
              <a:buFont typeface="Wingdings" panose="05000000000000000000" pitchFamily="2" charset="2"/>
              <a:buChar char="Ø"/>
            </a:pPr>
            <a:r>
              <a:rPr lang="sv-SE" dirty="0"/>
              <a:t>Motala</a:t>
            </a:r>
          </a:p>
          <a:p>
            <a:pPr>
              <a:buFont typeface="Wingdings" panose="05000000000000000000" pitchFamily="2" charset="2"/>
              <a:buChar char="Ø"/>
            </a:pPr>
            <a:r>
              <a:rPr lang="sv-SE" dirty="0"/>
              <a:t>Sundsvall</a:t>
            </a:r>
          </a:p>
        </p:txBody>
      </p:sp>
      <p:pic>
        <p:nvPicPr>
          <p:cNvPr id="7" name="Bildobjekt 6" descr="En bild som visar växt, blomma, bukett&#10;&#10;Automatiskt genererad beskrivning">
            <a:extLst>
              <a:ext uri="{FF2B5EF4-FFF2-40B4-BE49-F238E27FC236}">
                <a16:creationId xmlns:a16="http://schemas.microsoft.com/office/drawing/2014/main" id="{5B942339-C24F-FFBB-3EB7-482CF2CC060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412" b="11280"/>
          <a:stretch/>
        </p:blipFill>
        <p:spPr>
          <a:xfrm>
            <a:off x="3424335" y="1735538"/>
            <a:ext cx="5338664" cy="3503938"/>
          </a:xfrm>
          <a:prstGeom prst="rect">
            <a:avLst/>
          </a:prstGeom>
        </p:spPr>
      </p:pic>
    </p:spTree>
    <p:extLst>
      <p:ext uri="{BB962C8B-B14F-4D97-AF65-F5344CB8AC3E}">
        <p14:creationId xmlns:p14="http://schemas.microsoft.com/office/powerpoint/2010/main" val="83632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9DE176-F8C6-4D1D-AE1E-3D19A4EA505C}"/>
              </a:ext>
            </a:extLst>
          </p:cNvPr>
          <p:cNvSpPr>
            <a:spLocks noGrp="1"/>
          </p:cNvSpPr>
          <p:nvPr>
            <p:ph type="title"/>
          </p:nvPr>
        </p:nvSpPr>
        <p:spPr/>
        <p:txBody>
          <a:bodyPr/>
          <a:lstStyle/>
          <a:p>
            <a:r>
              <a:rPr lang="sv-SE" dirty="0"/>
              <a:t>NIHSS vid inkomst (73%) </a:t>
            </a:r>
          </a:p>
        </p:txBody>
      </p:sp>
      <p:pic>
        <p:nvPicPr>
          <p:cNvPr id="9" name="Content Placeholder 8" descr="Visar ett stapeldiagram för NIHSS poäng från 0 till större än eller lika med 30. Majoriteten har poäng mellan 0-8 sedan går antalen ner tills &gt;=30 där stapeln blir högre.">
            <a:extLst>
              <a:ext uri="{FF2B5EF4-FFF2-40B4-BE49-F238E27FC236}">
                <a16:creationId xmlns:a16="http://schemas.microsoft.com/office/drawing/2014/main" id="{00000000-0008-0000-20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39951"/>
            <a:ext cx="8544396" cy="3797509"/>
          </a:xfrm>
          <a:prstGeom prst="rect">
            <a:avLst/>
          </a:prstGeom>
        </p:spPr>
      </p:pic>
    </p:spTree>
    <p:extLst>
      <p:ext uri="{BB962C8B-B14F-4D97-AF65-F5344CB8AC3E}">
        <p14:creationId xmlns:p14="http://schemas.microsoft.com/office/powerpoint/2010/main" val="530192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AEC0-B724-4738-8CEE-DBEBE51D7738}"/>
              </a:ext>
            </a:extLst>
          </p:cNvPr>
          <p:cNvSpPr>
            <a:spLocks noGrp="1"/>
          </p:cNvSpPr>
          <p:nvPr>
            <p:ph type="title"/>
          </p:nvPr>
        </p:nvSpPr>
        <p:spPr/>
        <p:txBody>
          <a:bodyPr/>
          <a:lstStyle/>
          <a:p>
            <a:r>
              <a:rPr lang="sv-SE" dirty="0"/>
              <a:t>NIHSS</a:t>
            </a:r>
          </a:p>
        </p:txBody>
      </p:sp>
      <p:pic>
        <p:nvPicPr>
          <p:cNvPr id="4" name="Content Placeholder 3" descr="Ett staplat stapeldiagram som visar fördelning av individuella NIHSS-poäng. Högre poäng innebär svårare symptom. Vanligaste problemen är pares i arm eller ben, facialispares, dystratri och problem med orientering.">
            <a:extLst>
              <a:ext uri="{FF2B5EF4-FFF2-40B4-BE49-F238E27FC236}">
                <a16:creationId xmlns:a16="http://schemas.microsoft.com/office/drawing/2014/main" id="{00000000-0008-0000-21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606" y="1862243"/>
            <a:ext cx="8455436" cy="3757972"/>
          </a:xfrm>
          <a:prstGeom prst="rect">
            <a:avLst/>
          </a:prstGeom>
        </p:spPr>
      </p:pic>
    </p:spTree>
    <p:extLst>
      <p:ext uri="{BB962C8B-B14F-4D97-AF65-F5344CB8AC3E}">
        <p14:creationId xmlns:p14="http://schemas.microsoft.com/office/powerpoint/2010/main" val="603142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B992-F8AC-4E70-BE04-D4C92622462F}"/>
              </a:ext>
            </a:extLst>
          </p:cNvPr>
          <p:cNvSpPr>
            <a:spLocks noGrp="1"/>
          </p:cNvSpPr>
          <p:nvPr>
            <p:ph type="title"/>
          </p:nvPr>
        </p:nvSpPr>
        <p:spPr/>
        <p:txBody>
          <a:bodyPr/>
          <a:lstStyle/>
          <a:p>
            <a:r>
              <a:rPr lang="sv-SE" dirty="0"/>
              <a:t>Strokeenhet, första vårdenhet</a:t>
            </a:r>
          </a:p>
        </p:txBody>
      </p:sp>
      <p:pic>
        <p:nvPicPr>
          <p:cNvPr id="4" name="Content Placeholder 3" descr="Ett stapeldiagram som visar andelen patienter som haft en strokeenhet/IVA/NKK som första vårdenhet vid TIA. Riket har 81 % och 43 sjukhus har en högre andel än riket och 28 sjukhus har en lägre andel. Inga värden visas för Växjö pga för få registrerade patienter.">
            <a:extLst>
              <a:ext uri="{FF2B5EF4-FFF2-40B4-BE49-F238E27FC236}">
                <a16:creationId xmlns:a16="http://schemas.microsoft.com/office/drawing/2014/main" id="{00000000-0008-0000-13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32" y="1207959"/>
            <a:ext cx="3632644" cy="4843526"/>
          </a:xfrm>
          <a:prstGeom prst="rect">
            <a:avLst/>
          </a:prstGeom>
        </p:spPr>
      </p:pic>
      <p:pic>
        <p:nvPicPr>
          <p:cNvPr id="5" name="Picture 4" descr="Ett stapeldiagram som visar andelen patienter som fått strokeenhet/IVA/NKK som första vårdenhet uppdelat på sjukhus. Riket har 81 % och uppnår måttlig nivå. 22 sjukhus uppnådde inte måttlig målnivå,  50 sjukhus uppnådde måttlig målnivå varav 27 uppnådde hög målnivå.">
            <a:extLst>
              <a:ext uri="{FF2B5EF4-FFF2-40B4-BE49-F238E27FC236}">
                <a16:creationId xmlns:a16="http://schemas.microsoft.com/office/drawing/2014/main" id="{00000000-0008-0000-2A00-000002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968" y="1207959"/>
            <a:ext cx="3632643" cy="4843655"/>
          </a:xfrm>
          <a:prstGeom prst="rect">
            <a:avLst/>
          </a:prstGeom>
        </p:spPr>
      </p:pic>
      <p:sp>
        <p:nvSpPr>
          <p:cNvPr id="6" name="TextBox 5">
            <a:extLst>
              <a:ext uri="{FF2B5EF4-FFF2-40B4-BE49-F238E27FC236}">
                <a16:creationId xmlns:a16="http://schemas.microsoft.com/office/drawing/2014/main" id="{01E580CB-2E8C-4A0F-AA65-D4ADFC0E1515}"/>
              </a:ext>
            </a:extLst>
          </p:cNvPr>
          <p:cNvSpPr txBox="1"/>
          <p:nvPr/>
        </p:nvSpPr>
        <p:spPr>
          <a:xfrm>
            <a:off x="2081561" y="3158093"/>
            <a:ext cx="793807" cy="646331"/>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3600" b="0" i="0" u="none" strike="noStrike" kern="1200" cap="none" spc="0" normalizeH="0" baseline="0" noProof="0" dirty="0">
                <a:ln>
                  <a:solidFill>
                    <a:srgbClr val="000090"/>
                  </a:solidFill>
                </a:ln>
                <a:solidFill>
                  <a:prstClr val="black"/>
                </a:solidFill>
                <a:effectLst/>
                <a:uLnTx/>
                <a:uFillTx/>
                <a:latin typeface="Calibri"/>
                <a:ea typeface="+mn-ea"/>
                <a:cs typeface="Arial" panose="020B0604020202020204" pitchFamily="34" charset="0"/>
              </a:rPr>
              <a:t>TIA</a:t>
            </a:r>
          </a:p>
        </p:txBody>
      </p:sp>
      <p:sp>
        <p:nvSpPr>
          <p:cNvPr id="7" name="TextBox 6">
            <a:extLst>
              <a:ext uri="{FF2B5EF4-FFF2-40B4-BE49-F238E27FC236}">
                <a16:creationId xmlns:a16="http://schemas.microsoft.com/office/drawing/2014/main" id="{2E178ADE-4683-4084-B44C-68DDF395651D}"/>
              </a:ext>
            </a:extLst>
          </p:cNvPr>
          <p:cNvSpPr txBox="1"/>
          <p:nvPr/>
        </p:nvSpPr>
        <p:spPr>
          <a:xfrm>
            <a:off x="6403357" y="3158092"/>
            <a:ext cx="1371016" cy="646331"/>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3600" b="0" i="0" u="none" strike="noStrike" kern="1200" cap="none" spc="0" normalizeH="0" baseline="0" noProof="0" dirty="0">
                <a:ln>
                  <a:solidFill>
                    <a:srgbClr val="000090"/>
                  </a:solidFill>
                </a:ln>
                <a:solidFill>
                  <a:prstClr val="black"/>
                </a:solidFill>
                <a:effectLst/>
                <a:uLnTx/>
                <a:uFillTx/>
                <a:latin typeface="Calibri"/>
                <a:ea typeface="+mn-ea"/>
                <a:cs typeface="Arial" panose="020B0604020202020204" pitchFamily="34" charset="0"/>
              </a:rPr>
              <a:t>Stroke</a:t>
            </a:r>
          </a:p>
        </p:txBody>
      </p:sp>
    </p:spTree>
    <p:extLst>
      <p:ext uri="{BB962C8B-B14F-4D97-AF65-F5344CB8AC3E}">
        <p14:creationId xmlns:p14="http://schemas.microsoft.com/office/powerpoint/2010/main" val="279014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BE08-0FA0-47DF-65AF-4F4BCF58C3A9}"/>
              </a:ext>
            </a:extLst>
          </p:cNvPr>
          <p:cNvSpPr>
            <a:spLocks noGrp="1"/>
          </p:cNvSpPr>
          <p:nvPr>
            <p:ph type="title"/>
          </p:nvPr>
        </p:nvSpPr>
        <p:spPr>
          <a:xfrm>
            <a:off x="457200" y="274638"/>
            <a:ext cx="3762608" cy="1143000"/>
          </a:xfrm>
        </p:spPr>
        <p:txBody>
          <a:bodyPr/>
          <a:lstStyle/>
          <a:p>
            <a:r>
              <a:rPr lang="sv-SE" dirty="0"/>
              <a:t>Strokeenhet</a:t>
            </a:r>
          </a:p>
        </p:txBody>
      </p:sp>
      <p:pic>
        <p:nvPicPr>
          <p:cNvPr id="5" name="Bildobjekt 8" descr="En karta som visar andelen patienter som någon gång under vårdtiden fått vård på strokeenhet.">
            <a:extLst>
              <a:ext uri="{FF2B5EF4-FFF2-40B4-BE49-F238E27FC236}">
                <a16:creationId xmlns:a16="http://schemas.microsoft.com/office/drawing/2014/main" id="{7A43F4FD-29F0-8129-BA02-05B25F6565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9808" y="274637"/>
            <a:ext cx="4138158" cy="5851525"/>
          </a:xfrm>
          <a:prstGeom prst="rect">
            <a:avLst/>
          </a:prstGeom>
        </p:spPr>
      </p:pic>
      <p:sp>
        <p:nvSpPr>
          <p:cNvPr id="6" name="Content Placeholder 2">
            <a:extLst>
              <a:ext uri="{FF2B5EF4-FFF2-40B4-BE49-F238E27FC236}">
                <a16:creationId xmlns:a16="http://schemas.microsoft.com/office/drawing/2014/main" id="{3AAF2D0A-B3A0-C800-8046-9996965BF33A}"/>
              </a:ext>
            </a:extLst>
          </p:cNvPr>
          <p:cNvSpPr txBox="1">
            <a:spLocks/>
          </p:cNvSpPr>
          <p:nvPr/>
        </p:nvSpPr>
        <p:spPr>
          <a:xfrm>
            <a:off x="457200" y="1600199"/>
            <a:ext cx="3602736" cy="4525963"/>
          </a:xfrm>
          <a:prstGeom prst="rect">
            <a:avLst/>
          </a:prstGeom>
        </p:spPr>
        <p:txBody>
          <a:bodyPr vert="horz" lIns="91440" tIns="45720" rIns="91440" bIns="45720" rtlCol="0">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sv-SE" sz="3200" b="0" i="0" u="none" strike="noStrike" kern="1200" cap="none" spc="0" normalizeH="0" baseline="0" noProof="0" dirty="0">
                <a:ln>
                  <a:noFill/>
                </a:ln>
                <a:solidFill>
                  <a:prstClr val="black"/>
                </a:solidFill>
                <a:effectLst/>
                <a:uLnTx/>
                <a:uFillTx/>
                <a:latin typeface="Calibri"/>
                <a:ea typeface="+mn-ea"/>
                <a:cs typeface="+mn-cs"/>
              </a:rPr>
              <a:t>Strokeenehet någon gång under vårdtiden</a:t>
            </a: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3200" b="0" i="0" u="none" strike="noStrike" kern="1200" cap="none" spc="0" normalizeH="0" baseline="0" noProof="0" dirty="0">
              <a:ln>
                <a:solidFill>
                  <a:srgbClr val="000090"/>
                </a:solidFill>
              </a:ln>
              <a:solidFill>
                <a:prstClr val="black"/>
              </a:solidFill>
              <a:effectLst/>
              <a:uLnTx/>
              <a:uFillTx/>
              <a:latin typeface="Calibri"/>
              <a:ea typeface="+mn-ea"/>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sv-SE" sz="3200" b="0" i="0" u="none" strike="noStrike" kern="1200" cap="none" spc="0" normalizeH="0" baseline="0" noProof="0" dirty="0">
              <a:ln>
                <a:solidFill>
                  <a:srgbClr val="000090"/>
                </a:solidFill>
              </a:ln>
              <a:solidFill>
                <a:prstClr val="black"/>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3200" b="0" i="0" u="none" strike="noStrike" kern="1200" cap="none" spc="0" normalizeH="0" baseline="0" noProof="0" dirty="0">
              <a:ln>
                <a:solidFill>
                  <a:srgbClr val="000090"/>
                </a:solidFill>
              </a:ln>
              <a:solidFill>
                <a:prstClr val="black"/>
              </a:solidFill>
              <a:effectLst/>
              <a:uLnTx/>
              <a:uFillTx/>
              <a:latin typeface="Calibri"/>
              <a:ea typeface="+mn-ea"/>
              <a:cs typeface="+mn-cs"/>
            </a:endParaRP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sv-SE" sz="3200" b="0" i="0" u="none" strike="noStrike" kern="1200" cap="none" spc="0" normalizeH="0" baseline="0" noProof="0" dirty="0">
              <a:ln>
                <a:solidFill>
                  <a:srgbClr val="000090"/>
                </a:solid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901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126C-3F74-4139-8894-0F6B4070CA69}"/>
              </a:ext>
            </a:extLst>
          </p:cNvPr>
          <p:cNvSpPr>
            <a:spLocks noGrp="1"/>
          </p:cNvSpPr>
          <p:nvPr>
            <p:ph type="title"/>
          </p:nvPr>
        </p:nvSpPr>
        <p:spPr/>
        <p:txBody>
          <a:bodyPr/>
          <a:lstStyle/>
          <a:p>
            <a:pPr algn="l"/>
            <a:r>
              <a:rPr lang="sv-SE" dirty="0"/>
              <a:t>Bilddiagnostik</a:t>
            </a:r>
          </a:p>
        </p:txBody>
      </p:sp>
      <p:sp>
        <p:nvSpPr>
          <p:cNvPr id="3" name="Content Placeholder 2">
            <a:extLst>
              <a:ext uri="{FF2B5EF4-FFF2-40B4-BE49-F238E27FC236}">
                <a16:creationId xmlns:a16="http://schemas.microsoft.com/office/drawing/2014/main" id="{67573B7E-2E19-49DE-A3B2-70491DA60FD2}"/>
              </a:ext>
            </a:extLst>
          </p:cNvPr>
          <p:cNvSpPr>
            <a:spLocks noGrp="1"/>
          </p:cNvSpPr>
          <p:nvPr>
            <p:ph sz="half" idx="1"/>
          </p:nvPr>
        </p:nvSpPr>
        <p:spPr/>
        <p:txBody>
          <a:bodyPr>
            <a:normAutofit/>
          </a:bodyPr>
          <a:lstStyle/>
          <a:p>
            <a:r>
              <a:rPr lang="sv-SE" dirty="0"/>
              <a:t>TIA</a:t>
            </a:r>
          </a:p>
          <a:p>
            <a:pPr lvl="1"/>
            <a:r>
              <a:rPr lang="sv-SE" dirty="0"/>
              <a:t>DT: 98%</a:t>
            </a:r>
          </a:p>
          <a:p>
            <a:pPr lvl="1"/>
            <a:r>
              <a:rPr lang="sv-SE" dirty="0" err="1"/>
              <a:t>DTai</a:t>
            </a:r>
            <a:r>
              <a:rPr lang="sv-SE" dirty="0"/>
              <a:t>: 50% (43% akut)</a:t>
            </a:r>
          </a:p>
          <a:p>
            <a:pPr lvl="1"/>
            <a:endParaRPr lang="sv-SE" dirty="0"/>
          </a:p>
          <a:p>
            <a:pPr marL="457200" lvl="1" indent="0">
              <a:buNone/>
            </a:pPr>
            <a:endParaRPr lang="sv-SE" dirty="0"/>
          </a:p>
          <a:p>
            <a:pPr lvl="1"/>
            <a:r>
              <a:rPr lang="sv-SE" dirty="0"/>
              <a:t>MR: 18%</a:t>
            </a:r>
          </a:p>
          <a:p>
            <a:pPr lvl="1"/>
            <a:r>
              <a:rPr lang="sv-SE" dirty="0" err="1"/>
              <a:t>MRai</a:t>
            </a:r>
            <a:r>
              <a:rPr lang="sv-SE" dirty="0"/>
              <a:t>: 1%</a:t>
            </a:r>
          </a:p>
          <a:p>
            <a:pPr lvl="1"/>
            <a:endParaRPr lang="sv-SE" dirty="0"/>
          </a:p>
          <a:p>
            <a:pPr lvl="1"/>
            <a:r>
              <a:rPr lang="sv-SE" dirty="0"/>
              <a:t>UL halskärl: 40%</a:t>
            </a:r>
          </a:p>
          <a:p>
            <a:pPr lvl="1"/>
            <a:endParaRPr lang="sv-SE" dirty="0"/>
          </a:p>
          <a:p>
            <a:pPr lvl="1"/>
            <a:endParaRPr lang="sv-SE" dirty="0"/>
          </a:p>
          <a:p>
            <a:pPr lvl="1"/>
            <a:endParaRPr lang="sv-SE" dirty="0"/>
          </a:p>
          <a:p>
            <a:endParaRPr lang="sv-SE" dirty="0"/>
          </a:p>
          <a:p>
            <a:pPr marL="0" indent="0">
              <a:buNone/>
            </a:pPr>
            <a:endParaRPr lang="sv-SE" dirty="0"/>
          </a:p>
          <a:p>
            <a:endParaRPr lang="sv-SE" dirty="0"/>
          </a:p>
          <a:p>
            <a:endParaRPr lang="sv-SE" dirty="0"/>
          </a:p>
        </p:txBody>
      </p:sp>
      <p:sp>
        <p:nvSpPr>
          <p:cNvPr id="4" name="Content Placeholder 3">
            <a:extLst>
              <a:ext uri="{FF2B5EF4-FFF2-40B4-BE49-F238E27FC236}">
                <a16:creationId xmlns:a16="http://schemas.microsoft.com/office/drawing/2014/main" id="{0D8107A2-B108-4D6A-A8B4-01DA1AB0750D}"/>
              </a:ext>
            </a:extLst>
          </p:cNvPr>
          <p:cNvSpPr>
            <a:spLocks noGrp="1"/>
          </p:cNvSpPr>
          <p:nvPr>
            <p:ph sz="half" idx="2"/>
          </p:nvPr>
        </p:nvSpPr>
        <p:spPr/>
        <p:txBody>
          <a:bodyPr>
            <a:normAutofit/>
          </a:bodyPr>
          <a:lstStyle/>
          <a:p>
            <a:r>
              <a:rPr lang="sv-SE" dirty="0"/>
              <a:t>Stroke</a:t>
            </a:r>
          </a:p>
          <a:p>
            <a:pPr lvl="1"/>
            <a:r>
              <a:rPr lang="sv-SE" dirty="0"/>
              <a:t>DT: 98%</a:t>
            </a:r>
          </a:p>
          <a:p>
            <a:pPr lvl="1"/>
            <a:r>
              <a:rPr lang="sv-SE" dirty="0" err="1"/>
              <a:t>DTai</a:t>
            </a:r>
            <a:r>
              <a:rPr lang="sv-SE" dirty="0"/>
              <a:t>: 60% (52% akut) IS</a:t>
            </a:r>
          </a:p>
          <a:p>
            <a:pPr marL="457200" lvl="1" indent="0">
              <a:buNone/>
            </a:pPr>
            <a:r>
              <a:rPr lang="sv-SE" dirty="0"/>
              <a:t>              40%  ICH</a:t>
            </a:r>
          </a:p>
          <a:p>
            <a:pPr lvl="1"/>
            <a:r>
              <a:rPr lang="sv-SE" dirty="0"/>
              <a:t>DTP: 14% IS</a:t>
            </a:r>
          </a:p>
          <a:p>
            <a:pPr lvl="1"/>
            <a:r>
              <a:rPr lang="sv-SE" dirty="0"/>
              <a:t>MR: 34%</a:t>
            </a:r>
          </a:p>
          <a:p>
            <a:pPr lvl="1"/>
            <a:r>
              <a:rPr lang="sv-SE" dirty="0" err="1"/>
              <a:t>MRai</a:t>
            </a:r>
            <a:r>
              <a:rPr lang="sv-SE" dirty="0"/>
              <a:t>: 3%</a:t>
            </a:r>
          </a:p>
          <a:p>
            <a:pPr lvl="1"/>
            <a:endParaRPr lang="sv-SE" dirty="0"/>
          </a:p>
          <a:p>
            <a:pPr lvl="1"/>
            <a:r>
              <a:rPr lang="sv-SE" dirty="0"/>
              <a:t>UL halskärl: 27%</a:t>
            </a:r>
          </a:p>
          <a:p>
            <a:pPr marL="457200" lvl="1" indent="0">
              <a:buNone/>
            </a:pPr>
            <a:r>
              <a:rPr lang="sv-SE" dirty="0"/>
              <a:t>	</a:t>
            </a:r>
          </a:p>
          <a:p>
            <a:endParaRPr lang="sv-SE" dirty="0"/>
          </a:p>
        </p:txBody>
      </p:sp>
      <p:pic>
        <p:nvPicPr>
          <p:cNvPr id="1026" name="Picture 2" descr="See the source image">
            <a:extLst>
              <a:ext uri="{FF2B5EF4-FFF2-40B4-BE49-F238E27FC236}">
                <a16:creationId xmlns:a16="http://schemas.microsoft.com/office/drawing/2014/main" id="{696606F2-0830-41EA-6E8F-4C6190F23C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36" t="28972" r="10169" b="3872"/>
          <a:stretch/>
        </p:blipFill>
        <p:spPr bwMode="auto">
          <a:xfrm>
            <a:off x="6082565" y="274638"/>
            <a:ext cx="2756635" cy="16838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620479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3FAF-356F-451B-9A2A-46588F39646F}"/>
              </a:ext>
            </a:extLst>
          </p:cNvPr>
          <p:cNvSpPr>
            <a:spLocks noGrp="1"/>
          </p:cNvSpPr>
          <p:nvPr>
            <p:ph type="title"/>
          </p:nvPr>
        </p:nvSpPr>
        <p:spPr/>
        <p:txBody>
          <a:bodyPr/>
          <a:lstStyle/>
          <a:p>
            <a:r>
              <a:rPr lang="sv-SE" dirty="0" err="1"/>
              <a:t>Reperfusionsbehandling</a:t>
            </a:r>
            <a:r>
              <a:rPr lang="sv-SE" dirty="0"/>
              <a:t> vid </a:t>
            </a:r>
            <a:r>
              <a:rPr lang="sv-SE" dirty="0" err="1"/>
              <a:t>ischemisk</a:t>
            </a:r>
            <a:r>
              <a:rPr lang="sv-SE" dirty="0"/>
              <a:t> stroke</a:t>
            </a:r>
          </a:p>
        </p:txBody>
      </p:sp>
      <p:pic>
        <p:nvPicPr>
          <p:cNvPr id="8" name="Content Placeholder 7" descr="Ett areadiagram som visar andelen patienter som fått trombolys, trombektomi eller både trombolys och trombektomi från 2010 - 2021. Från 2010 har trombolys ökat från ca 5 % till ca 10 %, trombektomi gick från 0 % till ca 4 % och trombolys och trombektomi gick från 0 % till ca 3 %">
            <a:extLst>
              <a:ext uri="{FF2B5EF4-FFF2-40B4-BE49-F238E27FC236}">
                <a16:creationId xmlns:a16="http://schemas.microsoft.com/office/drawing/2014/main" id="{00000000-0008-0000-2E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42" y="3088668"/>
            <a:ext cx="6665909" cy="2962626"/>
          </a:xfrm>
          <a:prstGeom prst="rect">
            <a:avLst/>
          </a:prstGeom>
        </p:spPr>
      </p:pic>
      <p:sp>
        <p:nvSpPr>
          <p:cNvPr id="9" name="Rectangle 8">
            <a:extLst>
              <a:ext uri="{FF2B5EF4-FFF2-40B4-BE49-F238E27FC236}">
                <a16:creationId xmlns:a16="http://schemas.microsoft.com/office/drawing/2014/main" id="{36A5409E-8E76-4D56-A900-2882298BBAE6}"/>
              </a:ext>
            </a:extLst>
          </p:cNvPr>
          <p:cNvSpPr/>
          <p:nvPr/>
        </p:nvSpPr>
        <p:spPr>
          <a:xfrm>
            <a:off x="5826421" y="1736505"/>
            <a:ext cx="2999860" cy="1123384"/>
          </a:xfrm>
          <a:prstGeom prst="rect">
            <a:avLst/>
          </a:prstGeom>
          <a:noFill/>
        </p:spPr>
        <p:txBody>
          <a:bodyPr wrap="none" lIns="68580" tIns="34290" rIns="68580" bIns="3429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50" b="0" i="0" u="none" strike="noStrike" kern="1200" cap="none" spc="0" normalizeH="0" baseline="0" noProof="0" dirty="0">
                <a:ln w="0"/>
                <a:solidFill>
                  <a:srgbClr val="1D86C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17%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w="0"/>
                <a:solidFill>
                  <a:srgbClr val="1D86C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Spridning</a:t>
            </a:r>
            <a:r>
              <a:rPr kumimoji="0" lang="en-US" sz="2800" b="0" i="0" u="none" strike="noStrike" kern="1200" cap="none" spc="0" normalizeH="0" baseline="0" noProof="0" dirty="0">
                <a:ln w="0"/>
                <a:solidFill>
                  <a:srgbClr val="1D86C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 12-23%</a:t>
            </a:r>
          </a:p>
        </p:txBody>
      </p:sp>
      <p:pic>
        <p:nvPicPr>
          <p:cNvPr id="5" name="Picture 3" descr="P1+basilaristromb 2">
            <a:extLst>
              <a:ext uri="{FF2B5EF4-FFF2-40B4-BE49-F238E27FC236}">
                <a16:creationId xmlns:a16="http://schemas.microsoft.com/office/drawing/2014/main" id="{65ED1EA1-938E-BFBF-1878-07B602D9D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562" y="3196711"/>
            <a:ext cx="1218719" cy="9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
            <a:extLst>
              <a:ext uri="{FF2B5EF4-FFF2-40B4-BE49-F238E27FC236}">
                <a16:creationId xmlns:a16="http://schemas.microsoft.com/office/drawing/2014/main" id="{5A60166D-DD2B-25DA-A7D2-3449C1E7CC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7562" y="4219022"/>
            <a:ext cx="1218719" cy="163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DCEF-FC42-4E7B-BD0F-B62925CB72CD}"/>
              </a:ext>
            </a:extLst>
          </p:cNvPr>
          <p:cNvSpPr>
            <a:spLocks noGrp="1"/>
          </p:cNvSpPr>
          <p:nvPr>
            <p:ph type="title"/>
          </p:nvPr>
        </p:nvSpPr>
        <p:spPr/>
        <p:txBody>
          <a:bodyPr/>
          <a:lstStyle/>
          <a:p>
            <a:r>
              <a:rPr lang="sv-SE" dirty="0"/>
              <a:t>NIHSS före och efter </a:t>
            </a:r>
            <a:r>
              <a:rPr lang="sv-SE" dirty="0" err="1"/>
              <a:t>trombolys</a:t>
            </a:r>
            <a:endParaRPr lang="sv-SE" dirty="0"/>
          </a:p>
        </p:txBody>
      </p:sp>
      <p:pic>
        <p:nvPicPr>
          <p:cNvPr id="4" name="Content Placeholder 3" descr="Ett stapeldiagram som visar fördelningen av NIHSS värden före och efter trombolysbehandling. Värdena blir lägre efter trombolysbehandling. ">
            <a:extLst>
              <a:ext uri="{FF2B5EF4-FFF2-40B4-BE49-F238E27FC236}">
                <a16:creationId xmlns:a16="http://schemas.microsoft.com/office/drawing/2014/main" id="{00000000-0008-0000-30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8868" y="1417638"/>
            <a:ext cx="5474867" cy="4866550"/>
          </a:xfrm>
          <a:prstGeom prst="rect">
            <a:avLst/>
          </a:prstGeom>
        </p:spPr>
      </p:pic>
      <p:sp>
        <p:nvSpPr>
          <p:cNvPr id="5" name="Cloud 4">
            <a:extLst>
              <a:ext uri="{FF2B5EF4-FFF2-40B4-BE49-F238E27FC236}">
                <a16:creationId xmlns:a16="http://schemas.microsoft.com/office/drawing/2014/main" id="{1FC95F91-24DA-4C0F-846C-B2BD4F5CDA66}"/>
              </a:ext>
            </a:extLst>
          </p:cNvPr>
          <p:cNvSpPr/>
          <p:nvPr/>
        </p:nvSpPr>
        <p:spPr>
          <a:xfrm>
            <a:off x="60568" y="3638599"/>
            <a:ext cx="1416587" cy="105936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866F542-3D01-474B-9F35-F0F9F1F58A65}"/>
              </a:ext>
            </a:extLst>
          </p:cNvPr>
          <p:cNvSpPr txBox="1"/>
          <p:nvPr/>
        </p:nvSpPr>
        <p:spPr>
          <a:xfrm>
            <a:off x="317429" y="3845117"/>
            <a:ext cx="1159726"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84 TIA diagnos</a:t>
            </a:r>
          </a:p>
        </p:txBody>
      </p:sp>
    </p:spTree>
    <p:extLst>
      <p:ext uri="{BB962C8B-B14F-4D97-AF65-F5344CB8AC3E}">
        <p14:creationId xmlns:p14="http://schemas.microsoft.com/office/powerpoint/2010/main" val="29629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42E9-A1A9-4D1A-A60B-8342247C8C68}"/>
              </a:ext>
            </a:extLst>
          </p:cNvPr>
          <p:cNvSpPr>
            <a:spLocks noGrp="1"/>
          </p:cNvSpPr>
          <p:nvPr>
            <p:ph type="title"/>
          </p:nvPr>
        </p:nvSpPr>
        <p:spPr/>
        <p:txBody>
          <a:bodyPr/>
          <a:lstStyle/>
          <a:p>
            <a:r>
              <a:rPr lang="sv-SE" dirty="0"/>
              <a:t>NIHSS, </a:t>
            </a:r>
            <a:r>
              <a:rPr lang="sv-SE" dirty="0" err="1"/>
              <a:t>Trombektomi</a:t>
            </a:r>
            <a:r>
              <a:rPr lang="sv-SE" dirty="0"/>
              <a:t> </a:t>
            </a:r>
          </a:p>
        </p:txBody>
      </p:sp>
      <p:pic>
        <p:nvPicPr>
          <p:cNvPr id="4" name="Content Placeholder 3" descr="Två stapeldiagram som visar NIHSS värden före och efter trombektomibehandling. NIHSS värden är lägre efter trombektomibehandling.">
            <a:extLst>
              <a:ext uri="{FF2B5EF4-FFF2-40B4-BE49-F238E27FC236}">
                <a16:creationId xmlns:a16="http://schemas.microsoft.com/office/drawing/2014/main" id="{00000000-0008-0000-33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331" y="1308456"/>
            <a:ext cx="6960359" cy="4974296"/>
          </a:xfrm>
          <a:prstGeom prst="rect">
            <a:avLst/>
          </a:prstGeom>
        </p:spPr>
      </p:pic>
    </p:spTree>
    <p:extLst>
      <p:ext uri="{BB962C8B-B14F-4D97-AF65-F5344CB8AC3E}">
        <p14:creationId xmlns:p14="http://schemas.microsoft.com/office/powerpoint/2010/main" val="4082537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8D8B0B78-A147-BA90-AE51-3942F7D8DE29}"/>
              </a:ext>
            </a:extLst>
          </p:cNvPr>
          <p:cNvPicPr>
            <a:picLocks noChangeAspect="1"/>
          </p:cNvPicPr>
          <p:nvPr/>
        </p:nvPicPr>
        <p:blipFill>
          <a:blip r:embed="rId3"/>
          <a:stretch>
            <a:fillRect/>
          </a:stretch>
        </p:blipFill>
        <p:spPr>
          <a:xfrm>
            <a:off x="1646541" y="5328722"/>
            <a:ext cx="1039442" cy="1165029"/>
          </a:xfrm>
          <a:prstGeom prst="rect">
            <a:avLst/>
          </a:prstGeom>
        </p:spPr>
      </p:pic>
      <p:sp>
        <p:nvSpPr>
          <p:cNvPr id="2" name="Rubrik 1">
            <a:extLst>
              <a:ext uri="{FF2B5EF4-FFF2-40B4-BE49-F238E27FC236}">
                <a16:creationId xmlns:a16="http://schemas.microsoft.com/office/drawing/2014/main" id="{9F878D9E-3171-4A1E-1D9E-AFEDD781A50A}"/>
              </a:ext>
            </a:extLst>
          </p:cNvPr>
          <p:cNvSpPr>
            <a:spLocks noGrp="1"/>
          </p:cNvSpPr>
          <p:nvPr>
            <p:ph type="title" idx="4294967295"/>
          </p:nvPr>
        </p:nvSpPr>
        <p:spPr/>
        <p:txBody>
          <a:bodyPr>
            <a:normAutofit/>
          </a:bodyPr>
          <a:lstStyle/>
          <a:p>
            <a:r>
              <a:rPr lang="sv-SE" dirty="0"/>
              <a:t>Riksstrokes Styrgrupp och kansli</a:t>
            </a:r>
          </a:p>
        </p:txBody>
      </p:sp>
      <p:pic>
        <p:nvPicPr>
          <p:cNvPr id="3" name="Bildobjekt 2">
            <a:extLst>
              <a:ext uri="{FF2B5EF4-FFF2-40B4-BE49-F238E27FC236}">
                <a16:creationId xmlns:a16="http://schemas.microsoft.com/office/drawing/2014/main" id="{1354331D-494B-4E58-05A0-7C9288FAE2DC}"/>
              </a:ext>
            </a:extLst>
          </p:cNvPr>
          <p:cNvPicPr>
            <a:picLocks noChangeAspect="1"/>
          </p:cNvPicPr>
          <p:nvPr/>
        </p:nvPicPr>
        <p:blipFill>
          <a:blip r:embed="rId4"/>
          <a:stretch>
            <a:fillRect/>
          </a:stretch>
        </p:blipFill>
        <p:spPr>
          <a:xfrm>
            <a:off x="6448040" y="2564332"/>
            <a:ext cx="983920" cy="1181773"/>
          </a:xfrm>
          <a:prstGeom prst="rect">
            <a:avLst/>
          </a:prstGeom>
        </p:spPr>
      </p:pic>
      <p:pic>
        <p:nvPicPr>
          <p:cNvPr id="5" name="Bildobjekt 4">
            <a:extLst>
              <a:ext uri="{FF2B5EF4-FFF2-40B4-BE49-F238E27FC236}">
                <a16:creationId xmlns:a16="http://schemas.microsoft.com/office/drawing/2014/main" id="{9EE513AC-15E6-AA71-947A-565BC976C835}"/>
              </a:ext>
            </a:extLst>
          </p:cNvPr>
          <p:cNvPicPr>
            <a:picLocks noChangeAspect="1"/>
          </p:cNvPicPr>
          <p:nvPr/>
        </p:nvPicPr>
        <p:blipFill>
          <a:blip r:embed="rId5"/>
          <a:stretch>
            <a:fillRect/>
          </a:stretch>
        </p:blipFill>
        <p:spPr>
          <a:xfrm>
            <a:off x="5948058" y="3847551"/>
            <a:ext cx="983920" cy="1181773"/>
          </a:xfrm>
          <a:prstGeom prst="rect">
            <a:avLst/>
          </a:prstGeom>
        </p:spPr>
      </p:pic>
      <p:pic>
        <p:nvPicPr>
          <p:cNvPr id="6" name="Bildobjekt 5">
            <a:extLst>
              <a:ext uri="{FF2B5EF4-FFF2-40B4-BE49-F238E27FC236}">
                <a16:creationId xmlns:a16="http://schemas.microsoft.com/office/drawing/2014/main" id="{C833114A-36DC-EC10-6F5D-9A0DBB747045}"/>
              </a:ext>
            </a:extLst>
          </p:cNvPr>
          <p:cNvPicPr>
            <a:picLocks noChangeAspect="1"/>
          </p:cNvPicPr>
          <p:nvPr/>
        </p:nvPicPr>
        <p:blipFill>
          <a:blip r:embed="rId6"/>
          <a:stretch>
            <a:fillRect/>
          </a:stretch>
        </p:blipFill>
        <p:spPr>
          <a:xfrm>
            <a:off x="7099977" y="3847551"/>
            <a:ext cx="987089" cy="1185579"/>
          </a:xfrm>
          <a:prstGeom prst="rect">
            <a:avLst/>
          </a:prstGeom>
        </p:spPr>
      </p:pic>
      <p:pic>
        <p:nvPicPr>
          <p:cNvPr id="7" name="Bildobjekt 6">
            <a:extLst>
              <a:ext uri="{FF2B5EF4-FFF2-40B4-BE49-F238E27FC236}">
                <a16:creationId xmlns:a16="http://schemas.microsoft.com/office/drawing/2014/main" id="{2ADE297E-6C62-A02B-BF8B-8876F7AED74E}"/>
              </a:ext>
            </a:extLst>
          </p:cNvPr>
          <p:cNvPicPr>
            <a:picLocks noChangeAspect="1"/>
          </p:cNvPicPr>
          <p:nvPr/>
        </p:nvPicPr>
        <p:blipFill>
          <a:blip r:embed="rId7"/>
          <a:stretch>
            <a:fillRect/>
          </a:stretch>
        </p:blipFill>
        <p:spPr>
          <a:xfrm>
            <a:off x="1712040" y="2589313"/>
            <a:ext cx="941422" cy="1255229"/>
          </a:xfrm>
          <a:prstGeom prst="rect">
            <a:avLst/>
          </a:prstGeom>
        </p:spPr>
      </p:pic>
      <p:pic>
        <p:nvPicPr>
          <p:cNvPr id="8" name="Bildobjekt 7">
            <a:extLst>
              <a:ext uri="{FF2B5EF4-FFF2-40B4-BE49-F238E27FC236}">
                <a16:creationId xmlns:a16="http://schemas.microsoft.com/office/drawing/2014/main" id="{4BE3C96E-EFFD-8EDD-4708-F75E671C2BB0}"/>
              </a:ext>
            </a:extLst>
          </p:cNvPr>
          <p:cNvPicPr>
            <a:picLocks noChangeAspect="1"/>
          </p:cNvPicPr>
          <p:nvPr/>
        </p:nvPicPr>
        <p:blipFill>
          <a:blip r:embed="rId8"/>
          <a:stretch>
            <a:fillRect/>
          </a:stretch>
        </p:blipFill>
        <p:spPr>
          <a:xfrm>
            <a:off x="2239839" y="1261478"/>
            <a:ext cx="1045077" cy="1255229"/>
          </a:xfrm>
          <a:prstGeom prst="rect">
            <a:avLst/>
          </a:prstGeom>
        </p:spPr>
      </p:pic>
      <p:pic>
        <p:nvPicPr>
          <p:cNvPr id="9" name="Bildobjekt 8">
            <a:extLst>
              <a:ext uri="{FF2B5EF4-FFF2-40B4-BE49-F238E27FC236}">
                <a16:creationId xmlns:a16="http://schemas.microsoft.com/office/drawing/2014/main" id="{C4D04809-9C40-2604-FA26-4671BD8CE74B}"/>
              </a:ext>
            </a:extLst>
          </p:cNvPr>
          <p:cNvPicPr>
            <a:picLocks noChangeAspect="1"/>
          </p:cNvPicPr>
          <p:nvPr/>
        </p:nvPicPr>
        <p:blipFill>
          <a:blip r:embed="rId9"/>
          <a:stretch>
            <a:fillRect/>
          </a:stretch>
        </p:blipFill>
        <p:spPr>
          <a:xfrm>
            <a:off x="2762377" y="3914592"/>
            <a:ext cx="959554" cy="1255230"/>
          </a:xfrm>
          <a:prstGeom prst="rect">
            <a:avLst/>
          </a:prstGeom>
        </p:spPr>
      </p:pic>
      <p:pic>
        <p:nvPicPr>
          <p:cNvPr id="10" name="Bildobjekt 9">
            <a:extLst>
              <a:ext uri="{FF2B5EF4-FFF2-40B4-BE49-F238E27FC236}">
                <a16:creationId xmlns:a16="http://schemas.microsoft.com/office/drawing/2014/main" id="{92067601-B6A3-9CFC-3239-10AA96AEBDAB}"/>
              </a:ext>
            </a:extLst>
          </p:cNvPr>
          <p:cNvPicPr>
            <a:picLocks noChangeAspect="1"/>
          </p:cNvPicPr>
          <p:nvPr/>
        </p:nvPicPr>
        <p:blipFill>
          <a:blip r:embed="rId10"/>
          <a:stretch>
            <a:fillRect/>
          </a:stretch>
        </p:blipFill>
        <p:spPr>
          <a:xfrm>
            <a:off x="3891615" y="3909084"/>
            <a:ext cx="983920" cy="1237635"/>
          </a:xfrm>
          <a:prstGeom prst="rect">
            <a:avLst/>
          </a:prstGeom>
        </p:spPr>
      </p:pic>
      <p:pic>
        <p:nvPicPr>
          <p:cNvPr id="12" name="Bildobjekt 11">
            <a:extLst>
              <a:ext uri="{FF2B5EF4-FFF2-40B4-BE49-F238E27FC236}">
                <a16:creationId xmlns:a16="http://schemas.microsoft.com/office/drawing/2014/main" id="{CF7F8307-AF93-1B27-1326-52540F108324}"/>
              </a:ext>
            </a:extLst>
          </p:cNvPr>
          <p:cNvPicPr>
            <a:picLocks noChangeAspect="1"/>
          </p:cNvPicPr>
          <p:nvPr/>
        </p:nvPicPr>
        <p:blipFill>
          <a:blip r:embed="rId11"/>
          <a:stretch>
            <a:fillRect/>
          </a:stretch>
        </p:blipFill>
        <p:spPr>
          <a:xfrm>
            <a:off x="526881" y="2602916"/>
            <a:ext cx="1090114" cy="1228021"/>
          </a:xfrm>
          <a:prstGeom prst="rect">
            <a:avLst/>
          </a:prstGeom>
        </p:spPr>
      </p:pic>
      <p:pic>
        <p:nvPicPr>
          <p:cNvPr id="13" name="Bildobjekt 12">
            <a:extLst>
              <a:ext uri="{FF2B5EF4-FFF2-40B4-BE49-F238E27FC236}">
                <a16:creationId xmlns:a16="http://schemas.microsoft.com/office/drawing/2014/main" id="{0F1D6C51-497D-8E9C-AC99-CAAAD0319145}"/>
              </a:ext>
            </a:extLst>
          </p:cNvPr>
          <p:cNvPicPr>
            <a:picLocks noChangeAspect="1"/>
          </p:cNvPicPr>
          <p:nvPr/>
        </p:nvPicPr>
        <p:blipFill>
          <a:blip r:embed="rId12"/>
          <a:stretch>
            <a:fillRect/>
          </a:stretch>
        </p:blipFill>
        <p:spPr>
          <a:xfrm>
            <a:off x="2743932" y="5239111"/>
            <a:ext cx="961269" cy="1237635"/>
          </a:xfrm>
          <a:prstGeom prst="rect">
            <a:avLst/>
          </a:prstGeom>
        </p:spPr>
      </p:pic>
      <p:pic>
        <p:nvPicPr>
          <p:cNvPr id="14" name="Bildobjekt 13">
            <a:extLst>
              <a:ext uri="{FF2B5EF4-FFF2-40B4-BE49-F238E27FC236}">
                <a16:creationId xmlns:a16="http://schemas.microsoft.com/office/drawing/2014/main" id="{A1467183-99C5-97D0-6F84-84918E596F64}"/>
              </a:ext>
            </a:extLst>
          </p:cNvPr>
          <p:cNvPicPr>
            <a:picLocks noChangeAspect="1"/>
          </p:cNvPicPr>
          <p:nvPr/>
        </p:nvPicPr>
        <p:blipFill>
          <a:blip r:embed="rId13"/>
          <a:stretch>
            <a:fillRect/>
          </a:stretch>
        </p:blipFill>
        <p:spPr>
          <a:xfrm>
            <a:off x="3878315" y="2571540"/>
            <a:ext cx="1010520" cy="1228170"/>
          </a:xfrm>
          <a:prstGeom prst="rect">
            <a:avLst/>
          </a:prstGeom>
        </p:spPr>
      </p:pic>
      <p:pic>
        <p:nvPicPr>
          <p:cNvPr id="15" name="Bildobjekt 14">
            <a:extLst>
              <a:ext uri="{FF2B5EF4-FFF2-40B4-BE49-F238E27FC236}">
                <a16:creationId xmlns:a16="http://schemas.microsoft.com/office/drawing/2014/main" id="{5523FB51-C090-9E75-BDFF-03A422AC4A3E}"/>
              </a:ext>
            </a:extLst>
          </p:cNvPr>
          <p:cNvPicPr>
            <a:picLocks noChangeAspect="1"/>
          </p:cNvPicPr>
          <p:nvPr/>
        </p:nvPicPr>
        <p:blipFill>
          <a:blip r:embed="rId14"/>
          <a:stretch>
            <a:fillRect/>
          </a:stretch>
        </p:blipFill>
        <p:spPr>
          <a:xfrm>
            <a:off x="2762378" y="2594877"/>
            <a:ext cx="1022548" cy="1228170"/>
          </a:xfrm>
          <a:prstGeom prst="rect">
            <a:avLst/>
          </a:prstGeom>
        </p:spPr>
      </p:pic>
      <p:pic>
        <p:nvPicPr>
          <p:cNvPr id="16" name="Bildobjekt 15">
            <a:extLst>
              <a:ext uri="{FF2B5EF4-FFF2-40B4-BE49-F238E27FC236}">
                <a16:creationId xmlns:a16="http://schemas.microsoft.com/office/drawing/2014/main" id="{EEB5467D-80F0-AD94-71AA-38DAFDFBC857}"/>
              </a:ext>
            </a:extLst>
          </p:cNvPr>
          <p:cNvPicPr>
            <a:picLocks noChangeAspect="1"/>
          </p:cNvPicPr>
          <p:nvPr/>
        </p:nvPicPr>
        <p:blipFill>
          <a:blip r:embed="rId15"/>
          <a:stretch>
            <a:fillRect/>
          </a:stretch>
        </p:blipFill>
        <p:spPr>
          <a:xfrm>
            <a:off x="1630606" y="3923408"/>
            <a:ext cx="1055377" cy="1315703"/>
          </a:xfrm>
          <a:prstGeom prst="rect">
            <a:avLst/>
          </a:prstGeom>
        </p:spPr>
      </p:pic>
      <p:pic>
        <p:nvPicPr>
          <p:cNvPr id="18" name="Bildobjekt 17">
            <a:extLst>
              <a:ext uri="{FF2B5EF4-FFF2-40B4-BE49-F238E27FC236}">
                <a16:creationId xmlns:a16="http://schemas.microsoft.com/office/drawing/2014/main" id="{A0FD2167-0484-31E1-371B-87BBEC1B989B}"/>
              </a:ext>
            </a:extLst>
          </p:cNvPr>
          <p:cNvPicPr>
            <a:picLocks noChangeAspect="1"/>
          </p:cNvPicPr>
          <p:nvPr/>
        </p:nvPicPr>
        <p:blipFill rotWithShape="1">
          <a:blip r:embed="rId16"/>
          <a:srcRect l="50000"/>
          <a:stretch/>
        </p:blipFill>
        <p:spPr>
          <a:xfrm>
            <a:off x="526881" y="3914820"/>
            <a:ext cx="1005042" cy="1324291"/>
          </a:xfrm>
          <a:prstGeom prst="rect">
            <a:avLst/>
          </a:prstGeom>
        </p:spPr>
      </p:pic>
      <p:pic>
        <p:nvPicPr>
          <p:cNvPr id="19" name="Bildobjekt 18">
            <a:extLst>
              <a:ext uri="{FF2B5EF4-FFF2-40B4-BE49-F238E27FC236}">
                <a16:creationId xmlns:a16="http://schemas.microsoft.com/office/drawing/2014/main" id="{2DA8EB3C-FEA3-E0B3-8037-2895AF655591}"/>
              </a:ext>
            </a:extLst>
          </p:cNvPr>
          <p:cNvPicPr>
            <a:picLocks noChangeAspect="1"/>
          </p:cNvPicPr>
          <p:nvPr/>
        </p:nvPicPr>
        <p:blipFill>
          <a:blip r:embed="rId5"/>
          <a:stretch>
            <a:fillRect/>
          </a:stretch>
        </p:blipFill>
        <p:spPr>
          <a:xfrm>
            <a:off x="3914392" y="5267041"/>
            <a:ext cx="983920" cy="1181773"/>
          </a:xfrm>
          <a:prstGeom prst="rect">
            <a:avLst/>
          </a:prstGeom>
        </p:spPr>
      </p:pic>
      <p:pic>
        <p:nvPicPr>
          <p:cNvPr id="4" name="Bildobjekt 3">
            <a:extLst>
              <a:ext uri="{FF2B5EF4-FFF2-40B4-BE49-F238E27FC236}">
                <a16:creationId xmlns:a16="http://schemas.microsoft.com/office/drawing/2014/main" id="{A6275E1C-600C-EEDE-0B5A-10DE72FF3F0F}"/>
              </a:ext>
            </a:extLst>
          </p:cNvPr>
          <p:cNvPicPr>
            <a:picLocks noChangeAspect="1"/>
          </p:cNvPicPr>
          <p:nvPr/>
        </p:nvPicPr>
        <p:blipFill>
          <a:blip r:embed="rId17"/>
          <a:stretch>
            <a:fillRect/>
          </a:stretch>
        </p:blipFill>
        <p:spPr>
          <a:xfrm>
            <a:off x="6605310" y="5087416"/>
            <a:ext cx="989334" cy="1319111"/>
          </a:xfrm>
          <a:prstGeom prst="rect">
            <a:avLst/>
          </a:prstGeom>
        </p:spPr>
      </p:pic>
      <p:pic>
        <p:nvPicPr>
          <p:cNvPr id="17" name="Bildobjekt 16">
            <a:extLst>
              <a:ext uri="{FF2B5EF4-FFF2-40B4-BE49-F238E27FC236}">
                <a16:creationId xmlns:a16="http://schemas.microsoft.com/office/drawing/2014/main" id="{589EF3F7-DBF5-5417-FC0F-F915DE1CC756}"/>
              </a:ext>
            </a:extLst>
          </p:cNvPr>
          <p:cNvPicPr>
            <a:picLocks noChangeAspect="1"/>
          </p:cNvPicPr>
          <p:nvPr/>
        </p:nvPicPr>
        <p:blipFill>
          <a:blip r:embed="rId18"/>
          <a:stretch>
            <a:fillRect/>
          </a:stretch>
        </p:blipFill>
        <p:spPr>
          <a:xfrm>
            <a:off x="561281" y="5287006"/>
            <a:ext cx="1005042" cy="1207144"/>
          </a:xfrm>
          <a:prstGeom prst="rect">
            <a:avLst/>
          </a:prstGeom>
        </p:spPr>
      </p:pic>
    </p:spTree>
    <p:extLst>
      <p:ext uri="{BB962C8B-B14F-4D97-AF65-F5344CB8AC3E}">
        <p14:creationId xmlns:p14="http://schemas.microsoft.com/office/powerpoint/2010/main" val="1254588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A028-FA3C-4D9F-9E2B-81183E849F6A}"/>
              </a:ext>
            </a:extLst>
          </p:cNvPr>
          <p:cNvSpPr>
            <a:spLocks noGrp="1"/>
          </p:cNvSpPr>
          <p:nvPr>
            <p:ph type="title"/>
          </p:nvPr>
        </p:nvSpPr>
        <p:spPr/>
        <p:txBody>
          <a:bodyPr/>
          <a:lstStyle/>
          <a:p>
            <a:r>
              <a:rPr lang="sv-SE" dirty="0"/>
              <a:t>Regional variation i </a:t>
            </a:r>
            <a:r>
              <a:rPr lang="sv-SE" dirty="0" err="1"/>
              <a:t>reperfusion</a:t>
            </a:r>
            <a:endParaRPr lang="sv-SE" dirty="0"/>
          </a:p>
        </p:txBody>
      </p:sp>
      <p:graphicFrame>
        <p:nvGraphicFramePr>
          <p:cNvPr id="7" name="Content Placeholder 3">
            <a:extLst>
              <a:ext uri="{FF2B5EF4-FFF2-40B4-BE49-F238E27FC236}">
                <a16:creationId xmlns:a16="http://schemas.microsoft.com/office/drawing/2014/main" id="{1C11242F-AE16-33D8-CF36-6E78D26C4DE7}"/>
              </a:ext>
            </a:extLst>
          </p:cNvPr>
          <p:cNvGraphicFramePr>
            <a:graphicFrameLocks noGrp="1"/>
          </p:cNvGraphicFramePr>
          <p:nvPr>
            <p:ph idx="1"/>
          </p:nvPr>
        </p:nvGraphicFramePr>
        <p:xfrm>
          <a:off x="191068" y="2113156"/>
          <a:ext cx="8761864" cy="2880221"/>
        </p:xfrm>
        <a:graphic>
          <a:graphicData uri="http://schemas.openxmlformats.org/drawingml/2006/table">
            <a:tbl>
              <a:tblPr firstRow="1" firstCol="1" bandRow="1">
                <a:tableStyleId>{5C22544A-7EE6-4342-B048-85BDC9FD1C3A}</a:tableStyleId>
              </a:tblPr>
              <a:tblGrid>
                <a:gridCol w="1750326">
                  <a:extLst>
                    <a:ext uri="{9D8B030D-6E8A-4147-A177-3AD203B41FA5}">
                      <a16:colId xmlns:a16="http://schemas.microsoft.com/office/drawing/2014/main" val="1299616091"/>
                    </a:ext>
                  </a:extLst>
                </a:gridCol>
                <a:gridCol w="1452654">
                  <a:extLst>
                    <a:ext uri="{9D8B030D-6E8A-4147-A177-3AD203B41FA5}">
                      <a16:colId xmlns:a16="http://schemas.microsoft.com/office/drawing/2014/main" val="3894866960"/>
                    </a:ext>
                  </a:extLst>
                </a:gridCol>
                <a:gridCol w="1884224">
                  <a:extLst>
                    <a:ext uri="{9D8B030D-6E8A-4147-A177-3AD203B41FA5}">
                      <a16:colId xmlns:a16="http://schemas.microsoft.com/office/drawing/2014/main" val="446543379"/>
                    </a:ext>
                  </a:extLst>
                </a:gridCol>
                <a:gridCol w="1728771">
                  <a:extLst>
                    <a:ext uri="{9D8B030D-6E8A-4147-A177-3AD203B41FA5}">
                      <a16:colId xmlns:a16="http://schemas.microsoft.com/office/drawing/2014/main" val="3894419894"/>
                    </a:ext>
                  </a:extLst>
                </a:gridCol>
                <a:gridCol w="1945889">
                  <a:extLst>
                    <a:ext uri="{9D8B030D-6E8A-4147-A177-3AD203B41FA5}">
                      <a16:colId xmlns:a16="http://schemas.microsoft.com/office/drawing/2014/main" val="3638143132"/>
                    </a:ext>
                  </a:extLst>
                </a:gridCol>
              </a:tblGrid>
              <a:tr h="515684">
                <a:tc>
                  <a:txBody>
                    <a:bodyPr/>
                    <a:lstStyle/>
                    <a:p>
                      <a:pPr marL="6985" marR="97155" indent="-6985">
                        <a:lnSpc>
                          <a:spcPct val="94000"/>
                        </a:lnSpc>
                        <a:spcAft>
                          <a:spcPts val="1400"/>
                        </a:spcAft>
                      </a:pPr>
                      <a:r>
                        <a:rPr lang="sv-SE" sz="1800" dirty="0">
                          <a:effectLst/>
                        </a:rPr>
                        <a:t>Sjukvårdsregion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err="1">
                          <a:effectLst/>
                        </a:rPr>
                        <a:t>Trombolys</a:t>
                      </a:r>
                      <a:r>
                        <a:rPr lang="sv-SE" sz="1800" dirty="0">
                          <a:effectLst/>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Trombolys och trombektomi, %</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err="1">
                          <a:effectLst/>
                        </a:rPr>
                        <a:t>Trombektomi</a:t>
                      </a:r>
                      <a:r>
                        <a:rPr lang="sv-SE" sz="1800" dirty="0">
                          <a:effectLst/>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err="1">
                          <a:effectLst/>
                        </a:rPr>
                        <a:t>Reperfusionsbeh</a:t>
                      </a:r>
                      <a:r>
                        <a:rPr lang="sv-SE" sz="1800" dirty="0">
                          <a:effectLst/>
                        </a:rPr>
                        <a:t>. totalt,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333694534"/>
                  </a:ext>
                </a:extLst>
              </a:tr>
              <a:tr h="337782">
                <a:tc>
                  <a:txBody>
                    <a:bodyPr/>
                    <a:lstStyle/>
                    <a:p>
                      <a:pPr marL="6985" marR="97155" indent="-6985">
                        <a:lnSpc>
                          <a:spcPct val="94000"/>
                        </a:lnSpc>
                        <a:spcAft>
                          <a:spcPts val="1400"/>
                        </a:spcAft>
                      </a:pPr>
                      <a:r>
                        <a:rPr lang="sv-SE" sz="1800" dirty="0">
                          <a:effectLst/>
                        </a:rPr>
                        <a:t>Sydöstra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9%</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13%</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428447717"/>
                  </a:ext>
                </a:extLst>
              </a:tr>
              <a:tr h="337782">
                <a:tc>
                  <a:txBody>
                    <a:bodyPr/>
                    <a:lstStyle/>
                    <a:p>
                      <a:pPr marL="6985" marR="97155" indent="-6985">
                        <a:lnSpc>
                          <a:spcPct val="94000"/>
                        </a:lnSpc>
                        <a:spcAft>
                          <a:spcPts val="1400"/>
                        </a:spcAft>
                      </a:pPr>
                      <a:r>
                        <a:rPr lang="sv-SE" sz="1800" dirty="0">
                          <a:effectLst/>
                        </a:rPr>
                        <a:t>Mellansverige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9%</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3%</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14%</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602523614"/>
                  </a:ext>
                </a:extLst>
              </a:tr>
              <a:tr h="337782">
                <a:tc>
                  <a:txBody>
                    <a:bodyPr/>
                    <a:lstStyle/>
                    <a:p>
                      <a:pPr marL="6985" marR="97155" indent="-6985">
                        <a:lnSpc>
                          <a:spcPct val="94000"/>
                        </a:lnSpc>
                        <a:spcAft>
                          <a:spcPts val="1400"/>
                        </a:spcAft>
                      </a:pPr>
                      <a:r>
                        <a:rPr lang="sv-SE" sz="1800">
                          <a:effectLst/>
                        </a:rPr>
                        <a:t>Stockholm</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10%</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5%</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18%</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57310271"/>
                  </a:ext>
                </a:extLst>
              </a:tr>
              <a:tr h="337782">
                <a:tc>
                  <a:txBody>
                    <a:bodyPr/>
                    <a:lstStyle/>
                    <a:p>
                      <a:pPr marL="6985" marR="97155" indent="-6985">
                        <a:lnSpc>
                          <a:spcPct val="94000"/>
                        </a:lnSpc>
                        <a:spcAft>
                          <a:spcPts val="1400"/>
                        </a:spcAft>
                      </a:pPr>
                      <a:r>
                        <a:rPr lang="sv-SE" sz="1800">
                          <a:effectLst/>
                        </a:rPr>
                        <a:t>Södra</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11%</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4%</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18%</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489840701"/>
                  </a:ext>
                </a:extLst>
              </a:tr>
              <a:tr h="337782">
                <a:tc>
                  <a:txBody>
                    <a:bodyPr/>
                    <a:lstStyle/>
                    <a:p>
                      <a:pPr marL="6985" marR="97155" indent="-6985">
                        <a:lnSpc>
                          <a:spcPct val="94000"/>
                        </a:lnSpc>
                        <a:spcAft>
                          <a:spcPts val="1400"/>
                        </a:spcAft>
                      </a:pPr>
                      <a:r>
                        <a:rPr lang="sv-SE" sz="1800">
                          <a:effectLst/>
                        </a:rPr>
                        <a:t>Västra</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9%</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3%</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18%</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245047065"/>
                  </a:ext>
                </a:extLst>
              </a:tr>
              <a:tr h="337782">
                <a:tc>
                  <a:txBody>
                    <a:bodyPr/>
                    <a:lstStyle/>
                    <a:p>
                      <a:pPr marL="6985" marR="97155" indent="-6985">
                        <a:lnSpc>
                          <a:spcPct val="94000"/>
                        </a:lnSpc>
                        <a:spcAft>
                          <a:spcPts val="1400"/>
                        </a:spcAft>
                      </a:pPr>
                      <a:r>
                        <a:rPr lang="sv-SE" sz="1800" dirty="0">
                          <a:effectLst/>
                        </a:rPr>
                        <a:t>Norra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a:effectLst/>
                        </a:rPr>
                        <a:t>16%</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tc>
                  <a:txBody>
                    <a:bodyPr/>
                    <a:lstStyle/>
                    <a:p>
                      <a:pPr marL="6985" marR="97155" indent="-6985" algn="ctr">
                        <a:lnSpc>
                          <a:spcPct val="94000"/>
                        </a:lnSpc>
                        <a:spcAft>
                          <a:spcPts val="1400"/>
                        </a:spcAft>
                      </a:pPr>
                      <a:r>
                        <a:rPr lang="sv-SE" sz="1800" dirty="0">
                          <a:effectLst/>
                        </a:rPr>
                        <a:t>20%</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1395341536"/>
                  </a:ext>
                </a:extLst>
              </a:tr>
              <a:tr h="337782">
                <a:tc>
                  <a:txBody>
                    <a:bodyPr/>
                    <a:lstStyle/>
                    <a:p>
                      <a:pPr marL="6985" marR="97155" indent="-6985">
                        <a:lnSpc>
                          <a:spcPct val="94000"/>
                        </a:lnSpc>
                        <a:spcAft>
                          <a:spcPts val="1400"/>
                        </a:spcAft>
                      </a:pPr>
                      <a:r>
                        <a:rPr lang="sv-SE" sz="1800" b="1" dirty="0">
                          <a:effectLst/>
                        </a:rPr>
                        <a:t>Riket</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solidFill>
                      <a:schemeClr val="accent3">
                        <a:lumMod val="20000"/>
                        <a:lumOff val="80000"/>
                      </a:schemeClr>
                    </a:solidFill>
                  </a:tcPr>
                </a:tc>
                <a:tc>
                  <a:txBody>
                    <a:bodyPr/>
                    <a:lstStyle/>
                    <a:p>
                      <a:pPr marL="6985" marR="97155" indent="-6985" algn="ctr">
                        <a:lnSpc>
                          <a:spcPct val="94000"/>
                        </a:lnSpc>
                        <a:spcAft>
                          <a:spcPts val="1400"/>
                        </a:spcAft>
                      </a:pPr>
                      <a:r>
                        <a:rPr lang="sv-SE" sz="1800" b="1" dirty="0">
                          <a:effectLst/>
                        </a:rPr>
                        <a:t>10%</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solidFill>
                      <a:schemeClr val="accent3">
                        <a:lumMod val="20000"/>
                        <a:lumOff val="80000"/>
                      </a:schemeClr>
                    </a:solidFill>
                  </a:tcPr>
                </a:tc>
                <a:tc>
                  <a:txBody>
                    <a:bodyPr/>
                    <a:lstStyle/>
                    <a:p>
                      <a:pPr marL="6985" marR="97155" indent="-6985" algn="ctr">
                        <a:lnSpc>
                          <a:spcPct val="94000"/>
                        </a:lnSpc>
                        <a:spcAft>
                          <a:spcPts val="1400"/>
                        </a:spcAft>
                      </a:pPr>
                      <a:r>
                        <a:rPr lang="sv-SE" sz="1800" b="1" dirty="0">
                          <a:effectLst/>
                        </a:rPr>
                        <a:t>3%</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solidFill>
                      <a:schemeClr val="accent3">
                        <a:lumMod val="20000"/>
                        <a:lumOff val="80000"/>
                      </a:schemeClr>
                    </a:solidFill>
                  </a:tcPr>
                </a:tc>
                <a:tc>
                  <a:txBody>
                    <a:bodyPr/>
                    <a:lstStyle/>
                    <a:p>
                      <a:pPr marL="6985" marR="97155" indent="-6985" algn="ctr">
                        <a:lnSpc>
                          <a:spcPct val="94000"/>
                        </a:lnSpc>
                        <a:spcAft>
                          <a:spcPts val="1400"/>
                        </a:spcAft>
                      </a:pPr>
                      <a:r>
                        <a:rPr lang="sv-SE" sz="1800" b="1" dirty="0">
                          <a:effectLst/>
                        </a:rPr>
                        <a:t>4%</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solidFill>
                      <a:schemeClr val="accent3">
                        <a:lumMod val="20000"/>
                        <a:lumOff val="80000"/>
                      </a:schemeClr>
                    </a:solidFill>
                  </a:tcPr>
                </a:tc>
                <a:tc>
                  <a:txBody>
                    <a:bodyPr/>
                    <a:lstStyle/>
                    <a:p>
                      <a:pPr marL="6985" marR="97155" indent="-6985" algn="ctr">
                        <a:lnSpc>
                          <a:spcPct val="94000"/>
                        </a:lnSpc>
                        <a:spcAft>
                          <a:spcPts val="1400"/>
                        </a:spcAft>
                      </a:pPr>
                      <a:r>
                        <a:rPr lang="sv-SE" sz="1800" b="1" dirty="0">
                          <a:effectLst/>
                        </a:rPr>
                        <a:t>17%</a:t>
                      </a:r>
                      <a:endParaRPr lang="sv-S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solidFill>
                      <a:schemeClr val="accent3">
                        <a:lumMod val="20000"/>
                        <a:lumOff val="80000"/>
                      </a:schemeClr>
                    </a:solidFill>
                  </a:tcPr>
                </a:tc>
                <a:extLst>
                  <a:ext uri="{0D108BD9-81ED-4DB2-BD59-A6C34878D82A}">
                    <a16:rowId xmlns:a16="http://schemas.microsoft.com/office/drawing/2014/main" val="2902939278"/>
                  </a:ext>
                </a:extLst>
              </a:tr>
            </a:tbl>
          </a:graphicData>
        </a:graphic>
      </p:graphicFrame>
      <p:pic>
        <p:nvPicPr>
          <p:cNvPr id="8" name="Picture 2" descr="See the source image">
            <a:extLst>
              <a:ext uri="{FF2B5EF4-FFF2-40B4-BE49-F238E27FC236}">
                <a16:creationId xmlns:a16="http://schemas.microsoft.com/office/drawing/2014/main" id="{02AFCD50-9957-2309-49E7-15A1BD65F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358" y="1934016"/>
            <a:ext cx="3238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01CC-3A02-4DCC-8DA5-10FABC154CB7}"/>
              </a:ext>
            </a:extLst>
          </p:cNvPr>
          <p:cNvSpPr>
            <a:spLocks noGrp="1"/>
          </p:cNvSpPr>
          <p:nvPr>
            <p:ph type="title"/>
          </p:nvPr>
        </p:nvSpPr>
        <p:spPr/>
        <p:txBody>
          <a:bodyPr/>
          <a:lstStyle/>
          <a:p>
            <a:r>
              <a:rPr lang="sv-SE" dirty="0" err="1"/>
              <a:t>Antikoagulantia</a:t>
            </a:r>
            <a:r>
              <a:rPr lang="sv-SE" dirty="0"/>
              <a:t> efter </a:t>
            </a:r>
            <a:r>
              <a:rPr lang="sv-SE" dirty="0" err="1"/>
              <a:t>ischemisk</a:t>
            </a:r>
            <a:r>
              <a:rPr lang="sv-SE" dirty="0"/>
              <a:t> stroke</a:t>
            </a:r>
          </a:p>
        </p:txBody>
      </p:sp>
      <p:pic>
        <p:nvPicPr>
          <p:cNvPr id="4" name="Content Placeholder 3" descr="Andel patienter med ischemisk stroke och förmaksflimmer som skrevs ut med någon typ av antikoagulantiabehandling uppdelat på kön och över och under 80 år för åren 2001 - 2021. Skillnadena mellan kön har minskat över åren och börjar närma sig samma nivå.">
            <a:extLst>
              <a:ext uri="{FF2B5EF4-FFF2-40B4-BE49-F238E27FC236}">
                <a16:creationId xmlns:a16="http://schemas.microsoft.com/office/drawing/2014/main" id="{00000000-0008-0000-37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370" y="1833803"/>
            <a:ext cx="7733430" cy="3437080"/>
          </a:xfrm>
          <a:prstGeom prst="rect">
            <a:avLst/>
          </a:prstGeom>
        </p:spPr>
      </p:pic>
    </p:spTree>
    <p:extLst>
      <p:ext uri="{BB962C8B-B14F-4D97-AF65-F5344CB8AC3E}">
        <p14:creationId xmlns:p14="http://schemas.microsoft.com/office/powerpoint/2010/main" val="925944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01CC-3A02-4DCC-8DA5-10FABC154CB7}"/>
              </a:ext>
            </a:extLst>
          </p:cNvPr>
          <p:cNvSpPr>
            <a:spLocks noGrp="1"/>
          </p:cNvSpPr>
          <p:nvPr>
            <p:ph type="title"/>
          </p:nvPr>
        </p:nvSpPr>
        <p:spPr/>
        <p:txBody>
          <a:bodyPr/>
          <a:lstStyle/>
          <a:p>
            <a:r>
              <a:rPr lang="sv-SE" dirty="0" err="1"/>
              <a:t>Antikoagulantia</a:t>
            </a:r>
            <a:r>
              <a:rPr lang="sv-SE" dirty="0"/>
              <a:t> efter </a:t>
            </a:r>
            <a:r>
              <a:rPr lang="sv-SE" dirty="0" err="1"/>
              <a:t>ischemisk</a:t>
            </a:r>
            <a:r>
              <a:rPr lang="sv-SE" dirty="0"/>
              <a:t> stroke</a:t>
            </a:r>
          </a:p>
        </p:txBody>
      </p:sp>
      <p:pic>
        <p:nvPicPr>
          <p:cNvPr id="4" name="Content Placeholder 3" descr="Andel patienter med ischemisk stroke och förmaksflimmer som skrevs ut med någon typ av antikoagulantiabehandling uppdelat på kön och över och under 80 år för åren 2001 - 2021. Skillnadena mellan kön har minskat över åren och börjar närma sig samma nivå.">
            <a:extLst>
              <a:ext uri="{FF2B5EF4-FFF2-40B4-BE49-F238E27FC236}">
                <a16:creationId xmlns:a16="http://schemas.microsoft.com/office/drawing/2014/main" id="{00000000-0008-0000-37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12298"/>
            <a:ext cx="4575159" cy="2033404"/>
          </a:xfrm>
          <a:prstGeom prst="rect">
            <a:avLst/>
          </a:prstGeom>
        </p:spPr>
      </p:pic>
      <p:pic>
        <p:nvPicPr>
          <p:cNvPr id="5" name="Content Placeholder 3" descr="Andel patienter med ischemisk stroke och förmaksflimmer som vid utskrivning fick någon typ av antikoagulantiabehandling per sjukhus. I riket fick ca 7 % warfarin och ca 75 % NOAK.">
            <a:extLst>
              <a:ext uri="{FF2B5EF4-FFF2-40B4-BE49-F238E27FC236}">
                <a16:creationId xmlns:a16="http://schemas.microsoft.com/office/drawing/2014/main" id="{A731A411-22B9-4A3C-9369-0AA156358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728" y="1417638"/>
            <a:ext cx="3283644" cy="4743043"/>
          </a:xfrm>
          <a:prstGeom prst="rect">
            <a:avLst/>
          </a:prstGeom>
        </p:spPr>
      </p:pic>
    </p:spTree>
    <p:extLst>
      <p:ext uri="{BB962C8B-B14F-4D97-AF65-F5344CB8AC3E}">
        <p14:creationId xmlns:p14="http://schemas.microsoft.com/office/powerpoint/2010/main" val="395178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776F-4ECF-4738-A8E7-928BA671CC80}"/>
              </a:ext>
            </a:extLst>
          </p:cNvPr>
          <p:cNvSpPr>
            <a:spLocks noGrp="1"/>
          </p:cNvSpPr>
          <p:nvPr>
            <p:ph type="title"/>
          </p:nvPr>
        </p:nvSpPr>
        <p:spPr/>
        <p:txBody>
          <a:bodyPr/>
          <a:lstStyle/>
          <a:p>
            <a:pPr algn="l"/>
            <a:r>
              <a:rPr lang="sv-SE" dirty="0"/>
              <a:t>Bedömning</a:t>
            </a:r>
          </a:p>
        </p:txBody>
      </p:sp>
      <p:sp>
        <p:nvSpPr>
          <p:cNvPr id="3" name="Text Placeholder 2">
            <a:extLst>
              <a:ext uri="{FF2B5EF4-FFF2-40B4-BE49-F238E27FC236}">
                <a16:creationId xmlns:a16="http://schemas.microsoft.com/office/drawing/2014/main" id="{5BBCB03F-D773-4926-890B-519424A2A4E4}"/>
              </a:ext>
            </a:extLst>
          </p:cNvPr>
          <p:cNvSpPr>
            <a:spLocks noGrp="1"/>
          </p:cNvSpPr>
          <p:nvPr>
            <p:ph type="body" idx="1"/>
          </p:nvPr>
        </p:nvSpPr>
        <p:spPr/>
        <p:txBody>
          <a:bodyPr>
            <a:normAutofit/>
          </a:bodyPr>
          <a:lstStyle/>
          <a:p>
            <a:r>
              <a:rPr lang="sv-SE" sz="3600" dirty="0"/>
              <a:t>TIA</a:t>
            </a:r>
          </a:p>
        </p:txBody>
      </p:sp>
      <p:sp>
        <p:nvSpPr>
          <p:cNvPr id="4" name="Content Placeholder 3">
            <a:extLst>
              <a:ext uri="{FF2B5EF4-FFF2-40B4-BE49-F238E27FC236}">
                <a16:creationId xmlns:a16="http://schemas.microsoft.com/office/drawing/2014/main" id="{99BAB405-1862-4F55-86D2-A45AAC07256A}"/>
              </a:ext>
            </a:extLst>
          </p:cNvPr>
          <p:cNvSpPr>
            <a:spLocks noGrp="1"/>
          </p:cNvSpPr>
          <p:nvPr>
            <p:ph sz="half" idx="2"/>
          </p:nvPr>
        </p:nvSpPr>
        <p:spPr/>
        <p:txBody>
          <a:bodyPr>
            <a:normAutofit/>
          </a:bodyPr>
          <a:lstStyle/>
          <a:p>
            <a:pPr lvl="1"/>
            <a:r>
              <a:rPr lang="sv-SE" dirty="0"/>
              <a:t>Sjukgymnast/</a:t>
            </a:r>
            <a:r>
              <a:rPr lang="sv-SE" dirty="0" err="1"/>
              <a:t>fysio</a:t>
            </a:r>
            <a:r>
              <a:rPr lang="sv-SE" dirty="0"/>
              <a:t>-terapeut: 61%</a:t>
            </a:r>
          </a:p>
          <a:p>
            <a:pPr lvl="1"/>
            <a:r>
              <a:rPr lang="sv-SE" dirty="0"/>
              <a:t>Arbetsterapeut: 58%</a:t>
            </a:r>
          </a:p>
          <a:p>
            <a:pPr marL="457200" lvl="1" indent="0">
              <a:buNone/>
            </a:pPr>
            <a:endParaRPr lang="sv-SE" dirty="0"/>
          </a:p>
          <a:p>
            <a:pPr lvl="1"/>
            <a:r>
              <a:rPr lang="sv-SE" dirty="0"/>
              <a:t>Logoped: 13%</a:t>
            </a:r>
          </a:p>
        </p:txBody>
      </p:sp>
      <p:sp>
        <p:nvSpPr>
          <p:cNvPr id="5" name="Text Placeholder 4">
            <a:extLst>
              <a:ext uri="{FF2B5EF4-FFF2-40B4-BE49-F238E27FC236}">
                <a16:creationId xmlns:a16="http://schemas.microsoft.com/office/drawing/2014/main" id="{D817F01F-4097-417E-81EF-00CCC6079881}"/>
              </a:ext>
            </a:extLst>
          </p:cNvPr>
          <p:cNvSpPr>
            <a:spLocks noGrp="1"/>
          </p:cNvSpPr>
          <p:nvPr>
            <p:ph type="body" sz="quarter" idx="3"/>
          </p:nvPr>
        </p:nvSpPr>
        <p:spPr/>
        <p:txBody>
          <a:bodyPr>
            <a:normAutofit/>
          </a:bodyPr>
          <a:lstStyle/>
          <a:p>
            <a:r>
              <a:rPr lang="sv-SE" sz="3600" dirty="0"/>
              <a:t>Stroke</a:t>
            </a:r>
          </a:p>
        </p:txBody>
      </p:sp>
      <p:sp>
        <p:nvSpPr>
          <p:cNvPr id="6" name="Content Placeholder 5">
            <a:extLst>
              <a:ext uri="{FF2B5EF4-FFF2-40B4-BE49-F238E27FC236}">
                <a16:creationId xmlns:a16="http://schemas.microsoft.com/office/drawing/2014/main" id="{E8046B18-BC99-4FF4-A38E-E6C2597D99F5}"/>
              </a:ext>
            </a:extLst>
          </p:cNvPr>
          <p:cNvSpPr>
            <a:spLocks noGrp="1"/>
          </p:cNvSpPr>
          <p:nvPr>
            <p:ph sz="quarter" idx="4"/>
          </p:nvPr>
        </p:nvSpPr>
        <p:spPr>
          <a:xfrm>
            <a:off x="4629150" y="2505075"/>
            <a:ext cx="4336430" cy="3684588"/>
          </a:xfrm>
        </p:spPr>
        <p:txBody>
          <a:bodyPr>
            <a:normAutofit/>
          </a:bodyPr>
          <a:lstStyle/>
          <a:p>
            <a:pPr lvl="1"/>
            <a:r>
              <a:rPr lang="sv-SE" dirty="0"/>
              <a:t>Sjukgymnast/</a:t>
            </a:r>
            <a:r>
              <a:rPr lang="sv-SE" dirty="0" err="1"/>
              <a:t>fysio</a:t>
            </a:r>
            <a:r>
              <a:rPr lang="sv-SE" dirty="0"/>
              <a:t>-terapeut: 86%</a:t>
            </a:r>
          </a:p>
          <a:p>
            <a:pPr lvl="1"/>
            <a:r>
              <a:rPr lang="sv-SE" dirty="0"/>
              <a:t>Arbetsterapeut 86%</a:t>
            </a:r>
          </a:p>
          <a:p>
            <a:pPr lvl="2"/>
            <a:r>
              <a:rPr lang="sv-SE" dirty="0"/>
              <a:t>Ca 50% första dygnet</a:t>
            </a:r>
          </a:p>
          <a:p>
            <a:pPr lvl="2"/>
            <a:r>
              <a:rPr lang="sv-SE" dirty="0"/>
              <a:t>Behandling 68%</a:t>
            </a:r>
          </a:p>
          <a:p>
            <a:pPr lvl="1"/>
            <a:r>
              <a:rPr lang="sv-SE" dirty="0"/>
              <a:t>Logoped 42% (18-95%)</a:t>
            </a:r>
          </a:p>
          <a:p>
            <a:endParaRPr lang="sv-SE" dirty="0"/>
          </a:p>
        </p:txBody>
      </p:sp>
      <p:pic>
        <p:nvPicPr>
          <p:cNvPr id="2050" name="Picture 2" descr="See the source image">
            <a:extLst>
              <a:ext uri="{FF2B5EF4-FFF2-40B4-BE49-F238E27FC236}">
                <a16:creationId xmlns:a16="http://schemas.microsoft.com/office/drawing/2014/main" id="{2E36982C-5052-8850-3CA3-1F0A8F027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820" y="319784"/>
            <a:ext cx="3117857" cy="16433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1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31BA-A49F-4654-9877-3123764E963C}"/>
              </a:ext>
            </a:extLst>
          </p:cNvPr>
          <p:cNvSpPr>
            <a:spLocks noGrp="1"/>
          </p:cNvSpPr>
          <p:nvPr>
            <p:ph type="title"/>
          </p:nvPr>
        </p:nvSpPr>
        <p:spPr>
          <a:xfrm>
            <a:off x="457200" y="218882"/>
            <a:ext cx="8229600" cy="1143000"/>
          </a:xfrm>
        </p:spPr>
        <p:txBody>
          <a:bodyPr/>
          <a:lstStyle/>
          <a:p>
            <a:r>
              <a:rPr lang="sv-SE" dirty="0"/>
              <a:t>Andel ADL-beroende efter 3 mån</a:t>
            </a:r>
          </a:p>
        </p:txBody>
      </p:sp>
      <p:pic>
        <p:nvPicPr>
          <p:cNvPr id="4" name="Picture 3">
            <a:extLst>
              <a:ext uri="{FF2B5EF4-FFF2-40B4-BE49-F238E27FC236}">
                <a16:creationId xmlns:a16="http://schemas.microsoft.com/office/drawing/2014/main" id="{00000000-0008-0000-0500-000002000000}"/>
              </a:ext>
            </a:extLst>
          </p:cNvPr>
          <p:cNvPicPr>
            <a:picLocks noChangeAspect="1"/>
          </p:cNvPicPr>
          <p:nvPr/>
        </p:nvPicPr>
        <p:blipFill>
          <a:blip r:embed="rId2"/>
          <a:stretch>
            <a:fillRect/>
          </a:stretch>
        </p:blipFill>
        <p:spPr>
          <a:xfrm>
            <a:off x="203061" y="1700839"/>
            <a:ext cx="8737878" cy="3883904"/>
          </a:xfrm>
          <a:prstGeom prst="rect">
            <a:avLst/>
          </a:prstGeom>
        </p:spPr>
      </p:pic>
    </p:spTree>
    <p:extLst>
      <p:ext uri="{BB962C8B-B14F-4D97-AF65-F5344CB8AC3E}">
        <p14:creationId xmlns:p14="http://schemas.microsoft.com/office/powerpoint/2010/main" val="1321468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31BA-A49F-4654-9877-3123764E963C}"/>
              </a:ext>
            </a:extLst>
          </p:cNvPr>
          <p:cNvSpPr>
            <a:spLocks noGrp="1"/>
          </p:cNvSpPr>
          <p:nvPr>
            <p:ph type="title"/>
          </p:nvPr>
        </p:nvSpPr>
        <p:spPr>
          <a:xfrm>
            <a:off x="457200" y="218882"/>
            <a:ext cx="8229600" cy="1143000"/>
          </a:xfrm>
        </p:spPr>
        <p:txBody>
          <a:bodyPr/>
          <a:lstStyle/>
          <a:p>
            <a:r>
              <a:rPr lang="sv-SE" sz="4000" dirty="0"/>
              <a:t>ADL vid insjuknande, tre och 12 mån</a:t>
            </a:r>
          </a:p>
        </p:txBody>
      </p:sp>
      <p:pic>
        <p:nvPicPr>
          <p:cNvPr id="4" name="Bildobjekt 89858">
            <a:extLst>
              <a:ext uri="{FF2B5EF4-FFF2-40B4-BE49-F238E27FC236}">
                <a16:creationId xmlns:a16="http://schemas.microsoft.com/office/drawing/2014/main" id="{268C24A8-3405-F5F1-8284-6682BDBFECA6}"/>
              </a:ext>
            </a:extLst>
          </p:cNvPr>
          <p:cNvPicPr>
            <a:picLocks noChangeAspect="1"/>
          </p:cNvPicPr>
          <p:nvPr/>
        </p:nvPicPr>
        <p:blipFill>
          <a:blip r:embed="rId2"/>
          <a:stretch>
            <a:fillRect/>
          </a:stretch>
        </p:blipFill>
        <p:spPr>
          <a:xfrm>
            <a:off x="457200" y="1143000"/>
            <a:ext cx="6803409" cy="5276773"/>
          </a:xfrm>
          <a:prstGeom prst="rect">
            <a:avLst/>
          </a:prstGeom>
        </p:spPr>
      </p:pic>
      <p:sp>
        <p:nvSpPr>
          <p:cNvPr id="3" name="TextBox 2">
            <a:extLst>
              <a:ext uri="{FF2B5EF4-FFF2-40B4-BE49-F238E27FC236}">
                <a16:creationId xmlns:a16="http://schemas.microsoft.com/office/drawing/2014/main" id="{5624FA8E-C160-1622-5670-FFC2F7DA328A}"/>
              </a:ext>
            </a:extLst>
          </p:cNvPr>
          <p:cNvSpPr txBox="1"/>
          <p:nvPr/>
        </p:nvSpPr>
        <p:spPr>
          <a:xfrm>
            <a:off x="7292898" y="5163015"/>
            <a:ext cx="182880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1-års rapporten 2021</a:t>
            </a:r>
          </a:p>
        </p:txBody>
      </p:sp>
    </p:spTree>
    <p:extLst>
      <p:ext uri="{BB962C8B-B14F-4D97-AF65-F5344CB8AC3E}">
        <p14:creationId xmlns:p14="http://schemas.microsoft.com/office/powerpoint/2010/main" val="3453126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E1D8-37EC-0EC1-015C-42C87F881215}"/>
              </a:ext>
            </a:extLst>
          </p:cNvPr>
          <p:cNvSpPr>
            <a:spLocks noGrp="1"/>
          </p:cNvSpPr>
          <p:nvPr>
            <p:ph type="title"/>
          </p:nvPr>
        </p:nvSpPr>
        <p:spPr/>
        <p:txBody>
          <a:bodyPr/>
          <a:lstStyle/>
          <a:p>
            <a:r>
              <a:rPr lang="sv-SE" dirty="0"/>
              <a:t>ADL oberoende 1 år efter stroke</a:t>
            </a:r>
          </a:p>
        </p:txBody>
      </p:sp>
      <p:pic>
        <p:nvPicPr>
          <p:cNvPr id="4" name="Content Placeholder 3">
            <a:extLst>
              <a:ext uri="{FF2B5EF4-FFF2-40B4-BE49-F238E27FC236}">
                <a16:creationId xmlns:a16="http://schemas.microsoft.com/office/drawing/2014/main" id="{00000000-0008-0000-0700-000002000000}"/>
              </a:ext>
            </a:extLst>
          </p:cNvPr>
          <p:cNvPicPr>
            <a:picLocks noGrp="1" noChangeAspect="1"/>
          </p:cNvPicPr>
          <p:nvPr>
            <p:ph idx="1"/>
          </p:nvPr>
        </p:nvPicPr>
        <p:blipFill>
          <a:blip r:embed="rId2"/>
          <a:stretch>
            <a:fillRect/>
          </a:stretch>
        </p:blipFill>
        <p:spPr>
          <a:xfrm>
            <a:off x="880280" y="1301953"/>
            <a:ext cx="7136481" cy="4757654"/>
          </a:xfrm>
          <a:prstGeom prst="rect">
            <a:avLst/>
          </a:prstGeom>
        </p:spPr>
      </p:pic>
      <p:sp>
        <p:nvSpPr>
          <p:cNvPr id="5" name="TextBox 4">
            <a:extLst>
              <a:ext uri="{FF2B5EF4-FFF2-40B4-BE49-F238E27FC236}">
                <a16:creationId xmlns:a16="http://schemas.microsoft.com/office/drawing/2014/main" id="{7BFB6892-D065-3B78-5E12-BA6A5D8084C4}"/>
              </a:ext>
            </a:extLst>
          </p:cNvPr>
          <p:cNvSpPr txBox="1"/>
          <p:nvPr/>
        </p:nvSpPr>
        <p:spPr>
          <a:xfrm>
            <a:off x="6187961" y="5196469"/>
            <a:ext cx="1828800" cy="64633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1-års rapporten 2021</a:t>
            </a:r>
          </a:p>
        </p:txBody>
      </p:sp>
    </p:spTree>
    <p:extLst>
      <p:ext uri="{BB962C8B-B14F-4D97-AF65-F5344CB8AC3E}">
        <p14:creationId xmlns:p14="http://schemas.microsoft.com/office/powerpoint/2010/main" val="994045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CE17-D470-5795-C12D-D6252D5C1CB0}"/>
              </a:ext>
            </a:extLst>
          </p:cNvPr>
          <p:cNvSpPr>
            <a:spLocks noGrp="1"/>
          </p:cNvSpPr>
          <p:nvPr>
            <p:ph type="title"/>
          </p:nvPr>
        </p:nvSpPr>
        <p:spPr/>
        <p:txBody>
          <a:bodyPr/>
          <a:lstStyle/>
          <a:p>
            <a:r>
              <a:rPr lang="sv-SE" dirty="0"/>
              <a:t>Beroende av anhöriga 1 år efter stroke</a:t>
            </a:r>
          </a:p>
        </p:txBody>
      </p:sp>
      <p:pic>
        <p:nvPicPr>
          <p:cNvPr id="4" name="Content Placeholder 3">
            <a:extLst>
              <a:ext uri="{FF2B5EF4-FFF2-40B4-BE49-F238E27FC236}">
                <a16:creationId xmlns:a16="http://schemas.microsoft.com/office/drawing/2014/main" id="{00000000-0008-0000-0A00-000002000000}"/>
              </a:ext>
            </a:extLst>
          </p:cNvPr>
          <p:cNvPicPr>
            <a:picLocks noGrp="1" noChangeAspect="1"/>
          </p:cNvPicPr>
          <p:nvPr>
            <p:ph idx="1"/>
          </p:nvPr>
        </p:nvPicPr>
        <p:blipFill>
          <a:blip r:embed="rId2"/>
          <a:stretch>
            <a:fillRect/>
          </a:stretch>
        </p:blipFill>
        <p:spPr>
          <a:xfrm>
            <a:off x="1078173" y="1533964"/>
            <a:ext cx="7096835" cy="4731223"/>
          </a:xfrm>
          <a:prstGeom prst="rect">
            <a:avLst/>
          </a:prstGeom>
        </p:spPr>
      </p:pic>
    </p:spTree>
    <p:extLst>
      <p:ext uri="{BB962C8B-B14F-4D97-AF65-F5344CB8AC3E}">
        <p14:creationId xmlns:p14="http://schemas.microsoft.com/office/powerpoint/2010/main" val="3110708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B4D5-92A2-E4CF-4224-D8CE60317290}"/>
              </a:ext>
            </a:extLst>
          </p:cNvPr>
          <p:cNvSpPr>
            <a:spLocks noGrp="1"/>
          </p:cNvSpPr>
          <p:nvPr>
            <p:ph type="title"/>
          </p:nvPr>
        </p:nvSpPr>
        <p:spPr/>
        <p:txBody>
          <a:bodyPr/>
          <a:lstStyle/>
          <a:p>
            <a:r>
              <a:rPr lang="sv-SE" dirty="0"/>
              <a:t>Återgång till aktiviteter 1 år</a:t>
            </a:r>
          </a:p>
        </p:txBody>
      </p:sp>
      <p:pic>
        <p:nvPicPr>
          <p:cNvPr id="4" name="Content Placeholder 3">
            <a:extLst>
              <a:ext uri="{FF2B5EF4-FFF2-40B4-BE49-F238E27FC236}">
                <a16:creationId xmlns:a16="http://schemas.microsoft.com/office/drawing/2014/main" id="{00000000-0008-0000-0D00-000002000000}"/>
              </a:ext>
            </a:extLst>
          </p:cNvPr>
          <p:cNvPicPr>
            <a:picLocks noGrp="1" noChangeAspect="1"/>
          </p:cNvPicPr>
          <p:nvPr>
            <p:ph idx="1"/>
          </p:nvPr>
        </p:nvPicPr>
        <p:blipFill>
          <a:blip r:embed="rId2"/>
          <a:stretch>
            <a:fillRect/>
          </a:stretch>
        </p:blipFill>
        <p:spPr>
          <a:xfrm>
            <a:off x="1105468" y="1417638"/>
            <a:ext cx="6933063" cy="4622042"/>
          </a:xfrm>
          <a:prstGeom prst="rect">
            <a:avLst/>
          </a:prstGeom>
        </p:spPr>
      </p:pic>
    </p:spTree>
    <p:extLst>
      <p:ext uri="{BB962C8B-B14F-4D97-AF65-F5344CB8AC3E}">
        <p14:creationId xmlns:p14="http://schemas.microsoft.com/office/powerpoint/2010/main" val="195210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463B-8720-DDBE-D21B-FB412CD7EF05}"/>
              </a:ext>
            </a:extLst>
          </p:cNvPr>
          <p:cNvSpPr>
            <a:spLocks noGrp="1"/>
          </p:cNvSpPr>
          <p:nvPr>
            <p:ph type="title"/>
          </p:nvPr>
        </p:nvSpPr>
        <p:spPr/>
        <p:txBody>
          <a:bodyPr/>
          <a:lstStyle/>
          <a:p>
            <a:r>
              <a:rPr lang="sv-SE" dirty="0"/>
              <a:t>Självskattat hälsotillstånd</a:t>
            </a:r>
          </a:p>
        </p:txBody>
      </p:sp>
      <p:pic>
        <p:nvPicPr>
          <p:cNvPr id="4" name="Content Placeholder 3">
            <a:extLst>
              <a:ext uri="{FF2B5EF4-FFF2-40B4-BE49-F238E27FC236}">
                <a16:creationId xmlns:a16="http://schemas.microsoft.com/office/drawing/2014/main" id="{00000000-0008-0000-0E00-000002000000}"/>
              </a:ext>
            </a:extLst>
          </p:cNvPr>
          <p:cNvPicPr>
            <a:picLocks noGrp="1" noChangeAspect="1"/>
          </p:cNvPicPr>
          <p:nvPr>
            <p:ph idx="1"/>
          </p:nvPr>
        </p:nvPicPr>
        <p:blipFill>
          <a:blip r:embed="rId2"/>
          <a:stretch>
            <a:fillRect/>
          </a:stretch>
        </p:blipFill>
        <p:spPr>
          <a:xfrm>
            <a:off x="1439836" y="1417638"/>
            <a:ext cx="7024367" cy="4682911"/>
          </a:xfrm>
          <a:prstGeom prst="rect">
            <a:avLst/>
          </a:prstGeom>
        </p:spPr>
      </p:pic>
    </p:spTree>
    <p:extLst>
      <p:ext uri="{BB962C8B-B14F-4D97-AF65-F5344CB8AC3E}">
        <p14:creationId xmlns:p14="http://schemas.microsoft.com/office/powerpoint/2010/main" val="4078446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0C8C69-8101-83C4-6AAA-3E9C93234CFA}"/>
              </a:ext>
            </a:extLst>
          </p:cNvPr>
          <p:cNvSpPr>
            <a:spLocks noGrp="1"/>
          </p:cNvSpPr>
          <p:nvPr>
            <p:ph type="ctrTitle"/>
          </p:nvPr>
        </p:nvSpPr>
        <p:spPr/>
        <p:txBody>
          <a:bodyPr/>
          <a:lstStyle/>
          <a:p>
            <a:r>
              <a:rPr lang="sv-SE" dirty="0"/>
              <a:t>Praktisk information</a:t>
            </a:r>
          </a:p>
        </p:txBody>
      </p:sp>
      <p:sp>
        <p:nvSpPr>
          <p:cNvPr id="3" name="Underrubrik 2">
            <a:extLst>
              <a:ext uri="{FF2B5EF4-FFF2-40B4-BE49-F238E27FC236}">
                <a16:creationId xmlns:a16="http://schemas.microsoft.com/office/drawing/2014/main" id="{C1EE692D-1C01-EE1D-8130-68B0742BC757}"/>
              </a:ext>
            </a:extLst>
          </p:cNvPr>
          <p:cNvSpPr>
            <a:spLocks noGrp="1"/>
          </p:cNvSpPr>
          <p:nvPr>
            <p:ph type="subTitle" idx="1"/>
          </p:nvPr>
        </p:nvSpPr>
        <p:spPr>
          <a:xfrm>
            <a:off x="685799" y="1923235"/>
            <a:ext cx="8263467" cy="4028831"/>
          </a:xfrm>
        </p:spPr>
        <p:txBody>
          <a:bodyPr>
            <a:normAutofit fontScale="92500" lnSpcReduction="10000"/>
          </a:bodyPr>
          <a:lstStyle/>
          <a:p>
            <a:r>
              <a:rPr lang="sv-SE" dirty="0"/>
              <a:t>Tider</a:t>
            </a:r>
            <a:r>
              <a:rPr lang="sv-SE" baseline="0" dirty="0"/>
              <a:t> </a:t>
            </a:r>
          </a:p>
          <a:p>
            <a:pPr marL="914400" lvl="1" indent="-457200" algn="l">
              <a:buFont typeface="Wingdings" panose="05000000000000000000" pitchFamily="2" charset="2"/>
              <a:buChar char="Ø"/>
            </a:pPr>
            <a:r>
              <a:rPr lang="sv-SE" baseline="0" dirty="0"/>
              <a:t>Mötet börjar 09.30</a:t>
            </a:r>
          </a:p>
          <a:p>
            <a:pPr marL="914400" lvl="1" indent="-457200" algn="l">
              <a:buFont typeface="Wingdings" panose="05000000000000000000" pitchFamily="2" charset="2"/>
              <a:buChar char="Ø"/>
            </a:pPr>
            <a:r>
              <a:rPr lang="sv-SE" dirty="0"/>
              <a:t>Mat 12.00</a:t>
            </a:r>
          </a:p>
          <a:p>
            <a:pPr marL="914400" lvl="1" indent="-457200" algn="l">
              <a:buFont typeface="Wingdings" panose="05000000000000000000" pitchFamily="2" charset="2"/>
              <a:buChar char="Ø"/>
            </a:pPr>
            <a:r>
              <a:rPr lang="sv-SE" dirty="0"/>
              <a:t>Paus med fika ca 14.30</a:t>
            </a:r>
          </a:p>
          <a:p>
            <a:pPr marL="914400" lvl="1" indent="-457200" algn="l">
              <a:buFont typeface="Wingdings" panose="05000000000000000000" pitchFamily="2" charset="2"/>
              <a:buChar char="Ø"/>
            </a:pPr>
            <a:r>
              <a:rPr lang="sv-SE" dirty="0"/>
              <a:t>Avslut 16.00</a:t>
            </a:r>
          </a:p>
          <a:p>
            <a:r>
              <a:rPr lang="sv-SE" dirty="0"/>
              <a:t>Toaletter</a:t>
            </a:r>
          </a:p>
          <a:p>
            <a:r>
              <a:rPr lang="sv-SE" dirty="0"/>
              <a:t>Rundvandring på USÖ för intresserade efter användardagen</a:t>
            </a:r>
          </a:p>
          <a:p>
            <a:r>
              <a:rPr lang="sv-SE" dirty="0"/>
              <a:t>PP bilder kommer på hemsidan</a:t>
            </a:r>
          </a:p>
          <a:p>
            <a:endParaRPr lang="sv-SE" dirty="0"/>
          </a:p>
        </p:txBody>
      </p:sp>
    </p:spTree>
    <p:extLst>
      <p:ext uri="{BB962C8B-B14F-4D97-AF65-F5344CB8AC3E}">
        <p14:creationId xmlns:p14="http://schemas.microsoft.com/office/powerpoint/2010/main" val="890641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ctrTitle"/>
          </p:nvPr>
        </p:nvSpPr>
        <p:spPr/>
        <p:txBody>
          <a:bodyPr/>
          <a:lstStyle/>
          <a:p>
            <a:r>
              <a:rPr lang="sv-SE" dirty="0" err="1"/>
              <a:t>Subaraknoidalblödningar</a:t>
            </a:r>
            <a:endParaRPr lang="sv-SE" dirty="0"/>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4294967295"/>
          </p:nvPr>
        </p:nvSpPr>
        <p:spPr>
          <a:xfrm>
            <a:off x="1388327" y="3972817"/>
            <a:ext cx="6752064" cy="2104598"/>
          </a:xfrm>
        </p:spPr>
        <p:txBody>
          <a:bodyPr>
            <a:normAutofit fontScale="92500"/>
          </a:bodyPr>
          <a:lstStyle/>
          <a:p>
            <a:pPr marL="457200" lvl="1" indent="0">
              <a:buNone/>
            </a:pPr>
            <a:r>
              <a:rPr lang="sv-SE" dirty="0" err="1"/>
              <a:t>Ischemisk</a:t>
            </a:r>
            <a:r>
              <a:rPr lang="sv-SE" dirty="0"/>
              <a:t>        Intracerebral      </a:t>
            </a:r>
            <a:r>
              <a:rPr lang="sv-SE" dirty="0" err="1"/>
              <a:t>Subaraknoidal</a:t>
            </a:r>
            <a:endParaRPr lang="sv-SE" dirty="0"/>
          </a:p>
          <a:p>
            <a:pPr marL="457200" lvl="1" indent="0">
              <a:buNone/>
            </a:pPr>
            <a:r>
              <a:rPr lang="sv-SE" dirty="0"/>
              <a:t>stroke               blödning             </a:t>
            </a:r>
            <a:r>
              <a:rPr lang="sv-SE" dirty="0" err="1"/>
              <a:t>blödning</a:t>
            </a:r>
            <a:endParaRPr lang="sv-SE" dirty="0"/>
          </a:p>
          <a:p>
            <a:pPr marL="457200" lvl="1" indent="0">
              <a:buNone/>
            </a:pPr>
            <a:endParaRPr lang="sv-SE" sz="2400" dirty="0"/>
          </a:p>
          <a:p>
            <a:pPr marL="457200" lvl="1" indent="0">
              <a:buNone/>
            </a:pPr>
            <a:endParaRPr lang="sv-SE" sz="2400" dirty="0"/>
          </a:p>
          <a:p>
            <a:pPr marL="457200" lvl="1" indent="0">
              <a:buNone/>
            </a:pPr>
            <a:r>
              <a:rPr lang="sv-SE" sz="1900" dirty="0">
                <a:solidFill>
                  <a:schemeClr val="tx1">
                    <a:lumMod val="50000"/>
                    <a:lumOff val="50000"/>
                  </a:schemeClr>
                </a:solidFill>
              </a:rPr>
              <a:t>Bild från: </a:t>
            </a:r>
            <a:r>
              <a:rPr lang="sv-SE" sz="1900" dirty="0" err="1">
                <a:solidFill>
                  <a:schemeClr val="tx1">
                    <a:lumMod val="50000"/>
                    <a:lumOff val="50000"/>
                  </a:schemeClr>
                </a:solidFill>
              </a:rPr>
              <a:t>Slideshare</a:t>
            </a:r>
            <a:r>
              <a:rPr lang="sv-SE" sz="1900" dirty="0">
                <a:solidFill>
                  <a:schemeClr val="tx1">
                    <a:lumMod val="50000"/>
                    <a:lumOff val="50000"/>
                  </a:schemeClr>
                </a:solidFill>
              </a:rPr>
              <a:t>, av </a:t>
            </a:r>
            <a:r>
              <a:rPr lang="sv-SE" sz="1900" dirty="0" err="1">
                <a:solidFill>
                  <a:schemeClr val="tx1">
                    <a:lumMod val="50000"/>
                    <a:lumOff val="50000"/>
                  </a:schemeClr>
                </a:solidFill>
              </a:rPr>
              <a:t>Sankalp</a:t>
            </a:r>
            <a:r>
              <a:rPr lang="sv-SE" sz="1900" dirty="0">
                <a:solidFill>
                  <a:schemeClr val="tx1">
                    <a:lumMod val="50000"/>
                    <a:lumOff val="50000"/>
                  </a:schemeClr>
                </a:solidFill>
              </a:rPr>
              <a:t> M. </a:t>
            </a:r>
            <a:r>
              <a:rPr lang="sv-SE" sz="1900" i="1" dirty="0">
                <a:solidFill>
                  <a:schemeClr val="tx1">
                    <a:lumMod val="50000"/>
                    <a:lumOff val="50000"/>
                  </a:schemeClr>
                </a:solidFill>
              </a:rPr>
              <a:t>Management </a:t>
            </a:r>
            <a:r>
              <a:rPr lang="sv-SE" sz="1900" i="1" dirty="0" err="1">
                <a:solidFill>
                  <a:schemeClr val="tx1">
                    <a:lumMod val="50000"/>
                    <a:lumOff val="50000"/>
                  </a:schemeClr>
                </a:solidFill>
              </a:rPr>
              <a:t>of</a:t>
            </a:r>
            <a:r>
              <a:rPr lang="sv-SE" sz="1900" i="1" dirty="0">
                <a:solidFill>
                  <a:schemeClr val="tx1">
                    <a:lumMod val="50000"/>
                    <a:lumOff val="50000"/>
                  </a:schemeClr>
                </a:solidFill>
              </a:rPr>
              <a:t> stroke</a:t>
            </a:r>
          </a:p>
          <a:p>
            <a:pPr lvl="1"/>
            <a:endParaRPr lang="sv-SE" dirty="0"/>
          </a:p>
        </p:txBody>
      </p:sp>
      <p:pic>
        <p:nvPicPr>
          <p:cNvPr id="3074" name="Picture 2" descr="See the source image">
            <a:extLst>
              <a:ext uri="{FF2B5EF4-FFF2-40B4-BE49-F238E27FC236}">
                <a16:creationId xmlns:a16="http://schemas.microsoft.com/office/drawing/2014/main" id="{6CFBDC26-EB98-AE3A-35F9-F2E8B640A9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5" t="42301" r="5839" b="23978"/>
          <a:stretch/>
        </p:blipFill>
        <p:spPr bwMode="auto">
          <a:xfrm>
            <a:off x="1555595" y="2297152"/>
            <a:ext cx="5452947" cy="161692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9825A8B5-7147-BEBF-DC5C-81AFE8AC63DA}"/>
              </a:ext>
            </a:extLst>
          </p:cNvPr>
          <p:cNvSpPr/>
          <p:nvPr/>
        </p:nvSpPr>
        <p:spPr>
          <a:xfrm>
            <a:off x="5163014" y="1829052"/>
            <a:ext cx="2977377" cy="3196064"/>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923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ctrTitle"/>
          </p:nvPr>
        </p:nvSpPr>
        <p:spPr/>
        <p:txBody>
          <a:bodyPr/>
          <a:lstStyle/>
          <a:p>
            <a:r>
              <a:rPr lang="sv-SE" dirty="0" err="1"/>
              <a:t>Subaraknoidalblödningar</a:t>
            </a:r>
            <a:endParaRPr lang="sv-SE" dirty="0"/>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4294967295"/>
          </p:nvPr>
        </p:nvSpPr>
        <p:spPr>
          <a:xfrm>
            <a:off x="685800" y="1923236"/>
            <a:ext cx="5837663" cy="3684588"/>
          </a:xfrm>
        </p:spPr>
        <p:txBody>
          <a:bodyPr>
            <a:normAutofit/>
          </a:bodyPr>
          <a:lstStyle/>
          <a:p>
            <a:pPr lvl="1"/>
            <a:r>
              <a:rPr lang="sv-SE" sz="2400" dirty="0"/>
              <a:t>Startade 2021 </a:t>
            </a:r>
          </a:p>
          <a:p>
            <a:pPr lvl="1"/>
            <a:r>
              <a:rPr lang="sv-SE" sz="2400" dirty="0"/>
              <a:t>Fem neurokirurgiska kliniker rapporterar:</a:t>
            </a:r>
          </a:p>
          <a:p>
            <a:pPr lvl="2"/>
            <a:r>
              <a:rPr lang="sv-SE" sz="2000" dirty="0"/>
              <a:t>Akademiska</a:t>
            </a:r>
          </a:p>
          <a:p>
            <a:pPr lvl="2"/>
            <a:r>
              <a:rPr lang="sv-SE" sz="2000" dirty="0"/>
              <a:t>Karolinska</a:t>
            </a:r>
          </a:p>
          <a:p>
            <a:pPr lvl="2"/>
            <a:r>
              <a:rPr lang="sv-SE" sz="2000" dirty="0"/>
              <a:t>Linköping</a:t>
            </a:r>
          </a:p>
          <a:p>
            <a:pPr lvl="2"/>
            <a:r>
              <a:rPr lang="sv-SE" sz="2000" dirty="0"/>
              <a:t>Skånes Universitetssjukhus Lund</a:t>
            </a:r>
          </a:p>
          <a:p>
            <a:pPr lvl="2"/>
            <a:r>
              <a:rPr lang="sv-SE" sz="2000" dirty="0"/>
              <a:t>Umeå</a:t>
            </a:r>
          </a:p>
          <a:p>
            <a:pPr lvl="2"/>
            <a:r>
              <a:rPr lang="sv-SE" sz="2000" dirty="0"/>
              <a:t>+ från 37 andra sjukhus</a:t>
            </a:r>
          </a:p>
          <a:p>
            <a:pPr lvl="1"/>
            <a:endParaRPr lang="sv-SE" dirty="0"/>
          </a:p>
        </p:txBody>
      </p:sp>
      <p:pic>
        <p:nvPicPr>
          <p:cNvPr id="9" name="Bildobjekt 89">
            <a:extLst>
              <a:ext uri="{FF2B5EF4-FFF2-40B4-BE49-F238E27FC236}">
                <a16:creationId xmlns:a16="http://schemas.microsoft.com/office/drawing/2014/main" id="{90B5A283-FFC6-5422-5498-E462E13C7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526" y="1488797"/>
            <a:ext cx="3252786" cy="4600003"/>
          </a:xfrm>
          <a:prstGeom prst="rect">
            <a:avLst/>
          </a:prstGeom>
        </p:spPr>
      </p:pic>
      <p:sp>
        <p:nvSpPr>
          <p:cNvPr id="10" name="Arrow: Right 9">
            <a:extLst>
              <a:ext uri="{FF2B5EF4-FFF2-40B4-BE49-F238E27FC236}">
                <a16:creationId xmlns:a16="http://schemas.microsoft.com/office/drawing/2014/main" id="{9613BF35-A726-6170-2A1B-53F9256612D6}"/>
              </a:ext>
            </a:extLst>
          </p:cNvPr>
          <p:cNvSpPr/>
          <p:nvPr/>
        </p:nvSpPr>
        <p:spPr>
          <a:xfrm rot="19717366">
            <a:off x="5478268" y="5263409"/>
            <a:ext cx="747131" cy="3902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82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ctrTitle"/>
          </p:nvPr>
        </p:nvSpPr>
        <p:spPr/>
        <p:txBody>
          <a:bodyPr/>
          <a:lstStyle/>
          <a:p>
            <a:r>
              <a:rPr lang="sv-SE" dirty="0" err="1"/>
              <a:t>Subaraknoidalblödningar</a:t>
            </a:r>
            <a:endParaRPr lang="sv-SE" dirty="0"/>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4294967295"/>
          </p:nvPr>
        </p:nvSpPr>
        <p:spPr>
          <a:xfrm>
            <a:off x="420757" y="1923236"/>
            <a:ext cx="5595730" cy="3684588"/>
          </a:xfrm>
        </p:spPr>
        <p:txBody>
          <a:bodyPr>
            <a:normAutofit fontScale="85000" lnSpcReduction="10000"/>
          </a:bodyPr>
          <a:lstStyle/>
          <a:p>
            <a:pPr lvl="1"/>
            <a:r>
              <a:rPr lang="sv-SE" sz="2400" dirty="0"/>
              <a:t>421 patienter (65% kvinnor)</a:t>
            </a:r>
          </a:p>
          <a:p>
            <a:pPr lvl="1"/>
            <a:r>
              <a:rPr lang="sv-SE" sz="2400" dirty="0"/>
              <a:t>Medianålder 62 år </a:t>
            </a:r>
          </a:p>
          <a:p>
            <a:pPr lvl="1"/>
            <a:r>
              <a:rPr lang="sv-SE" sz="2400" dirty="0"/>
              <a:t>77% skickas till neurokirurgisk klinik (NIVA) och medelåldern bland dessa var 79 år</a:t>
            </a:r>
          </a:p>
          <a:p>
            <a:pPr lvl="1"/>
            <a:r>
              <a:rPr lang="sv-SE" sz="2400" dirty="0"/>
              <a:t>2/3 vakna vid ankomst</a:t>
            </a:r>
          </a:p>
          <a:p>
            <a:pPr lvl="1"/>
            <a:r>
              <a:rPr lang="sv-SE" sz="2400" dirty="0"/>
              <a:t>Behandling:</a:t>
            </a:r>
          </a:p>
          <a:p>
            <a:pPr lvl="2"/>
            <a:r>
              <a:rPr lang="sv-SE" dirty="0" err="1"/>
              <a:t>Aneurysmkirurgi</a:t>
            </a:r>
            <a:r>
              <a:rPr lang="sv-SE" dirty="0"/>
              <a:t>:                                   30%</a:t>
            </a:r>
          </a:p>
          <a:p>
            <a:pPr lvl="2"/>
            <a:r>
              <a:rPr lang="sv-SE" dirty="0" err="1"/>
              <a:t>Endovaskulär</a:t>
            </a:r>
            <a:r>
              <a:rPr lang="sv-SE" dirty="0"/>
              <a:t> </a:t>
            </a:r>
            <a:r>
              <a:rPr lang="sv-SE" dirty="0" err="1"/>
              <a:t>anuerysmbehandling</a:t>
            </a:r>
            <a:r>
              <a:rPr lang="sv-SE" dirty="0"/>
              <a:t>:  43%</a:t>
            </a:r>
          </a:p>
          <a:p>
            <a:pPr lvl="2"/>
            <a:r>
              <a:rPr lang="sv-SE" dirty="0"/>
              <a:t>Endvaskulär spasmbehandling:           22%</a:t>
            </a:r>
          </a:p>
          <a:p>
            <a:pPr lvl="2"/>
            <a:r>
              <a:rPr lang="sv-SE" dirty="0"/>
              <a:t>Ventrikel-drän:                                        42%</a:t>
            </a:r>
          </a:p>
          <a:p>
            <a:pPr lvl="2"/>
            <a:r>
              <a:rPr lang="sv-SE" dirty="0" err="1"/>
              <a:t>Tracheostomi</a:t>
            </a:r>
            <a:r>
              <a:rPr lang="sv-SE" dirty="0"/>
              <a:t>					       10%</a:t>
            </a:r>
          </a:p>
        </p:txBody>
      </p:sp>
      <p:graphicFrame>
        <p:nvGraphicFramePr>
          <p:cNvPr id="12" name="Chart 11">
            <a:extLst>
              <a:ext uri="{FF2B5EF4-FFF2-40B4-BE49-F238E27FC236}">
                <a16:creationId xmlns:a16="http://schemas.microsoft.com/office/drawing/2014/main" id="{9A30EFA8-3B0B-C078-E8CB-C146AF850507}"/>
              </a:ext>
            </a:extLst>
          </p:cNvPr>
          <p:cNvGraphicFramePr>
            <a:graphicFrameLocks/>
          </p:cNvGraphicFramePr>
          <p:nvPr/>
        </p:nvGraphicFramePr>
        <p:xfrm>
          <a:off x="5844208" y="2630647"/>
          <a:ext cx="3120887" cy="226976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id="{E921A0D8-6C4C-C603-131A-333EC80B5963}"/>
              </a:ext>
            </a:extLst>
          </p:cNvPr>
          <p:cNvSpPr/>
          <p:nvPr/>
        </p:nvSpPr>
        <p:spPr>
          <a:xfrm>
            <a:off x="6255026" y="2504661"/>
            <a:ext cx="2468217" cy="2729948"/>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403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1306-E222-A6CB-374C-18B49A789CE2}"/>
              </a:ext>
            </a:extLst>
          </p:cNvPr>
          <p:cNvSpPr>
            <a:spLocks noGrp="1"/>
          </p:cNvSpPr>
          <p:nvPr>
            <p:ph type="ctrTitle"/>
          </p:nvPr>
        </p:nvSpPr>
        <p:spPr/>
        <p:txBody>
          <a:bodyPr/>
          <a:lstStyle/>
          <a:p>
            <a:r>
              <a:rPr lang="sv-SE" dirty="0"/>
              <a:t>Hur går det för SAH-patienterna?</a:t>
            </a:r>
          </a:p>
        </p:txBody>
      </p:sp>
      <p:graphicFrame>
        <p:nvGraphicFramePr>
          <p:cNvPr id="4" name="Diagram 7">
            <a:extLst>
              <a:ext uri="{FF2B5EF4-FFF2-40B4-BE49-F238E27FC236}">
                <a16:creationId xmlns:a16="http://schemas.microsoft.com/office/drawing/2014/main" id="{E08B8CF5-DBE3-2DC1-6998-94B2A5A22791}"/>
              </a:ext>
            </a:extLst>
          </p:cNvPr>
          <p:cNvGraphicFramePr/>
          <p:nvPr/>
        </p:nvGraphicFramePr>
        <p:xfrm>
          <a:off x="313900" y="1898649"/>
          <a:ext cx="8557146" cy="40244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118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ctrTitle"/>
          </p:nvPr>
        </p:nvSpPr>
        <p:spPr/>
        <p:txBody>
          <a:bodyPr/>
          <a:lstStyle/>
          <a:p>
            <a:r>
              <a:rPr lang="sv-SE" dirty="0"/>
              <a:t>Uppföljning – alla stroke</a:t>
            </a:r>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4294967295"/>
          </p:nvPr>
        </p:nvSpPr>
        <p:spPr>
          <a:xfrm>
            <a:off x="1388327" y="3972817"/>
            <a:ext cx="6752064" cy="2104598"/>
          </a:xfrm>
        </p:spPr>
        <p:txBody>
          <a:bodyPr>
            <a:normAutofit fontScale="92500"/>
          </a:bodyPr>
          <a:lstStyle/>
          <a:p>
            <a:pPr marL="457200" lvl="1" indent="0">
              <a:buNone/>
            </a:pPr>
            <a:r>
              <a:rPr lang="sv-SE" dirty="0" err="1"/>
              <a:t>Ischemisk</a:t>
            </a:r>
            <a:r>
              <a:rPr lang="sv-SE" dirty="0"/>
              <a:t>        Intracerebral      </a:t>
            </a:r>
            <a:r>
              <a:rPr lang="sv-SE" dirty="0" err="1"/>
              <a:t>Subaraknoidal</a:t>
            </a:r>
            <a:endParaRPr lang="sv-SE" dirty="0"/>
          </a:p>
          <a:p>
            <a:pPr marL="457200" lvl="1" indent="0">
              <a:buNone/>
            </a:pPr>
            <a:r>
              <a:rPr lang="sv-SE" dirty="0"/>
              <a:t>stroke               blödning             </a:t>
            </a:r>
            <a:r>
              <a:rPr lang="sv-SE" dirty="0" err="1"/>
              <a:t>blödning</a:t>
            </a:r>
            <a:endParaRPr lang="sv-SE" dirty="0"/>
          </a:p>
          <a:p>
            <a:pPr marL="457200" lvl="1" indent="0">
              <a:buNone/>
            </a:pPr>
            <a:endParaRPr lang="sv-SE" sz="2400" dirty="0"/>
          </a:p>
          <a:p>
            <a:pPr marL="457200" lvl="1" indent="0">
              <a:buNone/>
            </a:pPr>
            <a:endParaRPr lang="sv-SE" sz="2400" dirty="0"/>
          </a:p>
          <a:p>
            <a:pPr marL="457200" lvl="1" indent="0">
              <a:buNone/>
            </a:pPr>
            <a:r>
              <a:rPr lang="sv-SE" sz="1900" dirty="0">
                <a:solidFill>
                  <a:schemeClr val="tx1">
                    <a:lumMod val="50000"/>
                    <a:lumOff val="50000"/>
                  </a:schemeClr>
                </a:solidFill>
              </a:rPr>
              <a:t>Bild från: </a:t>
            </a:r>
            <a:r>
              <a:rPr lang="sv-SE" sz="1900" dirty="0" err="1">
                <a:solidFill>
                  <a:schemeClr val="tx1">
                    <a:lumMod val="50000"/>
                    <a:lumOff val="50000"/>
                  </a:schemeClr>
                </a:solidFill>
              </a:rPr>
              <a:t>Slideshare</a:t>
            </a:r>
            <a:r>
              <a:rPr lang="sv-SE" sz="1900" dirty="0">
                <a:solidFill>
                  <a:schemeClr val="tx1">
                    <a:lumMod val="50000"/>
                    <a:lumOff val="50000"/>
                  </a:schemeClr>
                </a:solidFill>
              </a:rPr>
              <a:t>, av </a:t>
            </a:r>
            <a:r>
              <a:rPr lang="sv-SE" sz="1900" dirty="0" err="1">
                <a:solidFill>
                  <a:schemeClr val="tx1">
                    <a:lumMod val="50000"/>
                    <a:lumOff val="50000"/>
                  </a:schemeClr>
                </a:solidFill>
              </a:rPr>
              <a:t>Sankalp</a:t>
            </a:r>
            <a:r>
              <a:rPr lang="sv-SE" sz="1900" dirty="0">
                <a:solidFill>
                  <a:schemeClr val="tx1">
                    <a:lumMod val="50000"/>
                    <a:lumOff val="50000"/>
                  </a:schemeClr>
                </a:solidFill>
              </a:rPr>
              <a:t> M. </a:t>
            </a:r>
            <a:r>
              <a:rPr lang="sv-SE" sz="1900" i="1" dirty="0">
                <a:solidFill>
                  <a:schemeClr val="tx1">
                    <a:lumMod val="50000"/>
                    <a:lumOff val="50000"/>
                  </a:schemeClr>
                </a:solidFill>
              </a:rPr>
              <a:t>Management </a:t>
            </a:r>
            <a:r>
              <a:rPr lang="sv-SE" sz="1900" i="1" dirty="0" err="1">
                <a:solidFill>
                  <a:schemeClr val="tx1">
                    <a:lumMod val="50000"/>
                    <a:lumOff val="50000"/>
                  </a:schemeClr>
                </a:solidFill>
              </a:rPr>
              <a:t>of</a:t>
            </a:r>
            <a:r>
              <a:rPr lang="sv-SE" sz="1900" i="1" dirty="0">
                <a:solidFill>
                  <a:schemeClr val="tx1">
                    <a:lumMod val="50000"/>
                    <a:lumOff val="50000"/>
                  </a:schemeClr>
                </a:solidFill>
              </a:rPr>
              <a:t> stroke</a:t>
            </a:r>
          </a:p>
          <a:p>
            <a:pPr lvl="1"/>
            <a:endParaRPr lang="sv-SE" dirty="0"/>
          </a:p>
        </p:txBody>
      </p:sp>
      <p:pic>
        <p:nvPicPr>
          <p:cNvPr id="3074" name="Picture 2" descr="See the source image">
            <a:extLst>
              <a:ext uri="{FF2B5EF4-FFF2-40B4-BE49-F238E27FC236}">
                <a16:creationId xmlns:a16="http://schemas.microsoft.com/office/drawing/2014/main" id="{6CFBDC26-EB98-AE3A-35F9-F2E8B640A9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5" t="42301" r="5839" b="23978"/>
          <a:stretch/>
        </p:blipFill>
        <p:spPr bwMode="auto">
          <a:xfrm>
            <a:off x="1555595" y="2297152"/>
            <a:ext cx="5452947" cy="161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06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title"/>
          </p:nvPr>
        </p:nvSpPr>
        <p:spPr/>
        <p:txBody>
          <a:bodyPr/>
          <a:lstStyle/>
          <a:p>
            <a:r>
              <a:rPr lang="sv-SE" dirty="0"/>
              <a:t>Uppföljning planerad</a:t>
            </a:r>
          </a:p>
        </p:txBody>
      </p:sp>
      <p:sp>
        <p:nvSpPr>
          <p:cNvPr id="4" name="Text Placeholder 3">
            <a:extLst>
              <a:ext uri="{FF2B5EF4-FFF2-40B4-BE49-F238E27FC236}">
                <a16:creationId xmlns:a16="http://schemas.microsoft.com/office/drawing/2014/main" id="{591646F0-20AC-453A-B228-612C030AD905}"/>
              </a:ext>
            </a:extLst>
          </p:cNvPr>
          <p:cNvSpPr>
            <a:spLocks noGrp="1"/>
          </p:cNvSpPr>
          <p:nvPr>
            <p:ph type="body" idx="1"/>
          </p:nvPr>
        </p:nvSpPr>
        <p:spPr/>
        <p:txBody>
          <a:bodyPr>
            <a:normAutofit/>
          </a:bodyPr>
          <a:lstStyle/>
          <a:p>
            <a:r>
              <a:rPr lang="sv-SE" sz="3600" dirty="0"/>
              <a:t>TIA</a:t>
            </a:r>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2"/>
          </p:nvPr>
        </p:nvSpPr>
        <p:spPr/>
        <p:txBody>
          <a:bodyPr>
            <a:normAutofit/>
          </a:bodyPr>
          <a:lstStyle/>
          <a:p>
            <a:pPr lvl="1"/>
            <a:r>
              <a:rPr lang="sv-SE" dirty="0"/>
              <a:t>95% (75-100%)</a:t>
            </a:r>
          </a:p>
          <a:p>
            <a:pPr lvl="1"/>
            <a:r>
              <a:rPr lang="sv-SE" dirty="0"/>
              <a:t>16 sjukhus &lt;90%</a:t>
            </a:r>
          </a:p>
          <a:p>
            <a:pPr marL="457200" lvl="1" indent="0">
              <a:buNone/>
            </a:pPr>
            <a:endParaRPr lang="sv-SE" dirty="0"/>
          </a:p>
        </p:txBody>
      </p:sp>
      <p:sp>
        <p:nvSpPr>
          <p:cNvPr id="6" name="Text Placeholder 5">
            <a:extLst>
              <a:ext uri="{FF2B5EF4-FFF2-40B4-BE49-F238E27FC236}">
                <a16:creationId xmlns:a16="http://schemas.microsoft.com/office/drawing/2014/main" id="{4A213957-114F-4086-B873-C344F86B7D94}"/>
              </a:ext>
            </a:extLst>
          </p:cNvPr>
          <p:cNvSpPr>
            <a:spLocks noGrp="1"/>
          </p:cNvSpPr>
          <p:nvPr>
            <p:ph type="body" sz="quarter" idx="3"/>
          </p:nvPr>
        </p:nvSpPr>
        <p:spPr/>
        <p:txBody>
          <a:bodyPr>
            <a:normAutofit/>
          </a:bodyPr>
          <a:lstStyle/>
          <a:p>
            <a:r>
              <a:rPr lang="sv-SE" sz="3600" dirty="0"/>
              <a:t>Stroke</a:t>
            </a:r>
          </a:p>
        </p:txBody>
      </p:sp>
      <p:sp>
        <p:nvSpPr>
          <p:cNvPr id="7" name="Content Placeholder 6">
            <a:extLst>
              <a:ext uri="{FF2B5EF4-FFF2-40B4-BE49-F238E27FC236}">
                <a16:creationId xmlns:a16="http://schemas.microsoft.com/office/drawing/2014/main" id="{383CB834-E494-4BA2-9742-3000EA353526}"/>
              </a:ext>
            </a:extLst>
          </p:cNvPr>
          <p:cNvSpPr>
            <a:spLocks noGrp="1"/>
          </p:cNvSpPr>
          <p:nvPr>
            <p:ph sz="quarter" idx="4"/>
          </p:nvPr>
        </p:nvSpPr>
        <p:spPr/>
        <p:txBody>
          <a:bodyPr>
            <a:normAutofit/>
          </a:bodyPr>
          <a:lstStyle/>
          <a:p>
            <a:pPr lvl="1"/>
            <a:r>
              <a:rPr lang="sv-SE" dirty="0"/>
              <a:t>95% (77-100%)</a:t>
            </a:r>
          </a:p>
          <a:p>
            <a:pPr lvl="1"/>
            <a:r>
              <a:rPr lang="sv-SE" dirty="0"/>
              <a:t>14 sjukhus &lt;90%</a:t>
            </a:r>
          </a:p>
          <a:p>
            <a:pPr marL="0" indent="0">
              <a:buNone/>
            </a:pPr>
            <a:endParaRPr lang="sv-SE" dirty="0"/>
          </a:p>
          <a:p>
            <a:pPr marL="0" indent="0">
              <a:buNone/>
            </a:pPr>
            <a:r>
              <a:rPr lang="sv-SE" dirty="0"/>
              <a:t>SAH</a:t>
            </a:r>
          </a:p>
          <a:p>
            <a:pPr lvl="1"/>
            <a:r>
              <a:rPr lang="sv-SE" dirty="0"/>
              <a:t>75%</a:t>
            </a:r>
          </a:p>
        </p:txBody>
      </p:sp>
      <p:pic>
        <p:nvPicPr>
          <p:cNvPr id="1026" name="Picture 2" descr="See the source image">
            <a:extLst>
              <a:ext uri="{FF2B5EF4-FFF2-40B4-BE49-F238E27FC236}">
                <a16:creationId xmlns:a16="http://schemas.microsoft.com/office/drawing/2014/main" id="{D4231EFE-EDD1-4E7F-BAC6-2A9F0D307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00" y="3878030"/>
            <a:ext cx="3423424" cy="228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49FB-D4DA-42AB-8D55-A07AC8FE27C5}"/>
              </a:ext>
            </a:extLst>
          </p:cNvPr>
          <p:cNvSpPr>
            <a:spLocks noGrp="1"/>
          </p:cNvSpPr>
          <p:nvPr>
            <p:ph type="title"/>
          </p:nvPr>
        </p:nvSpPr>
        <p:spPr/>
        <p:txBody>
          <a:bodyPr/>
          <a:lstStyle/>
          <a:p>
            <a:r>
              <a:rPr lang="sv-SE" dirty="0"/>
              <a:t>Målnivåer 2021</a:t>
            </a:r>
          </a:p>
        </p:txBody>
      </p:sp>
      <p:pic>
        <p:nvPicPr>
          <p:cNvPr id="6" name="Content Placeholder 5" descr="En figur som visar uppnådd TIA målnivå för Riket. Målnivå A = 81 %, målnivå B = 73 %, målnivå C = 98 %, målnivå D = 90 % och målnivå E = 86 %.">
            <a:extLst>
              <a:ext uri="{FF2B5EF4-FFF2-40B4-BE49-F238E27FC236}">
                <a16:creationId xmlns:a16="http://schemas.microsoft.com/office/drawing/2014/main" id="{00000000-0008-0000-0D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786" y="1120202"/>
            <a:ext cx="5874306" cy="1958103"/>
          </a:xfrm>
          <a:prstGeom prst="rect">
            <a:avLst/>
          </a:prstGeom>
        </p:spPr>
      </p:pic>
      <p:pic>
        <p:nvPicPr>
          <p:cNvPr id="4" name="Content Placeholder 5" descr="En figur som visar uppnådd målnivå för riket. Målnivå A redovisas i slutliga rapporten, målnivå B = 17 %, målnivå C = 48 %, målnivå D = 81 %, målnivå E = 92 %, målnivå F = 72 %, målnivå G = 86 %, målnivå H = 79 %, målnivå I = 95 %, målnivå J = 82 %, målnivå K = 84 %, målnivå L = 19 %, målnivå M och N redovisas i slutliga rapporten.">
            <a:extLst>
              <a:ext uri="{FF2B5EF4-FFF2-40B4-BE49-F238E27FC236}">
                <a16:creationId xmlns:a16="http://schemas.microsoft.com/office/drawing/2014/main" id="{1B235B8B-9D6B-4A87-A4BC-EFFF18515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185474"/>
            <a:ext cx="6333893" cy="3263504"/>
          </a:xfrm>
          <a:prstGeom prst="rect">
            <a:avLst/>
          </a:prstGeom>
        </p:spPr>
      </p:pic>
      <p:sp>
        <p:nvSpPr>
          <p:cNvPr id="3" name="TextBox 2">
            <a:extLst>
              <a:ext uri="{FF2B5EF4-FFF2-40B4-BE49-F238E27FC236}">
                <a16:creationId xmlns:a16="http://schemas.microsoft.com/office/drawing/2014/main" id="{3B17CDE3-C90B-4EF4-8691-D64903877665}"/>
              </a:ext>
            </a:extLst>
          </p:cNvPr>
          <p:cNvSpPr txBox="1"/>
          <p:nvPr/>
        </p:nvSpPr>
        <p:spPr>
          <a:xfrm>
            <a:off x="7036420" y="1639229"/>
            <a:ext cx="822661" cy="584775"/>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TIA</a:t>
            </a:r>
          </a:p>
        </p:txBody>
      </p:sp>
      <p:sp>
        <p:nvSpPr>
          <p:cNvPr id="7" name="TextBox 6">
            <a:extLst>
              <a:ext uri="{FF2B5EF4-FFF2-40B4-BE49-F238E27FC236}">
                <a16:creationId xmlns:a16="http://schemas.microsoft.com/office/drawing/2014/main" id="{0194902D-4755-4B6F-9DDC-72464CF8CA25}"/>
              </a:ext>
            </a:extLst>
          </p:cNvPr>
          <p:cNvSpPr txBox="1"/>
          <p:nvPr/>
        </p:nvSpPr>
        <p:spPr>
          <a:xfrm>
            <a:off x="7036419" y="3888058"/>
            <a:ext cx="1369286" cy="584775"/>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sv-SE" sz="3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Stroke</a:t>
            </a:r>
          </a:p>
        </p:txBody>
      </p:sp>
      <p:sp>
        <p:nvSpPr>
          <p:cNvPr id="8" name="Arrow: Down 7">
            <a:extLst>
              <a:ext uri="{FF2B5EF4-FFF2-40B4-BE49-F238E27FC236}">
                <a16:creationId xmlns:a16="http://schemas.microsoft.com/office/drawing/2014/main" id="{D71EB8FB-6611-407A-97F9-EB2CCD6AB979}"/>
              </a:ext>
            </a:extLst>
          </p:cNvPr>
          <p:cNvSpPr/>
          <p:nvPr/>
        </p:nvSpPr>
        <p:spPr>
          <a:xfrm rot="20734069">
            <a:off x="1265235" y="334027"/>
            <a:ext cx="593124" cy="920578"/>
          </a:xfrm>
          <a:prstGeom prst="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rrow: Down 8">
            <a:extLst>
              <a:ext uri="{FF2B5EF4-FFF2-40B4-BE49-F238E27FC236}">
                <a16:creationId xmlns:a16="http://schemas.microsoft.com/office/drawing/2014/main" id="{C52FED61-F8D1-5167-3ECA-8E7D378A63B1}"/>
              </a:ext>
            </a:extLst>
          </p:cNvPr>
          <p:cNvSpPr/>
          <p:nvPr/>
        </p:nvSpPr>
        <p:spPr>
          <a:xfrm rot="20734069">
            <a:off x="507431" y="2968711"/>
            <a:ext cx="593124" cy="920578"/>
          </a:xfrm>
          <a:prstGeom prst="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Down 9">
            <a:extLst>
              <a:ext uri="{FF2B5EF4-FFF2-40B4-BE49-F238E27FC236}">
                <a16:creationId xmlns:a16="http://schemas.microsoft.com/office/drawing/2014/main" id="{D9CEE7EA-9112-176E-BE5D-444BD313D4BA}"/>
              </a:ext>
            </a:extLst>
          </p:cNvPr>
          <p:cNvSpPr/>
          <p:nvPr/>
        </p:nvSpPr>
        <p:spPr>
          <a:xfrm rot="16200000">
            <a:off x="1147952" y="4012544"/>
            <a:ext cx="458246" cy="920578"/>
          </a:xfrm>
          <a:prstGeom prst="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7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2DA8-F7DE-4558-B3BA-A4B4ACE13B19}"/>
              </a:ext>
            </a:extLst>
          </p:cNvPr>
          <p:cNvSpPr>
            <a:spLocks noGrp="1"/>
          </p:cNvSpPr>
          <p:nvPr>
            <p:ph type="ctrTitle"/>
          </p:nvPr>
        </p:nvSpPr>
        <p:spPr/>
        <p:txBody>
          <a:bodyPr/>
          <a:lstStyle/>
          <a:p>
            <a:r>
              <a:rPr lang="sv-SE" dirty="0"/>
              <a:t>Fint arbete!</a:t>
            </a:r>
          </a:p>
        </p:txBody>
      </p:sp>
      <p:sp>
        <p:nvSpPr>
          <p:cNvPr id="5" name="Content Placeholder 4">
            <a:extLst>
              <a:ext uri="{FF2B5EF4-FFF2-40B4-BE49-F238E27FC236}">
                <a16:creationId xmlns:a16="http://schemas.microsoft.com/office/drawing/2014/main" id="{E725152A-8E84-4F88-9470-78552AAA6AEB}"/>
              </a:ext>
            </a:extLst>
          </p:cNvPr>
          <p:cNvSpPr>
            <a:spLocks noGrp="1"/>
          </p:cNvSpPr>
          <p:nvPr>
            <p:ph sz="half" idx="4294967295"/>
          </p:nvPr>
        </p:nvSpPr>
        <p:spPr>
          <a:xfrm>
            <a:off x="420756" y="1923236"/>
            <a:ext cx="6727175" cy="3684588"/>
          </a:xfrm>
        </p:spPr>
        <p:txBody>
          <a:bodyPr>
            <a:normAutofit/>
          </a:bodyPr>
          <a:lstStyle/>
          <a:p>
            <a:pPr lvl="1">
              <a:buFont typeface="Wingdings" panose="05000000000000000000" pitchFamily="2" charset="2"/>
              <a:buChar char="§"/>
            </a:pPr>
            <a:r>
              <a:rPr lang="sv-SE" sz="2400" dirty="0"/>
              <a:t>Täckningsgrad jämfört med PAR ca 87% för både stroke och TIA, trots pandemi</a:t>
            </a:r>
          </a:p>
          <a:p>
            <a:pPr lvl="1">
              <a:buFont typeface="Wingdings" panose="05000000000000000000" pitchFamily="2" charset="2"/>
              <a:buChar char="§"/>
            </a:pPr>
            <a:r>
              <a:rPr lang="sv-SE" sz="2400" dirty="0"/>
              <a:t>NIHSS rapportering har ökat, nu 73%</a:t>
            </a:r>
          </a:p>
          <a:p>
            <a:pPr lvl="1">
              <a:buFont typeface="Wingdings" panose="05000000000000000000" pitchFamily="2" charset="2"/>
              <a:buChar char="§"/>
            </a:pPr>
            <a:r>
              <a:rPr lang="sv-SE" sz="2400" dirty="0"/>
              <a:t>Riksstroke-data för benchmarking där kvalitetsindikatorer variera över landet</a:t>
            </a:r>
          </a:p>
          <a:p>
            <a:pPr lvl="2">
              <a:buFont typeface="Wingdings" panose="05000000000000000000" pitchFamily="2" charset="2"/>
              <a:buChar char="§"/>
            </a:pPr>
            <a:r>
              <a:rPr lang="sv-SE" sz="2000" dirty="0"/>
              <a:t>Strokeenhet som första vårdenhet</a:t>
            </a:r>
          </a:p>
          <a:p>
            <a:pPr lvl="2">
              <a:buFont typeface="Wingdings" panose="05000000000000000000" pitchFamily="2" charset="2"/>
              <a:buChar char="§"/>
            </a:pPr>
            <a:r>
              <a:rPr lang="sv-SE" sz="2000" dirty="0" err="1"/>
              <a:t>Reperfusionsbehandling</a:t>
            </a:r>
            <a:endParaRPr lang="sv-SE" sz="2000" dirty="0"/>
          </a:p>
          <a:p>
            <a:pPr marL="914400" lvl="2" indent="0">
              <a:buNone/>
            </a:pPr>
            <a:endParaRPr lang="sv-SE" sz="2000" dirty="0"/>
          </a:p>
        </p:txBody>
      </p:sp>
    </p:spTree>
    <p:extLst>
      <p:ext uri="{BB962C8B-B14F-4D97-AF65-F5344CB8AC3E}">
        <p14:creationId xmlns:p14="http://schemas.microsoft.com/office/powerpoint/2010/main" val="1346801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2A514-354B-DA9E-F883-4AEB05C5CDE6}"/>
              </a:ext>
            </a:extLst>
          </p:cNvPr>
          <p:cNvSpPr>
            <a:spLocks noGrp="1"/>
          </p:cNvSpPr>
          <p:nvPr>
            <p:ph type="ctrTitle"/>
          </p:nvPr>
        </p:nvSpPr>
        <p:spPr/>
        <p:txBody>
          <a:bodyPr/>
          <a:lstStyle/>
          <a:p>
            <a:r>
              <a:rPr lang="sv-SE" dirty="0"/>
              <a:t>Utan er vore det inte möjligt</a:t>
            </a:r>
          </a:p>
        </p:txBody>
      </p:sp>
      <p:pic>
        <p:nvPicPr>
          <p:cNvPr id="1026" name="Picture 2" descr="plant, flower, orange, green, color, blue, colorful, flowers, gerbera, bouquet of flowers, floristry, flowering plant, daisy family, flower bouquet, cut flowers, floral design, annual plant, land plant, flower arranging">
            <a:extLst>
              <a:ext uri="{FF2B5EF4-FFF2-40B4-BE49-F238E27FC236}">
                <a16:creationId xmlns:a16="http://schemas.microsoft.com/office/drawing/2014/main" id="{8E1F6079-19A9-972C-5277-B6D8FDC20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021" y="1637486"/>
            <a:ext cx="3002466" cy="4003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4E8729B-4BA5-F19E-CA11-D2A4284B299E}"/>
              </a:ext>
            </a:extLst>
          </p:cNvPr>
          <p:cNvSpPr/>
          <p:nvPr/>
        </p:nvSpPr>
        <p:spPr>
          <a:xfrm>
            <a:off x="5546892" y="2811218"/>
            <a:ext cx="2287679" cy="923330"/>
          </a:xfrm>
          <a:prstGeom prst="rect">
            <a:avLst/>
          </a:prstGeom>
          <a:noFill/>
        </p:spPr>
        <p:txBody>
          <a:bodyPr wrap="non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1D86CD"/>
                  </a:solidFill>
                  <a:prstDash val="solid"/>
                </a:ln>
                <a:pattFill prst="pct50">
                  <a:fgClr>
                    <a:srgbClr val="1D86CD"/>
                  </a:fgClr>
                  <a:bgClr>
                    <a:srgbClr val="1D86CD">
                      <a:lumMod val="20000"/>
                      <a:lumOff val="80000"/>
                    </a:srgbClr>
                  </a:bgClr>
                </a:pattFill>
                <a:effectLst>
                  <a:outerShdw dist="38100" dir="2640000" algn="bl" rotWithShape="0">
                    <a:srgbClr val="1D86CD"/>
                  </a:outerShdw>
                </a:effectLst>
                <a:uLnTx/>
                <a:uFillTx/>
                <a:latin typeface="Arial" panose="020B0604020202020204" pitchFamily="34" charset="0"/>
                <a:ea typeface="+mn-ea"/>
                <a:cs typeface="Arial" panose="020B0604020202020204" pitchFamily="34" charset="0"/>
              </a:rPr>
              <a:t>TACK!</a:t>
            </a:r>
          </a:p>
        </p:txBody>
      </p:sp>
    </p:spTree>
    <p:extLst>
      <p:ext uri="{BB962C8B-B14F-4D97-AF65-F5344CB8AC3E}">
        <p14:creationId xmlns:p14="http://schemas.microsoft.com/office/powerpoint/2010/main" val="371727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1"/>
                </a:solidFill>
              </a:rPr>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t>Omvårdnadsvariabler</a:t>
            </a:r>
            <a:r>
              <a:rPr lang="sv-SE" baseline="0" dirty="0"/>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2863542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1"/>
                </a:solidFill>
              </a:rPr>
              <a:t>Senaste resultaten från Riksstroke</a:t>
            </a:r>
          </a:p>
          <a:p>
            <a:pPr marL="514350" lvl="1" indent="-514350" algn="l">
              <a:buFont typeface="+mj-lt"/>
              <a:buAutoNum type="arabicPeriod"/>
            </a:pPr>
            <a:r>
              <a:rPr lang="sv-SE" dirty="0"/>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t>Omvårdnadsvariabler</a:t>
            </a:r>
            <a:r>
              <a:rPr lang="sv-SE" baseline="0" dirty="0"/>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3507847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1562BE-0D23-6D0F-253D-E2DEB4A8E1AE}"/>
              </a:ext>
            </a:extLst>
          </p:cNvPr>
          <p:cNvSpPr>
            <a:spLocks noGrp="1"/>
          </p:cNvSpPr>
          <p:nvPr>
            <p:ph type="ctrTitle"/>
          </p:nvPr>
        </p:nvSpPr>
        <p:spPr/>
        <p:txBody>
          <a:bodyPr>
            <a:normAutofit/>
          </a:bodyPr>
          <a:lstStyle/>
          <a:p>
            <a:r>
              <a:rPr lang="sv-SE" sz="3600" dirty="0"/>
              <a:t>Aktuell forskning och pågående studier </a:t>
            </a:r>
          </a:p>
        </p:txBody>
      </p:sp>
      <p:sp>
        <p:nvSpPr>
          <p:cNvPr id="3" name="Underrubrik 2">
            <a:extLst>
              <a:ext uri="{FF2B5EF4-FFF2-40B4-BE49-F238E27FC236}">
                <a16:creationId xmlns:a16="http://schemas.microsoft.com/office/drawing/2014/main" id="{6DFCD040-0392-DAA8-8898-5920C5ED1BDE}"/>
              </a:ext>
            </a:extLst>
          </p:cNvPr>
          <p:cNvSpPr>
            <a:spLocks noGrp="1"/>
          </p:cNvSpPr>
          <p:nvPr>
            <p:ph type="subTitle" idx="1"/>
          </p:nvPr>
        </p:nvSpPr>
        <p:spPr/>
        <p:txBody>
          <a:bodyPr/>
          <a:lstStyle/>
          <a:p>
            <a:r>
              <a:rPr lang="sv-SE" dirty="0"/>
              <a:t>Kajsa Strååt, Stockholm</a:t>
            </a:r>
          </a:p>
          <a:p>
            <a:r>
              <a:rPr lang="sv-SE" dirty="0"/>
              <a:t>Teresa Ullberg, Lund </a:t>
            </a:r>
          </a:p>
          <a:p>
            <a:r>
              <a:rPr lang="sv-SE" dirty="0"/>
              <a:t>Katharina </a:t>
            </a:r>
            <a:r>
              <a:rPr lang="sv-SE" dirty="0" err="1"/>
              <a:t>Stibrant</a:t>
            </a:r>
            <a:r>
              <a:rPr lang="sv-SE" dirty="0"/>
              <a:t> </a:t>
            </a:r>
            <a:r>
              <a:rPr lang="sv-SE" dirty="0" err="1"/>
              <a:t>Sunnerhagen</a:t>
            </a:r>
            <a:r>
              <a:rPr lang="sv-SE" dirty="0"/>
              <a:t>,  Göteborg</a:t>
            </a:r>
          </a:p>
          <a:p>
            <a:r>
              <a:rPr lang="sv-SE" dirty="0"/>
              <a:t>Mia von Euler, Örebro</a:t>
            </a:r>
          </a:p>
          <a:p>
            <a:r>
              <a:rPr lang="sv-SE" dirty="0"/>
              <a:t>Signild Åsberg, Uppsala</a:t>
            </a:r>
          </a:p>
        </p:txBody>
      </p:sp>
    </p:spTree>
    <p:extLst>
      <p:ext uri="{BB962C8B-B14F-4D97-AF65-F5344CB8AC3E}">
        <p14:creationId xmlns:p14="http://schemas.microsoft.com/office/powerpoint/2010/main" val="3127216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Aktuell forskning från</a:t>
            </a:r>
            <a:br>
              <a:rPr lang="sv-SE" dirty="0"/>
            </a:br>
            <a:r>
              <a:rPr lang="sv-SE" dirty="0"/>
              <a:t>Riksstroke &amp; EVAS</a:t>
            </a:r>
          </a:p>
        </p:txBody>
      </p:sp>
      <p:pic>
        <p:nvPicPr>
          <p:cNvPr id="4" name="Content Placeholder 4" descr="A close-up of a map&#10;&#10;Description automatically generated with low confidence">
            <a:extLst>
              <a:ext uri="{FF2B5EF4-FFF2-40B4-BE49-F238E27FC236}">
                <a16:creationId xmlns:a16="http://schemas.microsoft.com/office/drawing/2014/main" id="{BD6870DF-DE02-B84F-98A6-B6045FA05F1C}"/>
              </a:ext>
            </a:extLst>
          </p:cNvPr>
          <p:cNvPicPr>
            <a:picLocks noGrp="1" noChangeAspect="1"/>
          </p:cNvPicPr>
          <p:nvPr>
            <p:ph idx="1"/>
          </p:nvPr>
        </p:nvPicPr>
        <p:blipFill>
          <a:blip r:embed="rId3"/>
          <a:stretch>
            <a:fillRect/>
          </a:stretch>
        </p:blipFill>
        <p:spPr>
          <a:xfrm>
            <a:off x="2324982" y="1803249"/>
            <a:ext cx="4494035" cy="4558805"/>
          </a:xfrm>
        </p:spPr>
      </p:pic>
      <p:pic>
        <p:nvPicPr>
          <p:cNvPr id="5" name="Picture 4" descr="Text&#10;&#10;Description automatically generated with low confidence">
            <a:extLst>
              <a:ext uri="{FF2B5EF4-FFF2-40B4-BE49-F238E27FC236}">
                <a16:creationId xmlns:a16="http://schemas.microsoft.com/office/drawing/2014/main" id="{BCDA2325-BA78-6F4C-AE0F-6D438710FDB3}"/>
              </a:ext>
            </a:extLst>
          </p:cNvPr>
          <p:cNvPicPr>
            <a:picLocks noChangeAspect="1"/>
          </p:cNvPicPr>
          <p:nvPr/>
        </p:nvPicPr>
        <p:blipFill>
          <a:blip r:embed="rId4"/>
          <a:stretch>
            <a:fillRect/>
          </a:stretch>
        </p:blipFill>
        <p:spPr>
          <a:xfrm>
            <a:off x="2324982" y="1803249"/>
            <a:ext cx="1449817" cy="1034321"/>
          </a:xfrm>
          <a:prstGeom prst="rect">
            <a:avLst/>
          </a:prstGeom>
        </p:spPr>
      </p:pic>
    </p:spTree>
    <p:extLst>
      <p:ext uri="{BB962C8B-B14F-4D97-AF65-F5344CB8AC3E}">
        <p14:creationId xmlns:p14="http://schemas.microsoft.com/office/powerpoint/2010/main" val="1452304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697AD-2EF8-9D4B-9F3F-2229D27DD693}"/>
              </a:ext>
            </a:extLst>
          </p:cNvPr>
          <p:cNvSpPr>
            <a:spLocks noGrp="1"/>
          </p:cNvSpPr>
          <p:nvPr>
            <p:ph type="ctrTitle"/>
          </p:nvPr>
        </p:nvSpPr>
        <p:spPr>
          <a:xfrm>
            <a:off x="685800" y="167461"/>
            <a:ext cx="7772400" cy="1878315"/>
          </a:xfrm>
        </p:spPr>
        <p:txBody>
          <a:bodyPr>
            <a:normAutofit fontScale="90000"/>
          </a:bodyPr>
          <a:lstStyle/>
          <a:p>
            <a:r>
              <a:rPr lang="sv-SE" dirty="0"/>
              <a:t>EVAS- det svenska kvalitetsregistret för </a:t>
            </a:r>
            <a:r>
              <a:rPr lang="sv-SE" dirty="0" err="1"/>
              <a:t>endovaskulär</a:t>
            </a:r>
            <a:r>
              <a:rPr lang="sv-SE" dirty="0"/>
              <a:t> behandling av akut stroke</a:t>
            </a:r>
          </a:p>
        </p:txBody>
      </p:sp>
      <p:sp>
        <p:nvSpPr>
          <p:cNvPr id="3" name="Subtitle 2">
            <a:extLst>
              <a:ext uri="{FF2B5EF4-FFF2-40B4-BE49-F238E27FC236}">
                <a16:creationId xmlns:a16="http://schemas.microsoft.com/office/drawing/2014/main" id="{FFAB0CBA-6890-CB46-AF33-02D37E8EC82D}"/>
              </a:ext>
            </a:extLst>
          </p:cNvPr>
          <p:cNvSpPr>
            <a:spLocks noGrp="1"/>
          </p:cNvSpPr>
          <p:nvPr>
            <p:ph type="subTitle" idx="1"/>
          </p:nvPr>
        </p:nvSpPr>
        <p:spPr>
          <a:xfrm>
            <a:off x="685800" y="2541722"/>
            <a:ext cx="7772400" cy="2824100"/>
          </a:xfrm>
        </p:spPr>
        <p:txBody>
          <a:bodyPr/>
          <a:lstStyle/>
          <a:p>
            <a:r>
              <a:rPr lang="sv-SE" dirty="0"/>
              <a:t>Startade 2012</a:t>
            </a:r>
          </a:p>
          <a:p>
            <a:r>
              <a:rPr lang="sv-SE" dirty="0"/>
              <a:t>Registrerar alla </a:t>
            </a:r>
            <a:r>
              <a:rPr lang="sv-SE" dirty="0" err="1"/>
              <a:t>trombektomier</a:t>
            </a:r>
            <a:endParaRPr lang="sv-SE" dirty="0"/>
          </a:p>
          <a:p>
            <a:r>
              <a:rPr lang="sv-SE" dirty="0"/>
              <a:t>96% täckningsgrad</a:t>
            </a:r>
          </a:p>
          <a:p>
            <a:r>
              <a:rPr lang="sv-SE" dirty="0"/>
              <a:t>Samkörts med Riksstroke 2015–2021</a:t>
            </a:r>
          </a:p>
          <a:p>
            <a:r>
              <a:rPr lang="sv-SE" dirty="0"/>
              <a:t>Samlad forskningsfil</a:t>
            </a:r>
          </a:p>
        </p:txBody>
      </p:sp>
    </p:spTree>
    <p:extLst>
      <p:ext uri="{BB962C8B-B14F-4D97-AF65-F5344CB8AC3E}">
        <p14:creationId xmlns:p14="http://schemas.microsoft.com/office/powerpoint/2010/main" val="326200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DD25-73DC-5346-9695-CF739450E25D}"/>
              </a:ext>
            </a:extLst>
          </p:cNvPr>
          <p:cNvSpPr>
            <a:spLocks noGrp="1"/>
          </p:cNvSpPr>
          <p:nvPr>
            <p:ph type="title"/>
          </p:nvPr>
        </p:nvSpPr>
        <p:spPr>
          <a:xfrm>
            <a:off x="1215000" y="1127250"/>
            <a:ext cx="6615000" cy="854713"/>
          </a:xfrm>
        </p:spPr>
        <p:txBody>
          <a:bodyPr/>
          <a:lstStyle/>
          <a:p>
            <a:pPr algn="ctr"/>
            <a:r>
              <a:rPr lang="sv-SE" dirty="0"/>
              <a:t>Vad innebär </a:t>
            </a:r>
            <a:r>
              <a:rPr lang="sv-SE" dirty="0" err="1"/>
              <a:t>trombektomi</a:t>
            </a:r>
            <a:r>
              <a:rPr lang="sv-SE" dirty="0"/>
              <a:t>?</a:t>
            </a:r>
          </a:p>
        </p:txBody>
      </p:sp>
      <p:pic>
        <p:nvPicPr>
          <p:cNvPr id="5" name="Picture 4" descr="A collage of a person's face&#10;&#10;Description automatically generated with low confidence">
            <a:extLst>
              <a:ext uri="{FF2B5EF4-FFF2-40B4-BE49-F238E27FC236}">
                <a16:creationId xmlns:a16="http://schemas.microsoft.com/office/drawing/2014/main" id="{8E45B917-3347-F94A-8BA3-994108E48135}"/>
              </a:ext>
            </a:extLst>
          </p:cNvPr>
          <p:cNvPicPr>
            <a:picLocks noChangeAspect="1"/>
          </p:cNvPicPr>
          <p:nvPr/>
        </p:nvPicPr>
        <p:blipFill>
          <a:blip r:embed="rId2"/>
          <a:stretch>
            <a:fillRect/>
          </a:stretch>
        </p:blipFill>
        <p:spPr>
          <a:xfrm>
            <a:off x="360075" y="2313848"/>
            <a:ext cx="8324850" cy="2543175"/>
          </a:xfrm>
          <a:prstGeom prst="rect">
            <a:avLst/>
          </a:prstGeom>
        </p:spPr>
      </p:pic>
    </p:spTree>
    <p:extLst>
      <p:ext uri="{BB962C8B-B14F-4D97-AF65-F5344CB8AC3E}">
        <p14:creationId xmlns:p14="http://schemas.microsoft.com/office/powerpoint/2010/main" val="182857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FE35-995D-914B-B3E2-A4321C167DE5}"/>
              </a:ext>
            </a:extLst>
          </p:cNvPr>
          <p:cNvSpPr>
            <a:spLocks noGrp="1"/>
          </p:cNvSpPr>
          <p:nvPr>
            <p:ph type="title"/>
          </p:nvPr>
        </p:nvSpPr>
        <p:spPr>
          <a:xfrm>
            <a:off x="276447" y="318978"/>
            <a:ext cx="8782493" cy="1888050"/>
          </a:xfrm>
        </p:spPr>
        <p:txBody>
          <a:bodyPr>
            <a:normAutofit fontScale="90000"/>
          </a:bodyPr>
          <a:lstStyle/>
          <a:p>
            <a:pPr algn="ctr"/>
            <a:r>
              <a:rPr lang="en-US" dirty="0" err="1"/>
              <a:t>Reperfusionsbehandling</a:t>
            </a:r>
            <a:r>
              <a:rPr lang="en-US" dirty="0"/>
              <a:t> vid  </a:t>
            </a:r>
            <a:r>
              <a:rPr lang="en-US" dirty="0" err="1"/>
              <a:t>akut</a:t>
            </a:r>
            <a:r>
              <a:rPr lang="en-US" dirty="0"/>
              <a:t> </a:t>
            </a:r>
            <a:r>
              <a:rPr lang="en-US" dirty="0" err="1"/>
              <a:t>ischemisk</a:t>
            </a:r>
            <a:r>
              <a:rPr lang="en-US" dirty="0"/>
              <a:t> stroke</a:t>
            </a:r>
            <a:br>
              <a:rPr lang="en-US" dirty="0"/>
            </a:br>
            <a:r>
              <a:rPr lang="en-US" i="1" dirty="0"/>
              <a:t>- </a:t>
            </a:r>
            <a:r>
              <a:rPr lang="en-US" i="1" dirty="0" err="1"/>
              <a:t>behandlingsmål</a:t>
            </a:r>
            <a:br>
              <a:rPr lang="en-US" dirty="0"/>
            </a:br>
            <a:endParaRPr lang="en-US" dirty="0"/>
          </a:p>
        </p:txBody>
      </p:sp>
      <p:sp>
        <p:nvSpPr>
          <p:cNvPr id="3" name="Content Placeholder 2">
            <a:extLst>
              <a:ext uri="{FF2B5EF4-FFF2-40B4-BE49-F238E27FC236}">
                <a16:creationId xmlns:a16="http://schemas.microsoft.com/office/drawing/2014/main" id="{B8D9670A-663A-C84E-B8F6-FA1E476D73D4}"/>
              </a:ext>
            </a:extLst>
          </p:cNvPr>
          <p:cNvSpPr>
            <a:spLocks noGrp="1"/>
          </p:cNvSpPr>
          <p:nvPr>
            <p:ph idx="1"/>
          </p:nvPr>
        </p:nvSpPr>
        <p:spPr>
          <a:xfrm>
            <a:off x="428366" y="2445488"/>
            <a:ext cx="4037309" cy="3650347"/>
          </a:xfrm>
          <a:noFill/>
        </p:spPr>
        <p:txBody>
          <a:bodyPr>
            <a:normAutofit fontScale="92500" lnSpcReduction="20000"/>
          </a:bodyPr>
          <a:lstStyle/>
          <a:p>
            <a:endParaRPr lang="en-US" dirty="0"/>
          </a:p>
          <a:p>
            <a:pPr marL="0" indent="0">
              <a:buNone/>
            </a:pPr>
            <a:r>
              <a:rPr lang="en-US" sz="2600" b="1" dirty="0" err="1"/>
              <a:t>På</a:t>
            </a:r>
            <a:r>
              <a:rPr lang="en-US" sz="2600" b="1" dirty="0"/>
              <a:t> </a:t>
            </a:r>
            <a:r>
              <a:rPr lang="en-US" sz="2600" b="1" dirty="0" err="1"/>
              <a:t>kort</a:t>
            </a:r>
            <a:r>
              <a:rPr lang="en-US" sz="2600" b="1" dirty="0"/>
              <a:t> </a:t>
            </a:r>
            <a:r>
              <a:rPr lang="en-US" sz="2600" b="1" dirty="0" err="1"/>
              <a:t>sikt</a:t>
            </a:r>
            <a:r>
              <a:rPr lang="en-US" sz="2600" b="1" dirty="0"/>
              <a:t>:</a:t>
            </a:r>
          </a:p>
          <a:p>
            <a:r>
              <a:rPr lang="en-US" sz="2600" dirty="0" err="1"/>
              <a:t>Återställa</a:t>
            </a:r>
            <a:r>
              <a:rPr lang="en-US" sz="2600" dirty="0"/>
              <a:t> </a:t>
            </a:r>
            <a:r>
              <a:rPr lang="en-US" sz="2600" dirty="0" err="1"/>
              <a:t>blodflöde</a:t>
            </a:r>
            <a:r>
              <a:rPr lang="en-US" sz="2600" dirty="0"/>
              <a:t> till </a:t>
            </a:r>
            <a:r>
              <a:rPr lang="en-US" sz="2600" dirty="0" err="1"/>
              <a:t>ischemisk</a:t>
            </a:r>
            <a:r>
              <a:rPr lang="en-US" sz="2600" dirty="0"/>
              <a:t> men </a:t>
            </a:r>
            <a:r>
              <a:rPr lang="en-US" sz="2600" dirty="0" err="1"/>
              <a:t>ännu</a:t>
            </a:r>
            <a:r>
              <a:rPr lang="en-US" sz="2600" dirty="0"/>
              <a:t> </a:t>
            </a:r>
            <a:r>
              <a:rPr lang="en-US" sz="2600" dirty="0" err="1"/>
              <a:t>inte</a:t>
            </a:r>
            <a:r>
              <a:rPr lang="en-US" sz="2600" dirty="0"/>
              <a:t> </a:t>
            </a:r>
            <a:r>
              <a:rPr lang="en-US" sz="2600" dirty="0" err="1"/>
              <a:t>infarcerad</a:t>
            </a:r>
            <a:r>
              <a:rPr lang="en-US" sz="2600" dirty="0"/>
              <a:t> </a:t>
            </a:r>
            <a:r>
              <a:rPr lang="en-US" sz="2600" dirty="0" err="1"/>
              <a:t>vävnad</a:t>
            </a:r>
            <a:endParaRPr lang="en-US" sz="2600" dirty="0"/>
          </a:p>
          <a:p>
            <a:pPr marL="0" indent="0">
              <a:buNone/>
            </a:pPr>
            <a:r>
              <a:rPr lang="en-US" sz="2600" b="1" dirty="0" err="1"/>
              <a:t>På</a:t>
            </a:r>
            <a:r>
              <a:rPr lang="en-US" sz="2600" b="1" dirty="0"/>
              <a:t> </a:t>
            </a:r>
            <a:r>
              <a:rPr lang="en-US" sz="2600" b="1" dirty="0" err="1"/>
              <a:t>längre</a:t>
            </a:r>
            <a:r>
              <a:rPr lang="en-US" sz="2600" b="1" dirty="0"/>
              <a:t> </a:t>
            </a:r>
            <a:r>
              <a:rPr lang="en-US" sz="2600" b="1" dirty="0" err="1"/>
              <a:t>sikt</a:t>
            </a:r>
            <a:r>
              <a:rPr lang="en-US" sz="2600" b="1" dirty="0"/>
              <a:t>:</a:t>
            </a:r>
          </a:p>
          <a:p>
            <a:r>
              <a:rPr lang="en-US" sz="2600" dirty="0" err="1"/>
              <a:t>Förbättra</a:t>
            </a:r>
            <a:r>
              <a:rPr lang="en-US" sz="2600" dirty="0"/>
              <a:t> outcome </a:t>
            </a:r>
            <a:r>
              <a:rPr lang="en-US" sz="2600" dirty="0" err="1"/>
              <a:t>genom</a:t>
            </a:r>
            <a:r>
              <a:rPr lang="en-US" sz="2600" dirty="0"/>
              <a:t> </a:t>
            </a:r>
            <a:r>
              <a:rPr lang="en-US" sz="2600" dirty="0" err="1"/>
              <a:t>att</a:t>
            </a:r>
            <a:r>
              <a:rPr lang="en-US" sz="2600" dirty="0"/>
              <a:t> </a:t>
            </a:r>
            <a:r>
              <a:rPr lang="en-US" sz="2600" dirty="0" err="1"/>
              <a:t>minska</a:t>
            </a:r>
            <a:r>
              <a:rPr lang="en-US" sz="2600" dirty="0"/>
              <a:t> </a:t>
            </a:r>
            <a:r>
              <a:rPr lang="en-US" sz="2600" dirty="0" err="1"/>
              <a:t>strokerelaterad</a:t>
            </a:r>
            <a:r>
              <a:rPr lang="en-US" sz="2600" dirty="0"/>
              <a:t> </a:t>
            </a:r>
            <a:r>
              <a:rPr lang="en-US" sz="2600" dirty="0" err="1"/>
              <a:t>död</a:t>
            </a:r>
            <a:r>
              <a:rPr lang="en-US" sz="2600" dirty="0"/>
              <a:t> </a:t>
            </a:r>
            <a:r>
              <a:rPr lang="en-US" sz="2600" dirty="0" err="1"/>
              <a:t>och</a:t>
            </a:r>
            <a:r>
              <a:rPr lang="en-US" sz="2600" dirty="0"/>
              <a:t> </a:t>
            </a:r>
            <a:r>
              <a:rPr lang="en-US" sz="2600" dirty="0" err="1"/>
              <a:t>funktionsnedsättning</a:t>
            </a:r>
            <a:endParaRPr lang="en-US" sz="2600" dirty="0"/>
          </a:p>
          <a:p>
            <a:pPr marL="0" indent="0">
              <a:buNone/>
            </a:pPr>
            <a:endParaRPr lang="en-US" dirty="0"/>
          </a:p>
        </p:txBody>
      </p:sp>
      <p:pic>
        <p:nvPicPr>
          <p:cNvPr id="5" name="Picture 4">
            <a:extLst>
              <a:ext uri="{FF2B5EF4-FFF2-40B4-BE49-F238E27FC236}">
                <a16:creationId xmlns:a16="http://schemas.microsoft.com/office/drawing/2014/main" id="{28000C61-AA0F-2548-8A1D-54557B9F7569}"/>
              </a:ext>
            </a:extLst>
          </p:cNvPr>
          <p:cNvPicPr>
            <a:picLocks noChangeAspect="1"/>
          </p:cNvPicPr>
          <p:nvPr/>
        </p:nvPicPr>
        <p:blipFill>
          <a:blip r:embed="rId2"/>
          <a:stretch>
            <a:fillRect/>
          </a:stretch>
        </p:blipFill>
        <p:spPr>
          <a:xfrm>
            <a:off x="4935511" y="2445488"/>
            <a:ext cx="3673798" cy="3650347"/>
          </a:xfrm>
          <a:prstGeom prst="rect">
            <a:avLst/>
          </a:prstGeom>
        </p:spPr>
      </p:pic>
    </p:spTree>
    <p:extLst>
      <p:ext uri="{BB962C8B-B14F-4D97-AF65-F5344CB8AC3E}">
        <p14:creationId xmlns:p14="http://schemas.microsoft.com/office/powerpoint/2010/main" val="886554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Antal </a:t>
            </a:r>
            <a:r>
              <a:rPr lang="sv-SE" dirty="0" err="1"/>
              <a:t>trombektomier</a:t>
            </a:r>
            <a:endParaRPr lang="sv-SE" dirty="0"/>
          </a:p>
        </p:txBody>
      </p:sp>
      <p:graphicFrame>
        <p:nvGraphicFramePr>
          <p:cNvPr id="4" name="Chart 3">
            <a:extLst>
              <a:ext uri="{FF2B5EF4-FFF2-40B4-BE49-F238E27FC236}">
                <a16:creationId xmlns:a16="http://schemas.microsoft.com/office/drawing/2014/main" id="{B47DF34E-A896-7E4F-8A00-0696A4CB7C97}"/>
              </a:ext>
            </a:extLst>
          </p:cNvPr>
          <p:cNvGraphicFramePr>
            <a:graphicFrameLocks/>
          </p:cNvGraphicFramePr>
          <p:nvPr/>
        </p:nvGraphicFramePr>
        <p:xfrm>
          <a:off x="557940" y="1962950"/>
          <a:ext cx="7900260" cy="4251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3073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A79B35A-A1B6-5242-829B-0EF3FB38EE52}"/>
              </a:ext>
            </a:extLst>
          </p:cNvPr>
          <p:cNvPicPr>
            <a:picLocks noGrp="1" noChangeAspect="1"/>
          </p:cNvPicPr>
          <p:nvPr>
            <p:ph idx="1"/>
          </p:nvPr>
        </p:nvPicPr>
        <p:blipFill>
          <a:blip r:embed="rId2"/>
          <a:stretch>
            <a:fillRect/>
          </a:stretch>
        </p:blipFill>
        <p:spPr>
          <a:xfrm>
            <a:off x="1727977" y="1753390"/>
            <a:ext cx="5843090" cy="4135965"/>
          </a:xfrm>
        </p:spPr>
      </p:pic>
      <p:sp>
        <p:nvSpPr>
          <p:cNvPr id="5" name="Title 1">
            <a:extLst>
              <a:ext uri="{FF2B5EF4-FFF2-40B4-BE49-F238E27FC236}">
                <a16:creationId xmlns:a16="http://schemas.microsoft.com/office/drawing/2014/main" id="{18CF4A63-073A-4843-A5FC-FE4517B21998}"/>
              </a:ext>
            </a:extLst>
          </p:cNvPr>
          <p:cNvSpPr>
            <a:spLocks noGrp="1"/>
          </p:cNvSpPr>
          <p:nvPr>
            <p:ph type="title"/>
          </p:nvPr>
        </p:nvSpPr>
        <p:spPr>
          <a:xfrm>
            <a:off x="1258330" y="403391"/>
            <a:ext cx="6615000" cy="1350000"/>
          </a:xfrm>
        </p:spPr>
        <p:txBody>
          <a:bodyPr>
            <a:normAutofit fontScale="90000"/>
          </a:bodyPr>
          <a:lstStyle/>
          <a:p>
            <a:pPr algn="ctr"/>
            <a:r>
              <a:rPr lang="sv-SE" sz="3000" dirty="0"/>
              <a:t>Regionala skillnader i implementering</a:t>
            </a:r>
            <a:br>
              <a:rPr lang="sv-SE" sz="3000" dirty="0"/>
            </a:br>
            <a:r>
              <a:rPr lang="sv-SE" sz="2700" i="1" dirty="0"/>
              <a:t>-andel </a:t>
            </a:r>
            <a:r>
              <a:rPr lang="sv-SE" sz="2700" i="1" dirty="0" err="1"/>
              <a:t>trombektomier</a:t>
            </a:r>
            <a:r>
              <a:rPr lang="sv-SE" sz="2700" i="1" dirty="0"/>
              <a:t> av alla </a:t>
            </a:r>
            <a:r>
              <a:rPr lang="sv-SE" sz="2700" i="1" dirty="0" err="1"/>
              <a:t>ischemiska</a:t>
            </a:r>
            <a:r>
              <a:rPr lang="sv-SE" sz="2700" i="1" dirty="0"/>
              <a:t> stroke</a:t>
            </a:r>
          </a:p>
        </p:txBody>
      </p:sp>
    </p:spTree>
    <p:extLst>
      <p:ext uri="{BB962C8B-B14F-4D97-AF65-F5344CB8AC3E}">
        <p14:creationId xmlns:p14="http://schemas.microsoft.com/office/powerpoint/2010/main" val="3995913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ADEA-D7C5-1E40-864C-0F88ECCC3C30}"/>
              </a:ext>
            </a:extLst>
          </p:cNvPr>
          <p:cNvSpPr>
            <a:spLocks noGrp="1"/>
          </p:cNvSpPr>
          <p:nvPr>
            <p:ph type="title"/>
          </p:nvPr>
        </p:nvSpPr>
        <p:spPr>
          <a:xfrm>
            <a:off x="789385" y="1206103"/>
            <a:ext cx="7886700" cy="994172"/>
          </a:xfrm>
        </p:spPr>
        <p:txBody>
          <a:bodyPr>
            <a:normAutofit fontScale="90000"/>
          </a:bodyPr>
          <a:lstStyle/>
          <a:p>
            <a:r>
              <a:rPr lang="sv-SE" dirty="0"/>
              <a:t>Socialstyrelsen 2019: </a:t>
            </a:r>
            <a:br>
              <a:rPr lang="sv-SE" dirty="0"/>
            </a:br>
            <a:r>
              <a:rPr lang="sv-SE" dirty="0"/>
              <a:t>Nationella riktlinjer för vård vid stroke</a:t>
            </a:r>
          </a:p>
        </p:txBody>
      </p:sp>
      <p:pic>
        <p:nvPicPr>
          <p:cNvPr id="5" name="Content Placeholder 4" descr="Text&#10;&#10;Description automatically generated">
            <a:extLst>
              <a:ext uri="{FF2B5EF4-FFF2-40B4-BE49-F238E27FC236}">
                <a16:creationId xmlns:a16="http://schemas.microsoft.com/office/drawing/2014/main" id="{3AD54CB2-3AAC-8C49-8A43-C7DFF5831C1F}"/>
              </a:ext>
            </a:extLst>
          </p:cNvPr>
          <p:cNvPicPr>
            <a:picLocks noGrp="1" noChangeAspect="1"/>
          </p:cNvPicPr>
          <p:nvPr>
            <p:ph idx="1"/>
          </p:nvPr>
        </p:nvPicPr>
        <p:blipFill>
          <a:blip r:embed="rId3"/>
          <a:stretch>
            <a:fillRect/>
          </a:stretch>
        </p:blipFill>
        <p:spPr>
          <a:xfrm>
            <a:off x="264997" y="2658071"/>
            <a:ext cx="8614006" cy="2797332"/>
          </a:xfrm>
        </p:spPr>
      </p:pic>
    </p:spTree>
    <p:extLst>
      <p:ext uri="{BB962C8B-B14F-4D97-AF65-F5344CB8AC3E}">
        <p14:creationId xmlns:p14="http://schemas.microsoft.com/office/powerpoint/2010/main" val="2443596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00D2-3ED5-5047-BFB7-2CAAD5E05435}"/>
              </a:ext>
            </a:extLst>
          </p:cNvPr>
          <p:cNvSpPr>
            <a:spLocks noGrp="1"/>
          </p:cNvSpPr>
          <p:nvPr>
            <p:ph type="title"/>
          </p:nvPr>
        </p:nvSpPr>
        <p:spPr/>
        <p:txBody>
          <a:bodyPr/>
          <a:lstStyle/>
          <a:p>
            <a:r>
              <a:rPr lang="sv-SE" dirty="0"/>
              <a:t>Ökning av antal </a:t>
            </a:r>
            <a:r>
              <a:rPr lang="sv-SE" dirty="0" err="1"/>
              <a:t>trombektomier</a:t>
            </a:r>
            <a:r>
              <a:rPr lang="sv-SE" dirty="0"/>
              <a:t> 2015–2020</a:t>
            </a:r>
          </a:p>
        </p:txBody>
      </p:sp>
      <p:pic>
        <p:nvPicPr>
          <p:cNvPr id="5" name="Content Placeholder 4" descr="Chart, line chart&#10;&#10;Description automatically generated">
            <a:extLst>
              <a:ext uri="{FF2B5EF4-FFF2-40B4-BE49-F238E27FC236}">
                <a16:creationId xmlns:a16="http://schemas.microsoft.com/office/drawing/2014/main" id="{E82F8512-D4B7-C941-9241-E00A3162BEA8}"/>
              </a:ext>
            </a:extLst>
          </p:cNvPr>
          <p:cNvPicPr>
            <a:picLocks noGrp="1" noChangeAspect="1"/>
          </p:cNvPicPr>
          <p:nvPr>
            <p:ph idx="1"/>
          </p:nvPr>
        </p:nvPicPr>
        <p:blipFill>
          <a:blip r:embed="rId2"/>
          <a:stretch>
            <a:fillRect/>
          </a:stretch>
        </p:blipFill>
        <p:spPr>
          <a:xfrm>
            <a:off x="1614535" y="2226469"/>
            <a:ext cx="5539948" cy="3500438"/>
          </a:xfrm>
        </p:spPr>
      </p:pic>
      <p:sp>
        <p:nvSpPr>
          <p:cNvPr id="4" name="TextBox 3">
            <a:extLst>
              <a:ext uri="{FF2B5EF4-FFF2-40B4-BE49-F238E27FC236}">
                <a16:creationId xmlns:a16="http://schemas.microsoft.com/office/drawing/2014/main" id="{52610CE6-A0C0-0447-A844-87D1F2553B95}"/>
              </a:ext>
            </a:extLst>
          </p:cNvPr>
          <p:cNvSpPr txBox="1"/>
          <p:nvPr/>
        </p:nvSpPr>
        <p:spPr>
          <a:xfrm>
            <a:off x="5566410" y="5769740"/>
            <a:ext cx="3451860" cy="300082"/>
          </a:xfrm>
          <a:prstGeom prst="rect">
            <a:avLst/>
          </a:prstGeom>
          <a:noFill/>
        </p:spPr>
        <p:txBody>
          <a:bodyPr wrap="square" rtlCol="0">
            <a:spAutoFit/>
          </a:bodyPr>
          <a:lstStyle/>
          <a:p>
            <a:r>
              <a:rPr lang="sv-SE" sz="1350" i="1" dirty="0"/>
              <a:t>Ullberg et al, JNS, 2022, in press</a:t>
            </a:r>
          </a:p>
        </p:txBody>
      </p:sp>
    </p:spTree>
    <p:extLst>
      <p:ext uri="{BB962C8B-B14F-4D97-AF65-F5344CB8AC3E}">
        <p14:creationId xmlns:p14="http://schemas.microsoft.com/office/powerpoint/2010/main" val="2196857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DA93-AF03-AE47-ACF0-3FDDD91C2880}"/>
              </a:ext>
            </a:extLst>
          </p:cNvPr>
          <p:cNvSpPr>
            <a:spLocks noGrp="1"/>
          </p:cNvSpPr>
          <p:nvPr>
            <p:ph type="title"/>
          </p:nvPr>
        </p:nvSpPr>
        <p:spPr>
          <a:xfrm>
            <a:off x="628650" y="572067"/>
            <a:ext cx="7886700" cy="994172"/>
          </a:xfrm>
        </p:spPr>
        <p:txBody>
          <a:bodyPr>
            <a:normAutofit/>
          </a:bodyPr>
          <a:lstStyle/>
          <a:p>
            <a:r>
              <a:rPr lang="sv-SE" sz="3000" dirty="0"/>
              <a:t>Andel </a:t>
            </a:r>
            <a:r>
              <a:rPr lang="sv-SE" sz="3000" dirty="0" err="1"/>
              <a:t>ischemiska</a:t>
            </a:r>
            <a:r>
              <a:rPr lang="sv-SE" sz="3000" dirty="0"/>
              <a:t> stroke som går till </a:t>
            </a:r>
            <a:r>
              <a:rPr lang="sv-SE" sz="3000" dirty="0" err="1"/>
              <a:t>trombektomi</a:t>
            </a:r>
            <a:endParaRPr lang="sv-SE" sz="3000" dirty="0"/>
          </a:p>
        </p:txBody>
      </p:sp>
      <p:pic>
        <p:nvPicPr>
          <p:cNvPr id="5" name="Content Placeholder 4" descr="Chart, line chart&#10;&#10;Description automatically generated">
            <a:extLst>
              <a:ext uri="{FF2B5EF4-FFF2-40B4-BE49-F238E27FC236}">
                <a16:creationId xmlns:a16="http://schemas.microsoft.com/office/drawing/2014/main" id="{39856376-20D3-4541-A818-288B257EBA36}"/>
              </a:ext>
            </a:extLst>
          </p:cNvPr>
          <p:cNvPicPr>
            <a:picLocks noGrp="1" noChangeAspect="1"/>
          </p:cNvPicPr>
          <p:nvPr>
            <p:ph idx="1"/>
          </p:nvPr>
        </p:nvPicPr>
        <p:blipFill>
          <a:blip r:embed="rId3"/>
          <a:stretch>
            <a:fillRect/>
          </a:stretch>
        </p:blipFill>
        <p:spPr>
          <a:xfrm>
            <a:off x="883859" y="1566239"/>
            <a:ext cx="7066983" cy="4719694"/>
          </a:xfrm>
        </p:spPr>
      </p:pic>
      <p:sp>
        <p:nvSpPr>
          <p:cNvPr id="4" name="TextBox 3">
            <a:extLst>
              <a:ext uri="{FF2B5EF4-FFF2-40B4-BE49-F238E27FC236}">
                <a16:creationId xmlns:a16="http://schemas.microsoft.com/office/drawing/2014/main" id="{04B06DBF-92FA-904B-BD49-0E769BCED264}"/>
              </a:ext>
            </a:extLst>
          </p:cNvPr>
          <p:cNvSpPr txBox="1"/>
          <p:nvPr/>
        </p:nvSpPr>
        <p:spPr>
          <a:xfrm>
            <a:off x="5692140" y="5985851"/>
            <a:ext cx="3451860" cy="300082"/>
          </a:xfrm>
          <a:prstGeom prst="rect">
            <a:avLst/>
          </a:prstGeom>
          <a:noFill/>
        </p:spPr>
        <p:txBody>
          <a:bodyPr wrap="square" rtlCol="0">
            <a:spAutoFit/>
          </a:bodyPr>
          <a:lstStyle/>
          <a:p>
            <a:r>
              <a:rPr lang="sv-SE" sz="1350" i="1" dirty="0"/>
              <a:t>Ullberg et al, JNS, 2022</a:t>
            </a:r>
          </a:p>
        </p:txBody>
      </p:sp>
    </p:spTree>
    <p:extLst>
      <p:ext uri="{BB962C8B-B14F-4D97-AF65-F5344CB8AC3E}">
        <p14:creationId xmlns:p14="http://schemas.microsoft.com/office/powerpoint/2010/main" val="95198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C282915-C323-43D5-804A-3D4ACFAF84CC}"/>
              </a:ext>
            </a:extLst>
          </p:cNvPr>
          <p:cNvSpPr>
            <a:spLocks noGrp="1"/>
          </p:cNvSpPr>
          <p:nvPr>
            <p:ph type="subTitle" idx="1"/>
          </p:nvPr>
        </p:nvSpPr>
        <p:spPr>
          <a:xfrm>
            <a:off x="685800" y="3581399"/>
            <a:ext cx="7772400" cy="1470026"/>
          </a:xfrm>
        </p:spPr>
        <p:txBody>
          <a:bodyPr>
            <a:normAutofit fontScale="77500" lnSpcReduction="20000"/>
          </a:bodyPr>
          <a:lstStyle/>
          <a:p>
            <a:pPr marL="0" indent="0">
              <a:buNone/>
              <a:defRPr/>
            </a:pPr>
            <a:endParaRPr lang="sv-SE" dirty="0"/>
          </a:p>
          <a:p>
            <a:pPr lvl="1">
              <a:defRPr/>
            </a:pPr>
            <a:r>
              <a:rPr lang="sv-SE" dirty="0"/>
              <a:t>Mia von Euler</a:t>
            </a:r>
          </a:p>
          <a:p>
            <a:pPr lvl="1">
              <a:defRPr/>
            </a:pPr>
            <a:r>
              <a:rPr lang="sv-SE" dirty="0"/>
              <a:t>Professor i Neurologi, Örebro</a:t>
            </a:r>
          </a:p>
          <a:p>
            <a:pPr lvl="1">
              <a:defRPr/>
            </a:pPr>
            <a:r>
              <a:rPr lang="sv-SE" dirty="0"/>
              <a:t>Registerhållare Riksstroke</a:t>
            </a:r>
          </a:p>
        </p:txBody>
      </p:sp>
      <p:sp>
        <p:nvSpPr>
          <p:cNvPr id="2" name="Title 1">
            <a:extLst>
              <a:ext uri="{FF2B5EF4-FFF2-40B4-BE49-F238E27FC236}">
                <a16:creationId xmlns:a16="http://schemas.microsoft.com/office/drawing/2014/main" id="{352E88C6-E324-CFCA-77CF-A7F1E957672E}"/>
              </a:ext>
            </a:extLst>
          </p:cNvPr>
          <p:cNvSpPr>
            <a:spLocks noGrp="1"/>
          </p:cNvSpPr>
          <p:nvPr>
            <p:ph type="ctrTitle"/>
          </p:nvPr>
        </p:nvSpPr>
        <p:spPr>
          <a:xfrm>
            <a:off x="3531584" y="1591139"/>
            <a:ext cx="4926616" cy="1470025"/>
          </a:xfrm>
        </p:spPr>
        <p:txBody>
          <a:bodyPr/>
          <a:lstStyle/>
          <a:p>
            <a:r>
              <a:rPr lang="sv-SE" dirty="0"/>
              <a:t>Senaste resultaten från Riksstroke</a:t>
            </a:r>
          </a:p>
        </p:txBody>
      </p:sp>
      <p:pic>
        <p:nvPicPr>
          <p:cNvPr id="2056" name="Picture 8" descr="Ett år efter stroke">
            <a:extLst>
              <a:ext uri="{FF2B5EF4-FFF2-40B4-BE49-F238E27FC236}">
                <a16:creationId xmlns:a16="http://schemas.microsoft.com/office/drawing/2014/main" id="{33278570-AE8E-4365-0B5B-BAA750ED6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83" y="319551"/>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Övriga rapporter (Ett år efter stroke, Anhörigas situation,  Strukturdatarapporten, Valideringsrapporter m.fl) |">
            <a:extLst>
              <a:ext uri="{FF2B5EF4-FFF2-40B4-BE49-F238E27FC236}">
                <a16:creationId xmlns:a16="http://schemas.microsoft.com/office/drawing/2014/main" id="{FC2C7356-42EC-8731-F15B-9723F178F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803" y="675495"/>
            <a:ext cx="1936826" cy="2546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Årsrapporter (Akut-, TIA- och 3-månadersuppföljning) |">
            <a:extLst>
              <a:ext uri="{FF2B5EF4-FFF2-40B4-BE49-F238E27FC236}">
                <a16:creationId xmlns:a16="http://schemas.microsoft.com/office/drawing/2014/main" id="{1647AACC-0163-08D9-9848-05FBF87CA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121" y="1211305"/>
            <a:ext cx="1924463" cy="2526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85B2-9634-924B-9E4D-4F98C63FB8A7}"/>
              </a:ext>
            </a:extLst>
          </p:cNvPr>
          <p:cNvSpPr>
            <a:spLocks noGrp="1"/>
          </p:cNvSpPr>
          <p:nvPr>
            <p:ph type="title"/>
          </p:nvPr>
        </p:nvSpPr>
        <p:spPr/>
        <p:txBody>
          <a:bodyPr/>
          <a:lstStyle/>
          <a:p>
            <a:pPr algn="ctr"/>
            <a:r>
              <a:rPr lang="sv-SE" dirty="0"/>
              <a:t>Prognos vid 90 dagar</a:t>
            </a:r>
          </a:p>
        </p:txBody>
      </p:sp>
      <p:pic>
        <p:nvPicPr>
          <p:cNvPr id="5" name="Content Placeholder 4" descr="Chart&#10;&#10;Description automatically generated with medium confidence">
            <a:extLst>
              <a:ext uri="{FF2B5EF4-FFF2-40B4-BE49-F238E27FC236}">
                <a16:creationId xmlns:a16="http://schemas.microsoft.com/office/drawing/2014/main" id="{A95E96FB-CAA9-BE41-AA13-1E1942A4CD38}"/>
              </a:ext>
            </a:extLst>
          </p:cNvPr>
          <p:cNvPicPr>
            <a:picLocks noGrp="1" noChangeAspect="1"/>
          </p:cNvPicPr>
          <p:nvPr>
            <p:ph idx="1"/>
          </p:nvPr>
        </p:nvPicPr>
        <p:blipFill>
          <a:blip r:embed="rId2"/>
          <a:stretch>
            <a:fillRect/>
          </a:stretch>
        </p:blipFill>
        <p:spPr>
          <a:xfrm>
            <a:off x="1253728" y="2315170"/>
            <a:ext cx="6632972" cy="3439205"/>
          </a:xfrm>
        </p:spPr>
      </p:pic>
      <p:sp>
        <p:nvSpPr>
          <p:cNvPr id="4" name="TextBox 3">
            <a:extLst>
              <a:ext uri="{FF2B5EF4-FFF2-40B4-BE49-F238E27FC236}">
                <a16:creationId xmlns:a16="http://schemas.microsoft.com/office/drawing/2014/main" id="{A4EE6CDE-7066-8843-9D3A-F31142426537}"/>
              </a:ext>
            </a:extLst>
          </p:cNvPr>
          <p:cNvSpPr txBox="1"/>
          <p:nvPr/>
        </p:nvSpPr>
        <p:spPr>
          <a:xfrm>
            <a:off x="5566410" y="5769740"/>
            <a:ext cx="3451860" cy="300082"/>
          </a:xfrm>
          <a:prstGeom prst="rect">
            <a:avLst/>
          </a:prstGeom>
          <a:noFill/>
        </p:spPr>
        <p:txBody>
          <a:bodyPr wrap="square" rtlCol="0">
            <a:spAutoFit/>
          </a:bodyPr>
          <a:lstStyle/>
          <a:p>
            <a:r>
              <a:rPr lang="sv-SE" sz="1350" i="1" dirty="0"/>
              <a:t>Ullberg et al, JNS, 2022, in press</a:t>
            </a:r>
          </a:p>
        </p:txBody>
      </p:sp>
    </p:spTree>
    <p:extLst>
      <p:ext uri="{BB962C8B-B14F-4D97-AF65-F5344CB8AC3E}">
        <p14:creationId xmlns:p14="http://schemas.microsoft.com/office/powerpoint/2010/main" val="1958302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57E5-34D4-4B42-B94E-00403C4315FF}"/>
              </a:ext>
            </a:extLst>
          </p:cNvPr>
          <p:cNvSpPr>
            <a:spLocks noGrp="1"/>
          </p:cNvSpPr>
          <p:nvPr>
            <p:ph type="title"/>
          </p:nvPr>
        </p:nvSpPr>
        <p:spPr/>
        <p:txBody>
          <a:bodyPr/>
          <a:lstStyle/>
          <a:p>
            <a:r>
              <a:rPr lang="sv-SE" dirty="0"/>
              <a:t>Aktuella forskningsfrågor i RSEVAS</a:t>
            </a:r>
          </a:p>
        </p:txBody>
      </p:sp>
      <p:sp>
        <p:nvSpPr>
          <p:cNvPr id="3" name="Content Placeholder 2">
            <a:extLst>
              <a:ext uri="{FF2B5EF4-FFF2-40B4-BE49-F238E27FC236}">
                <a16:creationId xmlns:a16="http://schemas.microsoft.com/office/drawing/2014/main" id="{7F73EC25-CA3A-C843-B646-4AE8193656D8}"/>
              </a:ext>
            </a:extLst>
          </p:cNvPr>
          <p:cNvSpPr>
            <a:spLocks noGrp="1"/>
          </p:cNvSpPr>
          <p:nvPr>
            <p:ph idx="1"/>
          </p:nvPr>
        </p:nvSpPr>
        <p:spPr/>
        <p:txBody>
          <a:bodyPr/>
          <a:lstStyle/>
          <a:p>
            <a:r>
              <a:rPr lang="sv-SE" dirty="0"/>
              <a:t>Komplikationer hos patienter som genomgått </a:t>
            </a:r>
            <a:r>
              <a:rPr lang="sv-SE" dirty="0" err="1"/>
              <a:t>trombektomi</a:t>
            </a:r>
            <a:endParaRPr lang="sv-SE" dirty="0"/>
          </a:p>
          <a:p>
            <a:r>
              <a:rPr lang="sv-SE" dirty="0"/>
              <a:t>Framgångsfaktorer vid </a:t>
            </a:r>
            <a:r>
              <a:rPr lang="sv-SE" dirty="0" err="1"/>
              <a:t>trombektomi</a:t>
            </a:r>
            <a:r>
              <a:rPr lang="sv-SE" dirty="0"/>
              <a:t> i Sverige</a:t>
            </a:r>
          </a:p>
          <a:p>
            <a:pPr marL="0" indent="0">
              <a:buNone/>
            </a:pPr>
            <a:endParaRPr lang="sv-SE" dirty="0"/>
          </a:p>
        </p:txBody>
      </p:sp>
    </p:spTree>
    <p:extLst>
      <p:ext uri="{BB962C8B-B14F-4D97-AF65-F5344CB8AC3E}">
        <p14:creationId xmlns:p14="http://schemas.microsoft.com/office/powerpoint/2010/main" val="2091600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Sammanfattning</a:t>
            </a:r>
          </a:p>
        </p:txBody>
      </p:sp>
      <p:sp>
        <p:nvSpPr>
          <p:cNvPr id="3" name="Underrubrik 2"/>
          <p:cNvSpPr>
            <a:spLocks noGrp="1"/>
          </p:cNvSpPr>
          <p:nvPr>
            <p:ph type="subTitle" idx="1"/>
          </p:nvPr>
        </p:nvSpPr>
        <p:spPr>
          <a:xfrm>
            <a:off x="685800" y="1637486"/>
            <a:ext cx="7772400" cy="4369076"/>
          </a:xfrm>
        </p:spPr>
        <p:txBody>
          <a:bodyPr/>
          <a:lstStyle/>
          <a:p>
            <a:r>
              <a:rPr lang="sv-SE" dirty="0"/>
              <a:t>Forskningssamarbetet mellan Riksstroke och EVAS-registret ger viktiga insikter om hela vårdkedjan vid stroke </a:t>
            </a:r>
          </a:p>
          <a:p>
            <a:r>
              <a:rPr lang="sv-SE" dirty="0"/>
              <a:t>Vi ser geografiska variationer i implementeringen av </a:t>
            </a:r>
            <a:r>
              <a:rPr lang="sv-SE" dirty="0" err="1"/>
              <a:t>trombektomi</a:t>
            </a:r>
            <a:endParaRPr lang="sv-SE" dirty="0"/>
          </a:p>
          <a:p>
            <a:r>
              <a:rPr lang="sv-SE" dirty="0"/>
              <a:t>Behandlingar i sena tidsfönstret ökar och prognosen är den samma vid tidig och sen behandling</a:t>
            </a:r>
          </a:p>
          <a:p>
            <a:pPr marL="0" indent="0">
              <a:buNone/>
            </a:pPr>
            <a:endParaRPr lang="sv-SE" dirty="0"/>
          </a:p>
          <a:p>
            <a:endParaRPr lang="sv-SE" dirty="0"/>
          </a:p>
        </p:txBody>
      </p:sp>
    </p:spTree>
    <p:extLst>
      <p:ext uri="{BB962C8B-B14F-4D97-AF65-F5344CB8AC3E}">
        <p14:creationId xmlns:p14="http://schemas.microsoft.com/office/powerpoint/2010/main" val="223566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857500"/>
            <a:ext cx="8229600" cy="1143000"/>
          </a:xfrm>
        </p:spPr>
        <p:txBody>
          <a:bodyPr>
            <a:normAutofit fontScale="90000"/>
          </a:bodyPr>
          <a:lstStyle/>
          <a:p>
            <a:r>
              <a:rPr lang="sv-SE" sz="4900" dirty="0"/>
              <a:t>Tack för uppmärksamheten!</a:t>
            </a:r>
            <a:br>
              <a:rPr lang="sv-SE" dirty="0"/>
            </a:br>
            <a:br>
              <a:rPr lang="sv-SE" dirty="0"/>
            </a:br>
            <a:r>
              <a:rPr lang="sv-SE" sz="3100" dirty="0" err="1"/>
              <a:t>Teresa.ullberg@med.lu.se</a:t>
            </a:r>
            <a:endParaRPr lang="sv-SE" sz="3100" dirty="0"/>
          </a:p>
        </p:txBody>
      </p:sp>
    </p:spTree>
    <p:extLst>
      <p:ext uri="{BB962C8B-B14F-4D97-AF65-F5344CB8AC3E}">
        <p14:creationId xmlns:p14="http://schemas.microsoft.com/office/powerpoint/2010/main" val="2040314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2">
                    <a:lumMod val="50000"/>
                    <a:lumOff val="50000"/>
                  </a:schemeClr>
                </a:solidFill>
              </a:rPr>
              <a:t>Aktuell forskning och pågående studier med Riksstrokedata</a:t>
            </a:r>
          </a:p>
          <a:p>
            <a:pPr marL="514350" lvl="1" indent="-514350" algn="l">
              <a:buFont typeface="+mj-lt"/>
              <a:buAutoNum type="arabicPeriod"/>
            </a:pPr>
            <a:r>
              <a:rPr lang="sv-SE" dirty="0">
                <a:solidFill>
                  <a:schemeClr val="tx1"/>
                </a:solidFill>
              </a:rPr>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t>Omvårdnadsvariabler</a:t>
            </a:r>
            <a:r>
              <a:rPr lang="sv-SE" baseline="0" dirty="0"/>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1721832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F66019-6028-6C98-51BA-581167DB3BEB}"/>
              </a:ext>
            </a:extLst>
          </p:cNvPr>
          <p:cNvSpPr>
            <a:spLocks noGrp="1"/>
          </p:cNvSpPr>
          <p:nvPr>
            <p:ph type="ctrTitle"/>
          </p:nvPr>
        </p:nvSpPr>
        <p:spPr/>
        <p:txBody>
          <a:bodyPr/>
          <a:lstStyle/>
          <a:p>
            <a:r>
              <a:rPr lang="sv-SE" dirty="0"/>
              <a:t>Formulär 2023, </a:t>
            </a:r>
            <a:r>
              <a:rPr lang="sv-SE" sz="4400" dirty="0"/>
              <a:t>borttagna frågor </a:t>
            </a:r>
          </a:p>
        </p:txBody>
      </p:sp>
      <p:sp>
        <p:nvSpPr>
          <p:cNvPr id="3" name="Underrubrik 2">
            <a:extLst>
              <a:ext uri="{FF2B5EF4-FFF2-40B4-BE49-F238E27FC236}">
                <a16:creationId xmlns:a16="http://schemas.microsoft.com/office/drawing/2014/main" id="{3B535A5D-103D-1CE1-84B6-FA59B51562C1}"/>
              </a:ext>
            </a:extLst>
          </p:cNvPr>
          <p:cNvSpPr>
            <a:spLocks noGrp="1"/>
          </p:cNvSpPr>
          <p:nvPr>
            <p:ph type="subTitle" idx="1"/>
          </p:nvPr>
        </p:nvSpPr>
        <p:spPr>
          <a:xfrm>
            <a:off x="482601" y="1786467"/>
            <a:ext cx="8094132" cy="4411133"/>
          </a:xfrm>
        </p:spPr>
        <p:txBody>
          <a:bodyPr>
            <a:normAutofit/>
          </a:bodyPr>
          <a:lstStyle/>
          <a:p>
            <a:pPr marL="0" indent="0">
              <a:buNone/>
            </a:pPr>
            <a:r>
              <a:rPr lang="sv-SE" strike="sngStrike" dirty="0">
                <a:solidFill>
                  <a:schemeClr val="tx1"/>
                </a:solidFill>
              </a:rPr>
              <a:t>Endast försök till </a:t>
            </a:r>
            <a:r>
              <a:rPr lang="sv-SE" strike="sngStrike" dirty="0" err="1">
                <a:solidFill>
                  <a:schemeClr val="tx1"/>
                </a:solidFill>
              </a:rPr>
              <a:t>endovaskulär</a:t>
            </a:r>
            <a:r>
              <a:rPr lang="sv-SE" strike="sngStrike" dirty="0">
                <a:solidFill>
                  <a:schemeClr val="tx1"/>
                </a:solidFill>
              </a:rPr>
              <a:t> behandling (trombektomi) </a:t>
            </a:r>
          </a:p>
          <a:p>
            <a:pPr marL="0" indent="0">
              <a:buNone/>
            </a:pPr>
            <a:r>
              <a:rPr lang="sv-SE" strike="sngStrike" dirty="0">
                <a:solidFill>
                  <a:schemeClr val="tx1"/>
                </a:solidFill>
              </a:rPr>
              <a:t>1 =ja	2= nej		9= okänt			 	    I___I</a:t>
            </a:r>
          </a:p>
          <a:p>
            <a:pPr marL="457200" lvl="1" indent="-457200" algn="l">
              <a:buFont typeface="Arial" panose="020B0604020202020204" pitchFamily="34" charset="0"/>
              <a:buChar char="•"/>
            </a:pPr>
            <a:r>
              <a:rPr lang="sv-SE" strike="noStrike" dirty="0">
                <a:solidFill>
                  <a:schemeClr val="bg2">
                    <a:lumMod val="10000"/>
                  </a:schemeClr>
                </a:solidFill>
              </a:rPr>
              <a:t>Frågan finns i EVAS och har varit svår att besvara i Riksstroke</a:t>
            </a:r>
          </a:p>
        </p:txBody>
      </p:sp>
    </p:spTree>
    <p:extLst>
      <p:ext uri="{BB962C8B-B14F-4D97-AF65-F5344CB8AC3E}">
        <p14:creationId xmlns:p14="http://schemas.microsoft.com/office/powerpoint/2010/main" val="2121943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00FA7B-D022-C719-B1CD-F91E393C8644}"/>
              </a:ext>
            </a:extLst>
          </p:cNvPr>
          <p:cNvSpPr>
            <a:spLocks noGrp="1"/>
          </p:cNvSpPr>
          <p:nvPr>
            <p:ph type="ctrTitle"/>
          </p:nvPr>
        </p:nvSpPr>
        <p:spPr/>
        <p:txBody>
          <a:bodyPr>
            <a:normAutofit/>
          </a:bodyPr>
          <a:lstStyle/>
          <a:p>
            <a:r>
              <a:rPr lang="sv-SE" sz="3200" dirty="0"/>
              <a:t>Forts borttagna frågor</a:t>
            </a:r>
          </a:p>
        </p:txBody>
      </p:sp>
      <p:sp>
        <p:nvSpPr>
          <p:cNvPr id="3" name="Underrubrik 2">
            <a:extLst>
              <a:ext uri="{FF2B5EF4-FFF2-40B4-BE49-F238E27FC236}">
                <a16:creationId xmlns:a16="http://schemas.microsoft.com/office/drawing/2014/main" id="{363EAB8D-6E36-FF1F-75A7-911FD5A0C95C}"/>
              </a:ext>
            </a:extLst>
          </p:cNvPr>
          <p:cNvSpPr>
            <a:spLocks noGrp="1"/>
          </p:cNvSpPr>
          <p:nvPr>
            <p:ph type="subTitle" idx="1"/>
          </p:nvPr>
        </p:nvSpPr>
        <p:spPr>
          <a:xfrm>
            <a:off x="685800" y="1637486"/>
            <a:ext cx="8331200" cy="4610914"/>
          </a:xfrm>
        </p:spPr>
        <p:txBody>
          <a:bodyPr>
            <a:normAutofit fontScale="62500" lnSpcReduction="20000"/>
          </a:bodyPr>
          <a:lstStyle/>
          <a:p>
            <a:pPr marL="0" indent="0">
              <a:buNone/>
            </a:pPr>
            <a:r>
              <a:rPr lang="sv-SE" dirty="0"/>
              <a:t>Datum för ny- eller återinsättning av perorala </a:t>
            </a:r>
            <a:r>
              <a:rPr lang="sv-SE" dirty="0" err="1"/>
              <a:t>antikoagulantia</a:t>
            </a:r>
            <a:r>
              <a:rPr lang="sv-SE" dirty="0"/>
              <a:t> </a:t>
            </a:r>
          </a:p>
          <a:p>
            <a:pPr marL="0" indent="0">
              <a:buNone/>
            </a:pPr>
            <a:r>
              <a:rPr lang="sv-SE" dirty="0"/>
              <a:t>under vårdtiden (ÅÅMMDD)                                                                      I___I___II___I___II___I___I</a:t>
            </a:r>
          </a:p>
          <a:p>
            <a:pPr marL="0" indent="0">
              <a:buNone/>
            </a:pPr>
            <a:r>
              <a:rPr lang="sv-SE" strike="sngStrike" dirty="0"/>
              <a:t>Om behandling pågick vid insjuknandet och kortare uppehåll än 36 </a:t>
            </a:r>
            <a:r>
              <a:rPr lang="sv-SE" strike="sngStrike" dirty="0" err="1"/>
              <a:t>tim</a:t>
            </a:r>
            <a:r>
              <a:rPr lang="sv-SE" strike="sngStrike" dirty="0"/>
              <a:t>	</a:t>
            </a:r>
          </a:p>
          <a:p>
            <a:pPr marL="0" indent="0">
              <a:buNone/>
            </a:pPr>
            <a:r>
              <a:rPr lang="sv-SE" strike="sngStrike" dirty="0"/>
              <a:t>under vårdtiden, ange ankomstdag till sjukhus .</a:t>
            </a:r>
          </a:p>
          <a:p>
            <a:pPr marL="457200" lvl="1" indent="-457200" algn="l">
              <a:buFont typeface="Arial" panose="020B0604020202020204" pitchFamily="34" charset="0"/>
              <a:buChar char="•"/>
            </a:pPr>
            <a:r>
              <a:rPr lang="sv-SE" dirty="0">
                <a:solidFill>
                  <a:schemeClr val="bg2">
                    <a:lumMod val="10000"/>
                  </a:schemeClr>
                </a:solidFill>
              </a:rPr>
              <a:t>Behålla</a:t>
            </a:r>
            <a:r>
              <a:rPr lang="sv-SE" baseline="0" dirty="0">
                <a:solidFill>
                  <a:schemeClr val="bg2">
                    <a:lumMod val="10000"/>
                  </a:schemeClr>
                </a:solidFill>
              </a:rPr>
              <a:t> frågan men ta bort mening, förbättra vägledning</a:t>
            </a:r>
          </a:p>
          <a:p>
            <a:pPr marL="457200" lvl="1" indent="-457200" algn="l">
              <a:buFont typeface="Arial" panose="020B0604020202020204" pitchFamily="34" charset="0"/>
              <a:buChar char="•"/>
            </a:pPr>
            <a:endParaRPr lang="sv-SE" baseline="0" dirty="0">
              <a:solidFill>
                <a:schemeClr val="bg2">
                  <a:lumMod val="10000"/>
                </a:schemeClr>
              </a:solidFill>
            </a:endParaRPr>
          </a:p>
          <a:p>
            <a:pPr marL="0" lvl="1" algn="l"/>
            <a:endParaRPr lang="sv-SE" baseline="0" dirty="0">
              <a:solidFill>
                <a:schemeClr val="bg2">
                  <a:lumMod val="10000"/>
                </a:schemeClr>
              </a:solidFill>
            </a:endParaRPr>
          </a:p>
          <a:p>
            <a:pPr marL="0" lvl="0" indent="0">
              <a:buNone/>
            </a:pPr>
            <a:r>
              <a:rPr lang="sv-SE" strike="sngStrike" dirty="0">
                <a:solidFill>
                  <a:schemeClr val="bg2">
                    <a:lumMod val="10000"/>
                  </a:schemeClr>
                </a:solidFill>
              </a:rPr>
              <a:t>Huvudorsak varför perorala </a:t>
            </a:r>
            <a:r>
              <a:rPr lang="sv-SE" strike="sngStrike" dirty="0" err="1">
                <a:solidFill>
                  <a:schemeClr val="bg2">
                    <a:lumMod val="10000"/>
                  </a:schemeClr>
                </a:solidFill>
              </a:rPr>
              <a:t>antikoagulantia</a:t>
            </a:r>
            <a:r>
              <a:rPr lang="sv-SE" strike="sngStrike" dirty="0">
                <a:solidFill>
                  <a:schemeClr val="bg2">
                    <a:lumMod val="10000"/>
                  </a:schemeClr>
                </a:solidFill>
              </a:rPr>
              <a:t> ej var insatt under vårdtiden </a:t>
            </a:r>
            <a:r>
              <a:rPr lang="sv-SE" sz="2600" strike="sngStrike" dirty="0">
                <a:solidFill>
                  <a:srgbClr val="CDD4D7">
                    <a:lumMod val="10000"/>
                  </a:srgbClr>
                </a:solidFill>
              </a:rPr>
              <a:t>I___I   </a:t>
            </a:r>
          </a:p>
          <a:p>
            <a:pPr marL="0" lvl="0" indent="0" algn="l">
              <a:buFont typeface="Arial" panose="020B0604020202020204" pitchFamily="34" charset="0"/>
              <a:buNone/>
            </a:pPr>
            <a:r>
              <a:rPr lang="sv-SE" strike="sngStrike" dirty="0">
                <a:solidFill>
                  <a:schemeClr val="bg2">
                    <a:lumMod val="10000"/>
                  </a:schemeClr>
                </a:solidFill>
              </a:rPr>
              <a:t>vid förmaksflimmer och hjärninfarkt (I63)                                                                               	 </a:t>
            </a:r>
          </a:p>
          <a:p>
            <a:pPr marL="0" lvl="0" indent="0" algn="l">
              <a:buFont typeface="Arial" panose="020B0604020202020204" pitchFamily="34" charset="0"/>
              <a:buNone/>
            </a:pPr>
            <a:r>
              <a:rPr lang="sv-SE" strike="sngStrike" dirty="0">
                <a:solidFill>
                  <a:schemeClr val="bg2">
                    <a:lumMod val="10000"/>
                  </a:schemeClr>
                </a:solidFill>
              </a:rPr>
              <a:t>1= planerad insättning efter utskrivning   	2= kontraindicerat (enl. FASS)</a:t>
            </a:r>
          </a:p>
          <a:p>
            <a:pPr marL="0" lvl="0" indent="0" algn="l">
              <a:buFont typeface="Arial" panose="020B0604020202020204" pitchFamily="34" charset="0"/>
              <a:buNone/>
            </a:pPr>
            <a:r>
              <a:rPr lang="sv-SE" strike="sngStrike" dirty="0">
                <a:solidFill>
                  <a:schemeClr val="bg2">
                    <a:lumMod val="10000"/>
                  </a:schemeClr>
                </a:solidFill>
              </a:rPr>
              <a:t>3= interaktioner med andra läkemedel/naturläkemedel (enl. FASS)   	4= försiktighet (enl. FASS)</a:t>
            </a:r>
          </a:p>
          <a:p>
            <a:pPr marL="0" lvl="0" indent="0" algn="l">
              <a:buFont typeface="Arial" panose="020B0604020202020204" pitchFamily="34" charset="0"/>
              <a:buNone/>
            </a:pPr>
            <a:r>
              <a:rPr lang="sv-SE" strike="sngStrike" dirty="0">
                <a:solidFill>
                  <a:schemeClr val="bg2">
                    <a:lumMod val="10000"/>
                  </a:schemeClr>
                </a:solidFill>
              </a:rPr>
              <a:t>5= falltendens	6= demens   	7= patienten avstår behandling </a:t>
            </a:r>
          </a:p>
          <a:p>
            <a:pPr marL="0" lvl="0" indent="0" algn="l">
              <a:buFont typeface="Arial" panose="020B0604020202020204" pitchFamily="34" charset="0"/>
              <a:buNone/>
            </a:pPr>
            <a:r>
              <a:rPr lang="sv-SE" strike="sngStrike" dirty="0">
                <a:solidFill>
                  <a:schemeClr val="bg2">
                    <a:lumMod val="10000"/>
                  </a:schemeClr>
                </a:solidFill>
              </a:rPr>
              <a:t>8= annan anledning     	9= okänt </a:t>
            </a:r>
          </a:p>
        </p:txBody>
      </p:sp>
    </p:spTree>
    <p:extLst>
      <p:ext uri="{BB962C8B-B14F-4D97-AF65-F5344CB8AC3E}">
        <p14:creationId xmlns:p14="http://schemas.microsoft.com/office/powerpoint/2010/main" val="156023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B7E587-4E32-615A-0A6E-EAFF0D63EF9C}"/>
              </a:ext>
            </a:extLst>
          </p:cNvPr>
          <p:cNvSpPr>
            <a:spLocks noGrp="1"/>
          </p:cNvSpPr>
          <p:nvPr>
            <p:ph type="ctrTitle"/>
          </p:nvPr>
        </p:nvSpPr>
        <p:spPr/>
        <p:txBody>
          <a:bodyPr>
            <a:normAutofit/>
          </a:bodyPr>
          <a:lstStyle/>
          <a:p>
            <a:r>
              <a:rPr lang="sv-SE" sz="3200" dirty="0"/>
              <a:t>Forts borttagna frågor - TIA</a:t>
            </a:r>
          </a:p>
        </p:txBody>
      </p:sp>
      <p:sp>
        <p:nvSpPr>
          <p:cNvPr id="3" name="Underrubrik 2">
            <a:extLst>
              <a:ext uri="{FF2B5EF4-FFF2-40B4-BE49-F238E27FC236}">
                <a16:creationId xmlns:a16="http://schemas.microsoft.com/office/drawing/2014/main" id="{FCC6AE4C-E12C-060E-DD2E-E548BF9FEDBE}"/>
              </a:ext>
            </a:extLst>
          </p:cNvPr>
          <p:cNvSpPr>
            <a:spLocks noGrp="1"/>
          </p:cNvSpPr>
          <p:nvPr>
            <p:ph type="subTitle" idx="1"/>
          </p:nvPr>
        </p:nvSpPr>
        <p:spPr/>
        <p:txBody>
          <a:bodyPr>
            <a:normAutofit fontScale="85000" lnSpcReduction="20000"/>
          </a:bodyPr>
          <a:lstStyle/>
          <a:p>
            <a:pPr marL="0" indent="0">
              <a:buNone/>
            </a:pPr>
            <a:r>
              <a:rPr lang="sv-SE" strike="sngStrike" dirty="0"/>
              <a:t>Patient sökte först till hälso- och sjukvård för det aktuella TIA-insjuknandet vid	I___I</a:t>
            </a:r>
          </a:p>
          <a:p>
            <a:pPr marL="0" indent="0">
              <a:buNone/>
            </a:pPr>
            <a:r>
              <a:rPr lang="sv-SE" strike="sngStrike" dirty="0"/>
              <a:t>1= akutmottagning på sjukhus	2=primärvård	3= företagshälsovård	4= annat</a:t>
            </a:r>
          </a:p>
          <a:p>
            <a:endParaRPr lang="sv-SE" strike="sngStrike" dirty="0"/>
          </a:p>
          <a:p>
            <a:pPr marL="0" indent="0">
              <a:buNone/>
            </a:pPr>
            <a:r>
              <a:rPr lang="sv-SE" strike="sngStrike" dirty="0"/>
              <a:t>Vid direktintag strokeenhet koda 1= akutmottagning på sjukhus. Primärvårdsakutmottagning kodas som 2=primärvård. Svarsalternativ 4 kan tex vara privatpraktiserande eller utomlands</a:t>
            </a:r>
            <a:r>
              <a:rPr lang="sv-SE" dirty="0"/>
              <a:t>.</a:t>
            </a:r>
          </a:p>
          <a:p>
            <a:endParaRPr lang="sv-SE" dirty="0"/>
          </a:p>
          <a:p>
            <a:endParaRPr lang="sv-SE" dirty="0"/>
          </a:p>
        </p:txBody>
      </p:sp>
    </p:spTree>
    <p:extLst>
      <p:ext uri="{BB962C8B-B14F-4D97-AF65-F5344CB8AC3E}">
        <p14:creationId xmlns:p14="http://schemas.microsoft.com/office/powerpoint/2010/main" val="2759448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255183-E926-983A-4E51-93559D39372E}"/>
              </a:ext>
            </a:extLst>
          </p:cNvPr>
          <p:cNvSpPr>
            <a:spLocks noGrp="1"/>
          </p:cNvSpPr>
          <p:nvPr>
            <p:ph type="ctrTitle"/>
          </p:nvPr>
        </p:nvSpPr>
        <p:spPr/>
        <p:txBody>
          <a:bodyPr/>
          <a:lstStyle/>
          <a:p>
            <a:r>
              <a:rPr lang="sv-SE" dirty="0"/>
              <a:t>Formulär 2023, nya frågor</a:t>
            </a:r>
          </a:p>
        </p:txBody>
      </p:sp>
      <p:sp>
        <p:nvSpPr>
          <p:cNvPr id="3" name="Underrubrik 2">
            <a:extLst>
              <a:ext uri="{FF2B5EF4-FFF2-40B4-BE49-F238E27FC236}">
                <a16:creationId xmlns:a16="http://schemas.microsoft.com/office/drawing/2014/main" id="{58FCA898-CB07-0855-8A70-B0EDF18900C9}"/>
              </a:ext>
            </a:extLst>
          </p:cNvPr>
          <p:cNvSpPr>
            <a:spLocks noGrp="1"/>
          </p:cNvSpPr>
          <p:nvPr>
            <p:ph type="subTitle" idx="1"/>
          </p:nvPr>
        </p:nvSpPr>
        <p:spPr>
          <a:xfrm>
            <a:off x="626533" y="1464734"/>
            <a:ext cx="8043334" cy="4944534"/>
          </a:xfrm>
        </p:spPr>
        <p:txBody>
          <a:bodyPr>
            <a:normAutofit/>
          </a:bodyPr>
          <a:lstStyle/>
          <a:p>
            <a:pPr marL="0" indent="0">
              <a:buNone/>
            </a:pPr>
            <a:endParaRPr lang="sv-SE" dirty="0"/>
          </a:p>
        </p:txBody>
      </p:sp>
      <p:pic>
        <p:nvPicPr>
          <p:cNvPr id="5" name="Bildobjekt 4">
            <a:extLst>
              <a:ext uri="{FF2B5EF4-FFF2-40B4-BE49-F238E27FC236}">
                <a16:creationId xmlns:a16="http://schemas.microsoft.com/office/drawing/2014/main" id="{2F726AB8-60ED-E1A9-8E7C-37BED0039202}"/>
              </a:ext>
            </a:extLst>
          </p:cNvPr>
          <p:cNvPicPr>
            <a:picLocks noChangeAspect="1"/>
          </p:cNvPicPr>
          <p:nvPr/>
        </p:nvPicPr>
        <p:blipFill>
          <a:blip r:embed="rId3"/>
          <a:stretch>
            <a:fillRect/>
          </a:stretch>
        </p:blipFill>
        <p:spPr>
          <a:xfrm>
            <a:off x="626533" y="2184401"/>
            <a:ext cx="8131036" cy="3107266"/>
          </a:xfrm>
          <a:prstGeom prst="rect">
            <a:avLst/>
          </a:prstGeom>
        </p:spPr>
      </p:pic>
    </p:spTree>
    <p:extLst>
      <p:ext uri="{BB962C8B-B14F-4D97-AF65-F5344CB8AC3E}">
        <p14:creationId xmlns:p14="http://schemas.microsoft.com/office/powerpoint/2010/main" val="1020713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CC0D0F-2DEC-78C6-E7D0-C9ACB12FA683}"/>
              </a:ext>
            </a:extLst>
          </p:cNvPr>
          <p:cNvSpPr>
            <a:spLocks noGrp="1"/>
          </p:cNvSpPr>
          <p:nvPr>
            <p:ph type="ctrTitle"/>
          </p:nvPr>
        </p:nvSpPr>
        <p:spPr/>
        <p:txBody>
          <a:bodyPr>
            <a:normAutofit/>
          </a:bodyPr>
          <a:lstStyle/>
          <a:p>
            <a:r>
              <a:rPr lang="sv-SE" sz="3200" dirty="0"/>
              <a:t>Forts nya frågor</a:t>
            </a:r>
          </a:p>
        </p:txBody>
      </p:sp>
      <p:sp>
        <p:nvSpPr>
          <p:cNvPr id="3" name="Underrubrik 2">
            <a:extLst>
              <a:ext uri="{FF2B5EF4-FFF2-40B4-BE49-F238E27FC236}">
                <a16:creationId xmlns:a16="http://schemas.microsoft.com/office/drawing/2014/main" id="{50459684-1115-59B0-324F-F1B194D033FA}"/>
              </a:ext>
            </a:extLst>
          </p:cNvPr>
          <p:cNvSpPr>
            <a:spLocks noGrp="1"/>
          </p:cNvSpPr>
          <p:nvPr>
            <p:ph type="subTitle" idx="1"/>
          </p:nvPr>
        </p:nvSpPr>
        <p:spPr/>
        <p:txBody>
          <a:bodyPr/>
          <a:lstStyle/>
          <a:p>
            <a:pPr marL="0" indent="0">
              <a:buNone/>
            </a:pPr>
            <a:endParaRPr lang="sv-SE" dirty="0"/>
          </a:p>
          <a:p>
            <a:endParaRPr lang="sv-SE" dirty="0"/>
          </a:p>
          <a:p>
            <a:endParaRPr lang="sv-SE" dirty="0"/>
          </a:p>
          <a:p>
            <a:endParaRPr lang="sv-SE" dirty="0"/>
          </a:p>
        </p:txBody>
      </p:sp>
      <p:pic>
        <p:nvPicPr>
          <p:cNvPr id="9" name="Bildobjekt 8">
            <a:extLst>
              <a:ext uri="{FF2B5EF4-FFF2-40B4-BE49-F238E27FC236}">
                <a16:creationId xmlns:a16="http://schemas.microsoft.com/office/drawing/2014/main" id="{48740118-D19A-98F6-E301-616FE7C96168}"/>
              </a:ext>
            </a:extLst>
          </p:cNvPr>
          <p:cNvPicPr>
            <a:picLocks noChangeAspect="1"/>
          </p:cNvPicPr>
          <p:nvPr/>
        </p:nvPicPr>
        <p:blipFill>
          <a:blip r:embed="rId2"/>
          <a:stretch>
            <a:fillRect/>
          </a:stretch>
        </p:blipFill>
        <p:spPr>
          <a:xfrm>
            <a:off x="1473200" y="1211506"/>
            <a:ext cx="5801360" cy="5413068"/>
          </a:xfrm>
          <a:prstGeom prst="rect">
            <a:avLst/>
          </a:prstGeom>
        </p:spPr>
      </p:pic>
    </p:spTree>
    <p:extLst>
      <p:ext uri="{BB962C8B-B14F-4D97-AF65-F5344CB8AC3E}">
        <p14:creationId xmlns:p14="http://schemas.microsoft.com/office/powerpoint/2010/main" val="2686647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DD7-7CE2-4720-95D0-91194568BCDB}"/>
              </a:ext>
            </a:extLst>
          </p:cNvPr>
          <p:cNvSpPr>
            <a:spLocks noGrp="1"/>
          </p:cNvSpPr>
          <p:nvPr>
            <p:ph type="title"/>
          </p:nvPr>
        </p:nvSpPr>
        <p:spPr/>
        <p:txBody>
          <a:bodyPr/>
          <a:lstStyle/>
          <a:p>
            <a:r>
              <a:rPr lang="sv-SE" dirty="0"/>
              <a:t>Stroke 2010-2021</a:t>
            </a:r>
          </a:p>
        </p:txBody>
      </p:sp>
      <p:pic>
        <p:nvPicPr>
          <p:cNvPr id="4" name="Content Placeholder 3" descr="Ett linjediagram som visar antalet registreringar för förstagångsinsjuknande och återinsjuknande i stroke. Antalet har minskat från ca 19000 till ca 16000 för förstagångsinsjuknanden och från ca 6500 till ca 4000 för återinsjuknanden de senaste 10 åren.">
            <a:extLst>
              <a:ext uri="{FF2B5EF4-FFF2-40B4-BE49-F238E27FC236}">
                <a16:creationId xmlns:a16="http://schemas.microsoft.com/office/drawing/2014/main" id="{00000000-0008-0000-2000-000002000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530" y="2163337"/>
            <a:ext cx="6824545" cy="3033131"/>
          </a:xfrm>
          <a:prstGeom prst="rect">
            <a:avLst/>
          </a:prstGeom>
        </p:spPr>
      </p:pic>
      <p:sp>
        <p:nvSpPr>
          <p:cNvPr id="3" name="Rectangle 2">
            <a:extLst>
              <a:ext uri="{FF2B5EF4-FFF2-40B4-BE49-F238E27FC236}">
                <a16:creationId xmlns:a16="http://schemas.microsoft.com/office/drawing/2014/main" id="{ABE02835-2378-4033-9F44-C29B034B73FD}"/>
              </a:ext>
            </a:extLst>
          </p:cNvPr>
          <p:cNvSpPr/>
          <p:nvPr/>
        </p:nvSpPr>
        <p:spPr>
          <a:xfrm>
            <a:off x="7250188" y="2721561"/>
            <a:ext cx="1436612" cy="584775"/>
          </a:xfrm>
          <a:prstGeom prst="rect">
            <a:avLst/>
          </a:prstGeom>
          <a:noFill/>
        </p:spPr>
        <p:txBody>
          <a:bodyPr wrap="non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w="0"/>
                <a:solidFill>
                  <a:srgbClr val="732E9A"/>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16 000</a:t>
            </a:r>
          </a:p>
        </p:txBody>
      </p:sp>
      <p:sp>
        <p:nvSpPr>
          <p:cNvPr id="5" name="Rectangle 4">
            <a:extLst>
              <a:ext uri="{FF2B5EF4-FFF2-40B4-BE49-F238E27FC236}">
                <a16:creationId xmlns:a16="http://schemas.microsoft.com/office/drawing/2014/main" id="{03075B7F-064E-41CC-9C5A-F80514B226C4}"/>
              </a:ext>
            </a:extLst>
          </p:cNvPr>
          <p:cNvSpPr/>
          <p:nvPr/>
        </p:nvSpPr>
        <p:spPr>
          <a:xfrm>
            <a:off x="7364002" y="4270707"/>
            <a:ext cx="1208984" cy="584775"/>
          </a:xfrm>
          <a:prstGeom prst="rect">
            <a:avLst/>
          </a:prstGeom>
          <a:noFill/>
        </p:spPr>
        <p:txBody>
          <a:bodyPr wrap="non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w="0"/>
                <a:solidFill>
                  <a:srgbClr val="1D86C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4 000</a:t>
            </a:r>
          </a:p>
        </p:txBody>
      </p:sp>
    </p:spTree>
    <p:extLst>
      <p:ext uri="{BB962C8B-B14F-4D97-AF65-F5344CB8AC3E}">
        <p14:creationId xmlns:p14="http://schemas.microsoft.com/office/powerpoint/2010/main" val="3610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2">
                    <a:lumMod val="50000"/>
                    <a:lumOff val="50000"/>
                  </a:schemeClr>
                </a:solidFill>
              </a:rPr>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solidFill>
                  <a:schemeClr val="tx1"/>
                </a:solidFill>
              </a:rPr>
              <a:t>Registreringsfrågor</a:t>
            </a:r>
          </a:p>
          <a:p>
            <a:pPr marL="514350" lvl="1" indent="-514350" algn="l">
              <a:buFont typeface="+mj-lt"/>
              <a:buAutoNum type="arabicPeriod"/>
            </a:pPr>
            <a:r>
              <a:rPr lang="sv-SE" dirty="0"/>
              <a:t>Omvårdnadsvariabler</a:t>
            </a:r>
            <a:r>
              <a:rPr lang="sv-SE" baseline="0" dirty="0"/>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2422871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Registrering</a:t>
            </a:r>
          </a:p>
        </p:txBody>
      </p:sp>
      <p:sp>
        <p:nvSpPr>
          <p:cNvPr id="3" name="Underrubrik 2"/>
          <p:cNvSpPr>
            <a:spLocks noGrp="1"/>
          </p:cNvSpPr>
          <p:nvPr>
            <p:ph type="subTitle" idx="1"/>
          </p:nvPr>
        </p:nvSpPr>
        <p:spPr/>
        <p:txBody>
          <a:bodyPr/>
          <a:lstStyle/>
          <a:p>
            <a:pPr>
              <a:buFont typeface="Arial" panose="020B0604020202020204" pitchFamily="34" charset="0"/>
              <a:buChar char="•"/>
            </a:pPr>
            <a:r>
              <a:rPr lang="sv-SE" dirty="0"/>
              <a:t>Lösningar Registrering Stockholm </a:t>
            </a:r>
          </a:p>
          <a:p>
            <a:pPr marL="457200" lvl="1" indent="-457200" algn="l">
              <a:buFont typeface="Wingdings" panose="05000000000000000000" pitchFamily="2" charset="2"/>
              <a:buChar char="Ø"/>
            </a:pPr>
            <a:r>
              <a:rPr lang="sv-SE" dirty="0"/>
              <a:t>Mihae Roland, Karolinska Solna</a:t>
            </a:r>
          </a:p>
          <a:p>
            <a:pPr>
              <a:buFont typeface="Arial" panose="020B0604020202020204" pitchFamily="34" charset="0"/>
              <a:buChar char="•"/>
            </a:pPr>
            <a:endParaRPr lang="sv-SE" dirty="0"/>
          </a:p>
          <a:p>
            <a:pPr>
              <a:buFont typeface="Arial" panose="020B0604020202020204" pitchFamily="34" charset="0"/>
              <a:buChar char="•"/>
            </a:pPr>
            <a:r>
              <a:rPr lang="sv-SE" dirty="0"/>
              <a:t>Insända registreringsfrågor</a:t>
            </a:r>
          </a:p>
        </p:txBody>
      </p:sp>
    </p:spTree>
    <p:extLst>
      <p:ext uri="{BB962C8B-B14F-4D97-AF65-F5344CB8AC3E}">
        <p14:creationId xmlns:p14="http://schemas.microsoft.com/office/powerpoint/2010/main" val="1539555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9AD8E28-7B34-340C-BB1C-31B004B14C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32000" y="1892300"/>
            <a:ext cx="4055533" cy="4055533"/>
          </a:xfrm>
          <a:prstGeom prst="rect">
            <a:avLst/>
          </a:prstGeom>
        </p:spPr>
      </p:pic>
      <p:sp>
        <p:nvSpPr>
          <p:cNvPr id="4" name="Rubrik 3">
            <a:extLst>
              <a:ext uri="{FF2B5EF4-FFF2-40B4-BE49-F238E27FC236}">
                <a16:creationId xmlns:a16="http://schemas.microsoft.com/office/drawing/2014/main" id="{FBA49BC9-D80E-533B-1685-47B7A98D22A0}"/>
              </a:ext>
            </a:extLst>
          </p:cNvPr>
          <p:cNvSpPr>
            <a:spLocks noGrp="1"/>
          </p:cNvSpPr>
          <p:nvPr>
            <p:ph type="title" idx="4294967295"/>
          </p:nvPr>
        </p:nvSpPr>
        <p:spPr/>
        <p:txBody>
          <a:bodyPr/>
          <a:lstStyle/>
          <a:p>
            <a:r>
              <a:rPr lang="sv-SE" dirty="0"/>
              <a:t>Frågor och svar</a:t>
            </a:r>
          </a:p>
        </p:txBody>
      </p:sp>
    </p:spTree>
    <p:extLst>
      <p:ext uri="{BB962C8B-B14F-4D97-AF65-F5344CB8AC3E}">
        <p14:creationId xmlns:p14="http://schemas.microsoft.com/office/powerpoint/2010/main" val="38474780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F875D5-6DAD-E18D-AD56-E288E3FAAB23}"/>
              </a:ext>
            </a:extLst>
          </p:cNvPr>
          <p:cNvSpPr>
            <a:spLocks noGrp="1"/>
          </p:cNvSpPr>
          <p:nvPr>
            <p:ph type="title" idx="4294967295"/>
          </p:nvPr>
        </p:nvSpPr>
        <p:spPr/>
        <p:txBody>
          <a:bodyPr>
            <a:normAutofit/>
          </a:bodyPr>
          <a:lstStyle/>
          <a:p>
            <a:r>
              <a:rPr lang="sv-SE" dirty="0"/>
              <a:t>Fråga 1 + 2</a:t>
            </a:r>
          </a:p>
        </p:txBody>
      </p:sp>
      <p:sp>
        <p:nvSpPr>
          <p:cNvPr id="3" name="Platshållare för text 2">
            <a:extLst>
              <a:ext uri="{FF2B5EF4-FFF2-40B4-BE49-F238E27FC236}">
                <a16:creationId xmlns:a16="http://schemas.microsoft.com/office/drawing/2014/main" id="{9F99B9F5-2505-2D42-E7A3-CED4ACE6DE00}"/>
              </a:ext>
            </a:extLst>
          </p:cNvPr>
          <p:cNvSpPr>
            <a:spLocks noGrp="1"/>
          </p:cNvSpPr>
          <p:nvPr>
            <p:ph type="body" idx="4294967295"/>
          </p:nvPr>
        </p:nvSpPr>
        <p:spPr/>
        <p:txBody>
          <a:bodyPr>
            <a:normAutofit fontScale="92500"/>
          </a:bodyPr>
          <a:lstStyle/>
          <a:p>
            <a:pPr lvl="0"/>
            <a:r>
              <a:rPr lang="sv-SE" dirty="0"/>
              <a:t>Kommer det att bli möjligt att flera stroke-enheter kan fylla i samma registrering online? Hade underlättat väldigt mycket att slippa ringa runt efter uppgifter då patienter flyttas mellan olika sjukhus.</a:t>
            </a:r>
          </a:p>
          <a:p>
            <a:pPr lvl="0"/>
            <a:r>
              <a:rPr lang="sv-SE" dirty="0"/>
              <a:t>Varför måste man registrera från alla sjukhus för samma vårdtillfälle? Varför fyller man inte på samma formulär bara och slipper jaga andra sjukhus för information som är svår att få tag på.</a:t>
            </a:r>
          </a:p>
        </p:txBody>
      </p:sp>
    </p:spTree>
    <p:extLst>
      <p:ext uri="{BB962C8B-B14F-4D97-AF65-F5344CB8AC3E}">
        <p14:creationId xmlns:p14="http://schemas.microsoft.com/office/powerpoint/2010/main" val="1154633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B7FAFF-DA0B-0016-B12C-CB80E326DDA4}"/>
              </a:ext>
            </a:extLst>
          </p:cNvPr>
          <p:cNvSpPr>
            <a:spLocks noGrp="1"/>
          </p:cNvSpPr>
          <p:nvPr>
            <p:ph type="title" idx="4294967295"/>
          </p:nvPr>
        </p:nvSpPr>
        <p:spPr/>
        <p:txBody>
          <a:bodyPr>
            <a:normAutofit/>
          </a:bodyPr>
          <a:lstStyle/>
          <a:p>
            <a:r>
              <a:rPr lang="sv-SE" dirty="0"/>
              <a:t>Svar fråga 1 +2 </a:t>
            </a:r>
          </a:p>
        </p:txBody>
      </p:sp>
      <p:sp>
        <p:nvSpPr>
          <p:cNvPr id="3" name="Platshållare för text 2">
            <a:extLst>
              <a:ext uri="{FF2B5EF4-FFF2-40B4-BE49-F238E27FC236}">
                <a16:creationId xmlns:a16="http://schemas.microsoft.com/office/drawing/2014/main" id="{0FF5610C-04D9-8D3C-0512-49879E2548C8}"/>
              </a:ext>
            </a:extLst>
          </p:cNvPr>
          <p:cNvSpPr>
            <a:spLocks noGrp="1"/>
          </p:cNvSpPr>
          <p:nvPr>
            <p:ph type="body" idx="4294967295"/>
          </p:nvPr>
        </p:nvSpPr>
        <p:spPr/>
        <p:txBody>
          <a:bodyPr>
            <a:normAutofit/>
          </a:bodyPr>
          <a:lstStyle/>
          <a:p>
            <a:pPr lvl="0"/>
            <a:r>
              <a:rPr lang="sv-SE" dirty="0"/>
              <a:t>Riksstroke planerar för ett plattformsbyte förhoppningsvis klart under 2024 </a:t>
            </a:r>
          </a:p>
          <a:p>
            <a:pPr lvl="0"/>
            <a:r>
              <a:rPr lang="sv-SE" dirty="0"/>
              <a:t>Fråga 1 och 2 är viktiga mål som den nya plattformen förväntas klara av.</a:t>
            </a:r>
          </a:p>
          <a:p>
            <a:pPr lvl="0"/>
            <a:r>
              <a:rPr lang="sv-SE" dirty="0"/>
              <a:t>OBS! Risk att det inte blir en komplett registrering. Dvs ett sjukhus inte fyller i sin del av sjukfallet, vilket innebär sämre kvalitet i registret</a:t>
            </a:r>
          </a:p>
        </p:txBody>
      </p:sp>
    </p:spTree>
    <p:extLst>
      <p:ext uri="{BB962C8B-B14F-4D97-AF65-F5344CB8AC3E}">
        <p14:creationId xmlns:p14="http://schemas.microsoft.com/office/powerpoint/2010/main" val="4221576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D32A18-514F-200E-A20C-6961BCE03419}"/>
              </a:ext>
            </a:extLst>
          </p:cNvPr>
          <p:cNvSpPr>
            <a:spLocks noGrp="1"/>
          </p:cNvSpPr>
          <p:nvPr>
            <p:ph type="title" idx="4294967295"/>
          </p:nvPr>
        </p:nvSpPr>
        <p:spPr/>
        <p:txBody>
          <a:bodyPr>
            <a:normAutofit/>
          </a:bodyPr>
          <a:lstStyle/>
          <a:p>
            <a:r>
              <a:rPr lang="sv-SE" dirty="0"/>
              <a:t>Fråga 3 </a:t>
            </a:r>
          </a:p>
        </p:txBody>
      </p:sp>
      <p:sp>
        <p:nvSpPr>
          <p:cNvPr id="3" name="Platshållare för text 2">
            <a:extLst>
              <a:ext uri="{FF2B5EF4-FFF2-40B4-BE49-F238E27FC236}">
                <a16:creationId xmlns:a16="http://schemas.microsoft.com/office/drawing/2014/main" id="{74957C23-0122-29C1-CED2-EA371783D28C}"/>
              </a:ext>
            </a:extLst>
          </p:cNvPr>
          <p:cNvSpPr>
            <a:spLocks noGrp="1"/>
          </p:cNvSpPr>
          <p:nvPr>
            <p:ph type="body" idx="4294967295"/>
          </p:nvPr>
        </p:nvSpPr>
        <p:spPr/>
        <p:txBody>
          <a:bodyPr/>
          <a:lstStyle/>
          <a:p>
            <a:pPr lvl="0"/>
            <a:r>
              <a:rPr lang="sv-SE" dirty="0"/>
              <a:t>När ska det bli helt digitaliserat så läkarna direkt kan fylla i digitalt?</a:t>
            </a:r>
          </a:p>
          <a:p>
            <a:pPr lvl="0"/>
            <a:endParaRPr lang="sv-SE" dirty="0"/>
          </a:p>
        </p:txBody>
      </p:sp>
    </p:spTree>
    <p:extLst>
      <p:ext uri="{BB962C8B-B14F-4D97-AF65-F5344CB8AC3E}">
        <p14:creationId xmlns:p14="http://schemas.microsoft.com/office/powerpoint/2010/main" val="2428107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E5036A-A326-5E97-2C38-096CBAC81A4E}"/>
              </a:ext>
            </a:extLst>
          </p:cNvPr>
          <p:cNvSpPr>
            <a:spLocks noGrp="1"/>
          </p:cNvSpPr>
          <p:nvPr>
            <p:ph type="title" idx="4294967295"/>
          </p:nvPr>
        </p:nvSpPr>
        <p:spPr/>
        <p:txBody>
          <a:bodyPr>
            <a:normAutofit/>
          </a:bodyPr>
          <a:lstStyle/>
          <a:p>
            <a:r>
              <a:rPr lang="sv-SE" dirty="0"/>
              <a:t>Svar fråga</a:t>
            </a:r>
            <a:r>
              <a:rPr lang="sv-SE" baseline="0" dirty="0"/>
              <a:t> 3 </a:t>
            </a:r>
            <a:endParaRPr lang="sv-SE" dirty="0"/>
          </a:p>
        </p:txBody>
      </p:sp>
      <p:sp>
        <p:nvSpPr>
          <p:cNvPr id="3" name="Platshållare för text 2">
            <a:extLst>
              <a:ext uri="{FF2B5EF4-FFF2-40B4-BE49-F238E27FC236}">
                <a16:creationId xmlns:a16="http://schemas.microsoft.com/office/drawing/2014/main" id="{8EE8FBB0-9302-FC76-5588-3C2AAEAD3F4C}"/>
              </a:ext>
            </a:extLst>
          </p:cNvPr>
          <p:cNvSpPr>
            <a:spLocks noGrp="1"/>
          </p:cNvSpPr>
          <p:nvPr>
            <p:ph type="body" idx="4294967295"/>
          </p:nvPr>
        </p:nvSpPr>
        <p:spPr/>
        <p:txBody>
          <a:bodyPr>
            <a:normAutofit/>
          </a:bodyPr>
          <a:lstStyle/>
          <a:p>
            <a:pPr lvl="0"/>
            <a:r>
              <a:rPr lang="sv-SE" baseline="0" dirty="0"/>
              <a:t>Läkare kan fylla i direkt i webbformuläret om de har en inloggning i Riksstroke </a:t>
            </a:r>
            <a:r>
              <a:rPr lang="sv-SE" dirty="0"/>
              <a:t>(S</a:t>
            </a:r>
            <a:r>
              <a:rPr lang="sv-SE" baseline="0" dirty="0"/>
              <a:t>krivbehörighet)</a:t>
            </a:r>
          </a:p>
          <a:p>
            <a:pPr lvl="0"/>
            <a:r>
              <a:rPr lang="sv-SE" dirty="0"/>
              <a:t>Ett mål med de nya journalsystemen är att på sikt så fyller man bara i journalen och därefter överförs data till kvalitetsregister automatiskt. För Riksstroke(2022 formulär) så skulle ca 75 % av frågorna kunna bli automatisk ifyllda.  </a:t>
            </a:r>
          </a:p>
        </p:txBody>
      </p:sp>
    </p:spTree>
    <p:extLst>
      <p:ext uri="{BB962C8B-B14F-4D97-AF65-F5344CB8AC3E}">
        <p14:creationId xmlns:p14="http://schemas.microsoft.com/office/powerpoint/2010/main" val="553951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4A82A0-B89F-5DEE-60F2-2940EF1DE973}"/>
              </a:ext>
            </a:extLst>
          </p:cNvPr>
          <p:cNvSpPr>
            <a:spLocks noGrp="1"/>
          </p:cNvSpPr>
          <p:nvPr>
            <p:ph type="title" idx="4294967295"/>
          </p:nvPr>
        </p:nvSpPr>
        <p:spPr/>
        <p:txBody>
          <a:bodyPr/>
          <a:lstStyle/>
          <a:p>
            <a:r>
              <a:rPr lang="sv-SE" dirty="0"/>
              <a:t>Fråga 4 </a:t>
            </a:r>
          </a:p>
        </p:txBody>
      </p:sp>
      <p:sp>
        <p:nvSpPr>
          <p:cNvPr id="3" name="Platshållare för text 2">
            <a:extLst>
              <a:ext uri="{FF2B5EF4-FFF2-40B4-BE49-F238E27FC236}">
                <a16:creationId xmlns:a16="http://schemas.microsoft.com/office/drawing/2014/main" id="{0FD5FA1E-44D0-B901-154E-DA0B66BC3311}"/>
              </a:ext>
            </a:extLst>
          </p:cNvPr>
          <p:cNvSpPr>
            <a:spLocks noGrp="1"/>
          </p:cNvSpPr>
          <p:nvPr>
            <p:ph type="body" idx="4294967295"/>
          </p:nvPr>
        </p:nvSpPr>
        <p:spPr/>
        <p:txBody>
          <a:bodyPr/>
          <a:lstStyle/>
          <a:p>
            <a:pPr lvl="0"/>
            <a:r>
              <a:rPr lang="sv-SE" dirty="0"/>
              <a:t>Hur registrerar man NIHSS om man bara hittar i anteckning från doktor tex NIHSS 4 poäng, och det står svag i vänster sida av kroppen. Ska man själv sätta 2 på vänster arm och 2 poäng på vänster ben, när finns inte förklarat någonting mer. </a:t>
            </a:r>
          </a:p>
        </p:txBody>
      </p:sp>
    </p:spTree>
    <p:extLst>
      <p:ext uri="{BB962C8B-B14F-4D97-AF65-F5344CB8AC3E}">
        <p14:creationId xmlns:p14="http://schemas.microsoft.com/office/powerpoint/2010/main" val="2970313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9175AB-9BF6-7C08-E13B-E28A8CA84A7B}"/>
              </a:ext>
            </a:extLst>
          </p:cNvPr>
          <p:cNvSpPr>
            <a:spLocks noGrp="1"/>
          </p:cNvSpPr>
          <p:nvPr>
            <p:ph type="title" idx="4294967295"/>
          </p:nvPr>
        </p:nvSpPr>
        <p:spPr/>
        <p:txBody>
          <a:bodyPr>
            <a:normAutofit/>
          </a:bodyPr>
          <a:lstStyle/>
          <a:p>
            <a:r>
              <a:rPr lang="sv-SE" dirty="0"/>
              <a:t>Fråga 5 </a:t>
            </a:r>
          </a:p>
        </p:txBody>
      </p:sp>
      <p:sp>
        <p:nvSpPr>
          <p:cNvPr id="3" name="Platshållare för text 2">
            <a:extLst>
              <a:ext uri="{FF2B5EF4-FFF2-40B4-BE49-F238E27FC236}">
                <a16:creationId xmlns:a16="http://schemas.microsoft.com/office/drawing/2014/main" id="{3D7417D6-1D86-4ACB-E72F-5BFC0E12CFF9}"/>
              </a:ext>
            </a:extLst>
          </p:cNvPr>
          <p:cNvSpPr>
            <a:spLocks noGrp="1"/>
          </p:cNvSpPr>
          <p:nvPr>
            <p:ph type="body" idx="4294967295"/>
          </p:nvPr>
        </p:nvSpPr>
        <p:spPr/>
        <p:txBody>
          <a:bodyPr/>
          <a:lstStyle/>
          <a:p>
            <a:pPr lvl="0"/>
            <a:endParaRPr lang="sv-SE" dirty="0"/>
          </a:p>
          <a:p>
            <a:pPr lvl="0"/>
            <a:r>
              <a:rPr lang="sv-SE" dirty="0"/>
              <a:t>Hur registrerar man medvetslösa / nedsövda patienter som när de vaknar upp har strokesymtom? </a:t>
            </a:r>
          </a:p>
          <a:p>
            <a:pPr lvl="0"/>
            <a:r>
              <a:rPr lang="sv-SE" dirty="0"/>
              <a:t>Vad tänker man som insjuknande datum och insjuknande tid?</a:t>
            </a:r>
          </a:p>
          <a:p>
            <a:endParaRPr lang="sv-SE" dirty="0"/>
          </a:p>
        </p:txBody>
      </p:sp>
    </p:spTree>
    <p:extLst>
      <p:ext uri="{BB962C8B-B14F-4D97-AF65-F5344CB8AC3E}">
        <p14:creationId xmlns:p14="http://schemas.microsoft.com/office/powerpoint/2010/main" val="994719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DED76D-1DC3-775C-ADA7-DFDB000CEEB5}"/>
              </a:ext>
            </a:extLst>
          </p:cNvPr>
          <p:cNvSpPr>
            <a:spLocks noGrp="1"/>
          </p:cNvSpPr>
          <p:nvPr>
            <p:ph type="title" idx="4294967295"/>
          </p:nvPr>
        </p:nvSpPr>
        <p:spPr/>
        <p:txBody>
          <a:bodyPr/>
          <a:lstStyle/>
          <a:p>
            <a:r>
              <a:rPr lang="sv-SE" dirty="0"/>
              <a:t>Svar fråga 5</a:t>
            </a:r>
          </a:p>
        </p:txBody>
      </p:sp>
      <p:sp>
        <p:nvSpPr>
          <p:cNvPr id="3" name="Platshållare för text 2">
            <a:extLst>
              <a:ext uri="{FF2B5EF4-FFF2-40B4-BE49-F238E27FC236}">
                <a16:creationId xmlns:a16="http://schemas.microsoft.com/office/drawing/2014/main" id="{1045F616-E055-9400-19BE-181A4DAF02DF}"/>
              </a:ext>
            </a:extLst>
          </p:cNvPr>
          <p:cNvSpPr>
            <a:spLocks noGrp="1"/>
          </p:cNvSpPr>
          <p:nvPr>
            <p:ph type="body" idx="4294967295"/>
          </p:nvPr>
        </p:nvSpPr>
        <p:spPr/>
        <p:txBody>
          <a:bodyPr/>
          <a:lstStyle/>
          <a:p>
            <a:pPr lvl="0"/>
            <a:r>
              <a:rPr lang="sv-SE" dirty="0"/>
              <a:t>Om patienten insjuknar under en operation / narkos registreras insjuknande tiden som vid </a:t>
            </a:r>
            <a:r>
              <a:rPr lang="sv-SE" dirty="0" err="1"/>
              <a:t>wake</a:t>
            </a:r>
            <a:r>
              <a:rPr lang="sv-SE" dirty="0"/>
              <a:t> upp stroke dvs senast patienten sågs utan symtom</a:t>
            </a:r>
          </a:p>
        </p:txBody>
      </p:sp>
    </p:spTree>
    <p:extLst>
      <p:ext uri="{BB962C8B-B14F-4D97-AF65-F5344CB8AC3E}">
        <p14:creationId xmlns:p14="http://schemas.microsoft.com/office/powerpoint/2010/main" val="3373520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897CA5-0283-147D-6059-B73F61882EA1}"/>
              </a:ext>
            </a:extLst>
          </p:cNvPr>
          <p:cNvGraphicFramePr>
            <a:graphicFrameLocks noGrp="1"/>
          </p:cNvGraphicFramePr>
          <p:nvPr>
            <p:ph idx="4294967295"/>
          </p:nvPr>
        </p:nvGraphicFramePr>
        <p:xfrm>
          <a:off x="0" y="535259"/>
          <a:ext cx="8976732" cy="5312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78619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44AD6B-78AB-9AB1-B607-6CCBA2E7AC55}"/>
              </a:ext>
            </a:extLst>
          </p:cNvPr>
          <p:cNvSpPr>
            <a:spLocks noGrp="1"/>
          </p:cNvSpPr>
          <p:nvPr>
            <p:ph type="title" idx="4294967295"/>
          </p:nvPr>
        </p:nvSpPr>
        <p:spPr/>
        <p:txBody>
          <a:bodyPr/>
          <a:lstStyle/>
          <a:p>
            <a:r>
              <a:rPr lang="sv-SE" dirty="0"/>
              <a:t>Fråga 6</a:t>
            </a:r>
          </a:p>
        </p:txBody>
      </p:sp>
      <p:sp>
        <p:nvSpPr>
          <p:cNvPr id="3" name="Platshållare för text 2">
            <a:extLst>
              <a:ext uri="{FF2B5EF4-FFF2-40B4-BE49-F238E27FC236}">
                <a16:creationId xmlns:a16="http://schemas.microsoft.com/office/drawing/2014/main" id="{5E8673CF-16B7-1169-33F0-EE5DD70CE48F}"/>
              </a:ext>
            </a:extLst>
          </p:cNvPr>
          <p:cNvSpPr>
            <a:spLocks noGrp="1"/>
          </p:cNvSpPr>
          <p:nvPr>
            <p:ph type="body" idx="4294967295"/>
          </p:nvPr>
        </p:nvSpPr>
        <p:spPr/>
        <p:txBody>
          <a:bodyPr/>
          <a:lstStyle/>
          <a:p>
            <a:pPr lvl="0"/>
            <a:r>
              <a:rPr lang="sv-SE" dirty="0"/>
              <a:t> Hur räknar man NIHSS poäng på en dement patient. </a:t>
            </a:r>
          </a:p>
        </p:txBody>
      </p:sp>
    </p:spTree>
    <p:extLst>
      <p:ext uri="{BB962C8B-B14F-4D97-AF65-F5344CB8AC3E}">
        <p14:creationId xmlns:p14="http://schemas.microsoft.com/office/powerpoint/2010/main" val="1391149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CA7D04-4263-E62A-7FF2-71579318969C}"/>
              </a:ext>
            </a:extLst>
          </p:cNvPr>
          <p:cNvSpPr>
            <a:spLocks noGrp="1"/>
          </p:cNvSpPr>
          <p:nvPr>
            <p:ph type="title" idx="4294967295"/>
          </p:nvPr>
        </p:nvSpPr>
        <p:spPr/>
        <p:txBody>
          <a:bodyPr/>
          <a:lstStyle/>
          <a:p>
            <a:r>
              <a:rPr lang="sv-SE" dirty="0"/>
              <a:t>Svar fråga 6 </a:t>
            </a:r>
          </a:p>
        </p:txBody>
      </p:sp>
      <p:sp>
        <p:nvSpPr>
          <p:cNvPr id="3" name="Platshållare för text 2">
            <a:extLst>
              <a:ext uri="{FF2B5EF4-FFF2-40B4-BE49-F238E27FC236}">
                <a16:creationId xmlns:a16="http://schemas.microsoft.com/office/drawing/2014/main" id="{0C658491-B436-2895-A3AE-2E8ECE9A04D8}"/>
              </a:ext>
            </a:extLst>
          </p:cNvPr>
          <p:cNvSpPr>
            <a:spLocks noGrp="1"/>
          </p:cNvSpPr>
          <p:nvPr>
            <p:ph type="body" idx="4294967295"/>
          </p:nvPr>
        </p:nvSpPr>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Man fyller i de NIHSS poäng man kan.  9 = okänt där man inte kan </a:t>
            </a:r>
            <a:r>
              <a:rPr lang="sv-SE" dirty="0" err="1"/>
              <a:t>bedömma</a:t>
            </a:r>
            <a:r>
              <a:rPr lang="sv-SE" dirty="0"/>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sz="3200" kern="1200" dirty="0">
                <a:ln>
                  <a:solidFill>
                    <a:srgbClr val="000090"/>
                  </a:solidFill>
                </a:ln>
                <a:solidFill>
                  <a:schemeClr val="tx1"/>
                </a:solidFill>
                <a:effectLst/>
                <a:latin typeface="+mn-lt"/>
                <a:ea typeface="+mn-ea"/>
                <a:cs typeface="+mn-cs"/>
              </a:rPr>
              <a:t>Frågor om orientering och förståelse: sätt poäng som vanligt – ta inte hänsyn till att desorientering mm kan förklaras av demens. (Det är bara känselnedsättning och ataxi som är knutet till stroke, resterande poängsätts efter resultat, </a:t>
            </a:r>
            <a:r>
              <a:rPr lang="sv-SE" sz="3200" kern="1200" dirty="0" err="1">
                <a:ln>
                  <a:solidFill>
                    <a:srgbClr val="000090"/>
                  </a:solidFill>
                </a:ln>
                <a:solidFill>
                  <a:schemeClr val="tx1"/>
                </a:solidFill>
                <a:effectLst/>
                <a:latin typeface="+mn-lt"/>
                <a:ea typeface="+mn-ea"/>
                <a:cs typeface="+mn-cs"/>
              </a:rPr>
              <a:t>t.ex</a:t>
            </a:r>
            <a:r>
              <a:rPr lang="sv-SE" sz="3200" kern="1200" dirty="0">
                <a:ln>
                  <a:solidFill>
                    <a:srgbClr val="000090"/>
                  </a:solidFill>
                </a:ln>
                <a:solidFill>
                  <a:schemeClr val="tx1"/>
                </a:solidFill>
                <a:effectLst/>
                <a:latin typeface="+mn-lt"/>
                <a:ea typeface="+mn-ea"/>
                <a:cs typeface="+mn-cs"/>
              </a:rPr>
              <a:t> blind oavsett orsak ger 3p).</a:t>
            </a:r>
          </a:p>
          <a:p>
            <a:pPr lvl="0"/>
            <a:endParaRPr lang="sv-SE" dirty="0"/>
          </a:p>
        </p:txBody>
      </p:sp>
    </p:spTree>
    <p:extLst>
      <p:ext uri="{BB962C8B-B14F-4D97-AF65-F5344CB8AC3E}">
        <p14:creationId xmlns:p14="http://schemas.microsoft.com/office/powerpoint/2010/main" val="14369230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C3D134-4921-2C88-29F6-C5AD91184F57}"/>
              </a:ext>
            </a:extLst>
          </p:cNvPr>
          <p:cNvSpPr>
            <a:spLocks noGrp="1"/>
          </p:cNvSpPr>
          <p:nvPr>
            <p:ph type="title" idx="4294967295"/>
          </p:nvPr>
        </p:nvSpPr>
        <p:spPr/>
        <p:txBody>
          <a:bodyPr>
            <a:normAutofit/>
          </a:bodyPr>
          <a:lstStyle/>
          <a:p>
            <a:r>
              <a:rPr lang="sv-SE" dirty="0"/>
              <a:t>Fråga 7 </a:t>
            </a:r>
          </a:p>
        </p:txBody>
      </p:sp>
      <p:sp>
        <p:nvSpPr>
          <p:cNvPr id="3" name="Platshållare för text 2">
            <a:extLst>
              <a:ext uri="{FF2B5EF4-FFF2-40B4-BE49-F238E27FC236}">
                <a16:creationId xmlns:a16="http://schemas.microsoft.com/office/drawing/2014/main" id="{73188A5E-CBCF-4A5A-00FB-2C34B1F2DCD8}"/>
              </a:ext>
            </a:extLst>
          </p:cNvPr>
          <p:cNvSpPr>
            <a:spLocks noGrp="1"/>
          </p:cNvSpPr>
          <p:nvPr>
            <p:ph type="body" idx="4294967295"/>
          </p:nvPr>
        </p:nvSpPr>
        <p:spPr/>
        <p:txBody>
          <a:bodyPr/>
          <a:lstStyle/>
          <a:p>
            <a:pPr lvl="0"/>
            <a:endParaRPr lang="sv-SE" dirty="0"/>
          </a:p>
          <a:p>
            <a:pPr lvl="0"/>
            <a:r>
              <a:rPr lang="sv-SE" dirty="0"/>
              <a:t>Hur registrerar man om patienten skrivs ut med </a:t>
            </a:r>
            <a:r>
              <a:rPr lang="sv-SE" dirty="0" err="1"/>
              <a:t>klexane</a:t>
            </a:r>
            <a:r>
              <a:rPr lang="sv-SE" dirty="0"/>
              <a:t> sprutor, ibland ska </a:t>
            </a:r>
            <a:r>
              <a:rPr lang="sv-SE" dirty="0" err="1"/>
              <a:t>rtg</a:t>
            </a:r>
            <a:r>
              <a:rPr lang="sv-SE" dirty="0"/>
              <a:t> göras och sen efter </a:t>
            </a:r>
            <a:r>
              <a:rPr lang="sv-SE" dirty="0" err="1"/>
              <a:t>rtg</a:t>
            </a:r>
            <a:r>
              <a:rPr lang="sv-SE" dirty="0"/>
              <a:t> svar återinsatt med </a:t>
            </a:r>
            <a:r>
              <a:rPr lang="sv-SE" dirty="0" err="1"/>
              <a:t>antikoagulantia</a:t>
            </a:r>
            <a:r>
              <a:rPr lang="sv-SE" dirty="0"/>
              <a:t>? </a:t>
            </a:r>
          </a:p>
        </p:txBody>
      </p:sp>
    </p:spTree>
    <p:extLst>
      <p:ext uri="{BB962C8B-B14F-4D97-AF65-F5344CB8AC3E}">
        <p14:creationId xmlns:p14="http://schemas.microsoft.com/office/powerpoint/2010/main" val="13040475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38EC82-361D-CE89-D564-D95C50C1E860}"/>
              </a:ext>
            </a:extLst>
          </p:cNvPr>
          <p:cNvSpPr>
            <a:spLocks noGrp="1"/>
          </p:cNvSpPr>
          <p:nvPr>
            <p:ph type="title" idx="4294967295"/>
          </p:nvPr>
        </p:nvSpPr>
        <p:spPr/>
        <p:txBody>
          <a:bodyPr>
            <a:normAutofit/>
          </a:bodyPr>
          <a:lstStyle/>
          <a:p>
            <a:r>
              <a:rPr lang="sv-SE" dirty="0"/>
              <a:t>Svar fråga 7</a:t>
            </a:r>
          </a:p>
        </p:txBody>
      </p:sp>
      <p:sp>
        <p:nvSpPr>
          <p:cNvPr id="3" name="Platshållare för text 2">
            <a:extLst>
              <a:ext uri="{FF2B5EF4-FFF2-40B4-BE49-F238E27FC236}">
                <a16:creationId xmlns:a16="http://schemas.microsoft.com/office/drawing/2014/main" id="{9C51CDEB-3BAB-8731-36C4-C7EFF1FBE085}"/>
              </a:ext>
            </a:extLst>
          </p:cNvPr>
          <p:cNvSpPr>
            <a:spLocks noGrp="1"/>
          </p:cNvSpPr>
          <p:nvPr>
            <p:ph type="body" idx="4294967295"/>
          </p:nvPr>
        </p:nvSpPr>
        <p:spPr/>
        <p:txBody>
          <a:bodyPr/>
          <a:lstStyle/>
          <a:p>
            <a:pPr lvl="0"/>
            <a:endParaRPr lang="sv-SE" dirty="0"/>
          </a:p>
          <a:p>
            <a:pPr lvl="0"/>
            <a:r>
              <a:rPr lang="sv-SE" dirty="0"/>
              <a:t>2=nej</a:t>
            </a:r>
          </a:p>
          <a:p>
            <a:pPr lvl="0"/>
            <a:endParaRPr lang="sv-SE" dirty="0"/>
          </a:p>
          <a:p>
            <a:pPr lvl="1">
              <a:buFont typeface="Wingdings" panose="05000000000000000000" pitchFamily="2" charset="2"/>
              <a:buChar char="Ø"/>
            </a:pPr>
            <a:r>
              <a:rPr lang="sv-SE" sz="2800" dirty="0" err="1">
                <a:solidFill>
                  <a:schemeClr val="tx2"/>
                </a:solidFill>
                <a:effectLst/>
                <a:latin typeface="Calibri" panose="020F0502020204030204" pitchFamily="34" charset="0"/>
                <a:ea typeface="Calibri" panose="020F0502020204030204" pitchFamily="34" charset="0"/>
              </a:rPr>
              <a:t>Rtg</a:t>
            </a:r>
            <a:r>
              <a:rPr lang="sv-SE" sz="2800" dirty="0">
                <a:solidFill>
                  <a:schemeClr val="tx2"/>
                </a:solidFill>
                <a:effectLst/>
                <a:latin typeface="Calibri" panose="020F0502020204030204" pitchFamily="34" charset="0"/>
                <a:ea typeface="Calibri" panose="020F0502020204030204" pitchFamily="34" charset="0"/>
              </a:rPr>
              <a:t> kan ju visa något som gör att per oral </a:t>
            </a:r>
            <a:r>
              <a:rPr lang="sv-SE" sz="2800" dirty="0" err="1">
                <a:solidFill>
                  <a:schemeClr val="tx2"/>
                </a:solidFill>
                <a:effectLst/>
                <a:latin typeface="Calibri" panose="020F0502020204030204" pitchFamily="34" charset="0"/>
                <a:ea typeface="Calibri" panose="020F0502020204030204" pitchFamily="34" charset="0"/>
              </a:rPr>
              <a:t>antikoagulantia</a:t>
            </a:r>
            <a:r>
              <a:rPr lang="sv-SE" sz="2800" dirty="0">
                <a:solidFill>
                  <a:schemeClr val="tx2"/>
                </a:solidFill>
                <a:effectLst/>
                <a:latin typeface="Calibri" panose="020F0502020204030204" pitchFamily="34" charset="0"/>
                <a:ea typeface="Calibri" panose="020F0502020204030204" pitchFamily="34" charset="0"/>
              </a:rPr>
              <a:t> inte återinsätts</a:t>
            </a:r>
            <a:r>
              <a:rPr lang="sv-SE" sz="2800" dirty="0">
                <a:solidFill>
                  <a:srgbClr val="1F497D"/>
                </a:solidFill>
                <a:effectLst/>
                <a:latin typeface="Calibri" panose="020F0502020204030204" pitchFamily="34" charset="0"/>
                <a:ea typeface="Calibri" panose="020F0502020204030204" pitchFamily="34" charset="0"/>
              </a:rPr>
              <a:t>.</a:t>
            </a:r>
            <a:endParaRPr lang="sv-SE" dirty="0"/>
          </a:p>
        </p:txBody>
      </p:sp>
    </p:spTree>
    <p:extLst>
      <p:ext uri="{BB962C8B-B14F-4D97-AF65-F5344CB8AC3E}">
        <p14:creationId xmlns:p14="http://schemas.microsoft.com/office/powerpoint/2010/main" val="1937711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A933AA-E6A5-63E5-3D97-D9E937500F4C}"/>
              </a:ext>
            </a:extLst>
          </p:cNvPr>
          <p:cNvSpPr>
            <a:spLocks noGrp="1"/>
          </p:cNvSpPr>
          <p:nvPr>
            <p:ph type="title" idx="4294967295"/>
          </p:nvPr>
        </p:nvSpPr>
        <p:spPr/>
        <p:txBody>
          <a:bodyPr/>
          <a:lstStyle/>
          <a:p>
            <a:r>
              <a:rPr lang="sv-SE" dirty="0"/>
              <a:t>Fråga 8</a:t>
            </a:r>
          </a:p>
        </p:txBody>
      </p:sp>
      <p:sp>
        <p:nvSpPr>
          <p:cNvPr id="3" name="Platshållare för text 2">
            <a:extLst>
              <a:ext uri="{FF2B5EF4-FFF2-40B4-BE49-F238E27FC236}">
                <a16:creationId xmlns:a16="http://schemas.microsoft.com/office/drawing/2014/main" id="{9B59549D-42BA-801F-254D-32A2BD4260CB}"/>
              </a:ext>
            </a:extLst>
          </p:cNvPr>
          <p:cNvSpPr>
            <a:spLocks noGrp="1"/>
          </p:cNvSpPr>
          <p:nvPr>
            <p:ph type="body" idx="4294967295"/>
          </p:nvPr>
        </p:nvSpPr>
        <p:spPr/>
        <p:txBody>
          <a:bodyPr/>
          <a:lstStyle/>
          <a:p>
            <a:pPr lvl="0"/>
            <a:endParaRPr lang="sv-SE" dirty="0"/>
          </a:p>
          <a:p>
            <a:pPr lvl="0"/>
            <a:r>
              <a:rPr lang="sv-SE" dirty="0"/>
              <a:t>Kan man fylla i att Långtids EKG är gjort om man läst av pat. pacemaker?</a:t>
            </a:r>
          </a:p>
        </p:txBody>
      </p:sp>
    </p:spTree>
    <p:extLst>
      <p:ext uri="{BB962C8B-B14F-4D97-AF65-F5344CB8AC3E}">
        <p14:creationId xmlns:p14="http://schemas.microsoft.com/office/powerpoint/2010/main" val="3919092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29E872-AC23-FD70-E427-5E21B01F00DD}"/>
              </a:ext>
            </a:extLst>
          </p:cNvPr>
          <p:cNvSpPr>
            <a:spLocks noGrp="1"/>
          </p:cNvSpPr>
          <p:nvPr>
            <p:ph type="title" idx="4294967295"/>
          </p:nvPr>
        </p:nvSpPr>
        <p:spPr/>
        <p:txBody>
          <a:bodyPr/>
          <a:lstStyle/>
          <a:p>
            <a:r>
              <a:rPr lang="sv-SE" dirty="0"/>
              <a:t>Svar fråga 8</a:t>
            </a:r>
          </a:p>
        </p:txBody>
      </p:sp>
      <p:sp>
        <p:nvSpPr>
          <p:cNvPr id="3" name="Platshållare för text 2">
            <a:extLst>
              <a:ext uri="{FF2B5EF4-FFF2-40B4-BE49-F238E27FC236}">
                <a16:creationId xmlns:a16="http://schemas.microsoft.com/office/drawing/2014/main" id="{6DCEF32E-3216-9122-6DAB-172D4DD5AF3B}"/>
              </a:ext>
            </a:extLst>
          </p:cNvPr>
          <p:cNvSpPr>
            <a:spLocks noGrp="1"/>
          </p:cNvSpPr>
          <p:nvPr>
            <p:ph type="body" idx="4294967295"/>
          </p:nvPr>
        </p:nvSpPr>
        <p:spPr/>
        <p:txBody>
          <a:bodyPr>
            <a:normAutofit/>
          </a:bodyPr>
          <a:lstStyle/>
          <a:p>
            <a:pPr lvl="0"/>
            <a:r>
              <a:rPr lang="sv-SE" sz="3600" dirty="0"/>
              <a:t> Ja</a:t>
            </a:r>
          </a:p>
        </p:txBody>
      </p:sp>
    </p:spTree>
    <p:extLst>
      <p:ext uri="{BB962C8B-B14F-4D97-AF65-F5344CB8AC3E}">
        <p14:creationId xmlns:p14="http://schemas.microsoft.com/office/powerpoint/2010/main" val="750260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2">
                    <a:lumMod val="50000"/>
                    <a:lumOff val="50000"/>
                  </a:schemeClr>
                </a:solidFill>
              </a:rPr>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solidFill>
                  <a:schemeClr val="tx1"/>
                </a:solidFill>
              </a:rPr>
              <a:t>Omvårdnadsvariabler</a:t>
            </a:r>
            <a:r>
              <a:rPr lang="sv-SE" baseline="0" dirty="0">
                <a:solidFill>
                  <a:schemeClr val="tx1"/>
                </a:solidFill>
              </a:rPr>
              <a:t> ett förbättringsarbete</a:t>
            </a:r>
          </a:p>
          <a:p>
            <a:pPr marL="514350" lvl="1" indent="-514350" algn="l">
              <a:buFont typeface="+mj-lt"/>
              <a:buAutoNum type="arabicPeriod"/>
            </a:pPr>
            <a:r>
              <a:rPr lang="sv-SE" baseline="0" dirty="0"/>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10669356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07E059-252C-7711-A0FE-B68F22E5619F}"/>
              </a:ext>
            </a:extLst>
          </p:cNvPr>
          <p:cNvSpPr>
            <a:spLocks noGrp="1"/>
          </p:cNvSpPr>
          <p:nvPr>
            <p:ph type="ctrTitle"/>
          </p:nvPr>
        </p:nvSpPr>
        <p:spPr/>
        <p:txBody>
          <a:bodyPr/>
          <a:lstStyle/>
          <a:p>
            <a:r>
              <a:rPr lang="sv-SE" dirty="0"/>
              <a:t>Omvårdnadsvariabler</a:t>
            </a:r>
          </a:p>
        </p:txBody>
      </p:sp>
      <p:sp>
        <p:nvSpPr>
          <p:cNvPr id="3" name="Underrubrik 2">
            <a:extLst>
              <a:ext uri="{FF2B5EF4-FFF2-40B4-BE49-F238E27FC236}">
                <a16:creationId xmlns:a16="http://schemas.microsoft.com/office/drawing/2014/main" id="{D135255A-9ACC-6DE7-E9C0-B7EF3EB4AE1B}"/>
              </a:ext>
            </a:extLst>
          </p:cNvPr>
          <p:cNvSpPr>
            <a:spLocks noGrp="1"/>
          </p:cNvSpPr>
          <p:nvPr>
            <p:ph type="subTitle" idx="1"/>
          </p:nvPr>
        </p:nvSpPr>
        <p:spPr/>
        <p:txBody>
          <a:bodyPr/>
          <a:lstStyle/>
          <a:p>
            <a:endParaRPr lang="sv-SE" dirty="0"/>
          </a:p>
          <a:p>
            <a:r>
              <a:rPr lang="sv-SE" dirty="0"/>
              <a:t>Omvårdnadsvariabler ett förbättringsarbete </a:t>
            </a:r>
          </a:p>
          <a:p>
            <a:pPr marL="914400" lvl="1" indent="-457200" algn="l">
              <a:buFont typeface="Wingdings" panose="05000000000000000000" pitchFamily="2" charset="2"/>
              <a:buChar char="Ø"/>
            </a:pPr>
            <a:r>
              <a:rPr lang="sv-SE" dirty="0"/>
              <a:t> Frida </a:t>
            </a:r>
            <a:r>
              <a:rPr lang="sv-SE" dirty="0" err="1"/>
              <a:t>Avèn</a:t>
            </a:r>
            <a:r>
              <a:rPr lang="sv-SE" dirty="0"/>
              <a:t>, </a:t>
            </a:r>
            <a:r>
              <a:rPr lang="sv-SE" sz="2800" kern="1200" dirty="0">
                <a:solidFill>
                  <a:schemeClr val="tx1">
                    <a:tint val="75000"/>
                  </a:schemeClr>
                </a:solidFill>
                <a:effectLst/>
                <a:latin typeface="+mn-lt"/>
                <a:ea typeface="+mn-ea"/>
                <a:cs typeface="+mn-cs"/>
              </a:rPr>
              <a:t>Köping</a:t>
            </a:r>
            <a:endParaRPr lang="sv-SE" dirty="0"/>
          </a:p>
        </p:txBody>
      </p:sp>
    </p:spTree>
    <p:extLst>
      <p:ext uri="{BB962C8B-B14F-4D97-AF65-F5344CB8AC3E}">
        <p14:creationId xmlns:p14="http://schemas.microsoft.com/office/powerpoint/2010/main" val="3679671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553F0E-4B9C-45E5-A6E8-20CEEFB26D23}"/>
              </a:ext>
            </a:extLst>
          </p:cNvPr>
          <p:cNvSpPr>
            <a:spLocks noGrp="1"/>
          </p:cNvSpPr>
          <p:nvPr>
            <p:ph type="ctrTitle"/>
          </p:nvPr>
        </p:nvSpPr>
        <p:spPr>
          <a:xfrm>
            <a:off x="1151642" y="2050062"/>
            <a:ext cx="6573152" cy="1550956"/>
          </a:xfrm>
        </p:spPr>
        <p:txBody>
          <a:bodyPr>
            <a:normAutofit fontScale="90000"/>
          </a:bodyPr>
          <a:lstStyle/>
          <a:p>
            <a:pPr algn="ctr"/>
            <a:r>
              <a:rPr lang="sv-SE" dirty="0">
                <a:solidFill>
                  <a:schemeClr val="accent4"/>
                </a:solidFill>
              </a:rPr>
              <a:t>Omvårdnadsvariablerna- ett redskap i förbättringsarbetet på avdelning och klinik</a:t>
            </a:r>
            <a:endParaRPr lang="en-US" dirty="0">
              <a:solidFill>
                <a:schemeClr val="accent4"/>
              </a:solidFill>
            </a:endParaRPr>
          </a:p>
        </p:txBody>
      </p:sp>
      <p:sp>
        <p:nvSpPr>
          <p:cNvPr id="7" name="Subtitle 6">
            <a:extLst>
              <a:ext uri="{FF2B5EF4-FFF2-40B4-BE49-F238E27FC236}">
                <a16:creationId xmlns:a16="http://schemas.microsoft.com/office/drawing/2014/main" id="{7A2CAF89-A1F5-4F77-8FB0-844AB89FB2B5}"/>
              </a:ext>
            </a:extLst>
          </p:cNvPr>
          <p:cNvSpPr>
            <a:spLocks noGrp="1"/>
          </p:cNvSpPr>
          <p:nvPr>
            <p:ph type="subTitle" idx="1"/>
          </p:nvPr>
        </p:nvSpPr>
        <p:spPr/>
        <p:txBody>
          <a:bodyPr/>
          <a:lstStyle/>
          <a:p>
            <a:pPr algn="ctr"/>
            <a:r>
              <a:rPr lang="en-US" dirty="0"/>
              <a:t>Frida </a:t>
            </a:r>
            <a:r>
              <a:rPr lang="en-US" dirty="0" err="1"/>
              <a:t>Avèn</a:t>
            </a:r>
            <a:endParaRPr lang="en-US" dirty="0"/>
          </a:p>
          <a:p>
            <a:pPr algn="ctr"/>
            <a:r>
              <a:rPr lang="en-US" dirty="0"/>
              <a:t>Specialistsjuksköterska inom medicinsk vård</a:t>
            </a:r>
          </a:p>
          <a:p>
            <a:pPr algn="ctr"/>
            <a:r>
              <a:rPr lang="en-US" dirty="0"/>
              <a:t>Västmanlands sjukhus Köping</a:t>
            </a:r>
          </a:p>
        </p:txBody>
      </p:sp>
    </p:spTree>
    <p:extLst>
      <p:ext uri="{BB962C8B-B14F-4D97-AF65-F5344CB8AC3E}">
        <p14:creationId xmlns:p14="http://schemas.microsoft.com/office/powerpoint/2010/main" val="623458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69AF3C-CAA8-AFA3-F44E-8F86DCF2913A}"/>
              </a:ext>
            </a:extLst>
          </p:cNvPr>
          <p:cNvSpPr>
            <a:spLocks noGrp="1"/>
          </p:cNvSpPr>
          <p:nvPr>
            <p:ph type="body" sz="quarter" idx="13"/>
          </p:nvPr>
        </p:nvSpPr>
        <p:spPr/>
        <p:txBody>
          <a:bodyPr>
            <a:normAutofit/>
          </a:bodyPr>
          <a:lstStyle/>
          <a:p>
            <a:r>
              <a:rPr lang="sv-SE" dirty="0"/>
              <a:t>Omvårdnadsvariabler kunde från 1 januari 2016 registreras i Riksstrokes omvårdnadsmodul för de som insjuknar i stroke. Revidering av frågorna gjordes under 2021. </a:t>
            </a:r>
          </a:p>
          <a:p>
            <a:r>
              <a:rPr lang="sv-SE" dirty="0"/>
              <a:t>Variablerna utgår från ett kartotek av omvårdnadsfrågor som framtagits för Nationella kvalitetsregister genom Svensk sjuksköterskeförening (SSF).</a:t>
            </a:r>
          </a:p>
          <a:p>
            <a:r>
              <a:rPr lang="sv-SE" dirty="0"/>
              <a:t>Dessa omvårdnadsfrågor är sedan justerade och anpassade för att passa inom den akuta strokevården och Riksstroke.</a:t>
            </a:r>
          </a:p>
          <a:p>
            <a:endParaRPr lang="sv-SE" dirty="0"/>
          </a:p>
          <a:p>
            <a:r>
              <a:rPr lang="sv-SE" dirty="0"/>
              <a:t>Aktuella variabler; fall, munhälsa, nutrition/undernäring, </a:t>
            </a:r>
            <a:r>
              <a:rPr lang="sv-SE" dirty="0" err="1"/>
              <a:t>residuralurin</a:t>
            </a:r>
            <a:r>
              <a:rPr lang="sv-SE" dirty="0"/>
              <a:t>, smärta, trycksår. </a:t>
            </a:r>
          </a:p>
        </p:txBody>
      </p:sp>
      <p:sp>
        <p:nvSpPr>
          <p:cNvPr id="3" name="Rubrik 2">
            <a:extLst>
              <a:ext uri="{FF2B5EF4-FFF2-40B4-BE49-F238E27FC236}">
                <a16:creationId xmlns:a16="http://schemas.microsoft.com/office/drawing/2014/main" id="{390C6232-AFCE-59EE-D12F-806463097857}"/>
              </a:ext>
            </a:extLst>
          </p:cNvPr>
          <p:cNvSpPr>
            <a:spLocks noGrp="1"/>
          </p:cNvSpPr>
          <p:nvPr>
            <p:ph type="title"/>
          </p:nvPr>
        </p:nvSpPr>
        <p:spPr>
          <a:xfrm>
            <a:off x="565619" y="1305917"/>
            <a:ext cx="8012589" cy="587654"/>
          </a:xfrm>
        </p:spPr>
        <p:txBody>
          <a:bodyPr/>
          <a:lstStyle/>
          <a:p>
            <a:r>
              <a:rPr lang="sv-SE" dirty="0">
                <a:solidFill>
                  <a:schemeClr val="accent4"/>
                </a:solidFill>
              </a:rPr>
              <a:t>Omvårdnadsvariablerna</a:t>
            </a:r>
            <a:r>
              <a:rPr lang="sv-SE" dirty="0"/>
              <a:t> </a:t>
            </a:r>
          </a:p>
        </p:txBody>
      </p:sp>
      <p:sp>
        <p:nvSpPr>
          <p:cNvPr id="4" name="Platshållare för datum 3">
            <a:extLst>
              <a:ext uri="{FF2B5EF4-FFF2-40B4-BE49-F238E27FC236}">
                <a16:creationId xmlns:a16="http://schemas.microsoft.com/office/drawing/2014/main" id="{F7CAA06D-FFD3-345E-016F-7A71D870404F}"/>
              </a:ext>
            </a:extLst>
          </p:cNvPr>
          <p:cNvSpPr>
            <a:spLocks noGrp="1"/>
          </p:cNvSpPr>
          <p:nvPr>
            <p:ph type="dt" sz="half" idx="14"/>
          </p:nvPr>
        </p:nvSpPr>
        <p:spPr/>
        <p:txBody>
          <a:bodyPr/>
          <a:lstStyle/>
          <a:p>
            <a:pPr defTabSz="415869"/>
            <a:fld id="{995C967C-67C7-4621-A3F4-421FC821AE41}"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5" name="Platshållare för bildnummer 4">
            <a:extLst>
              <a:ext uri="{FF2B5EF4-FFF2-40B4-BE49-F238E27FC236}">
                <a16:creationId xmlns:a16="http://schemas.microsoft.com/office/drawing/2014/main" id="{6C2BB567-9422-D639-2C85-D15CA8025AFC}"/>
              </a:ext>
            </a:extLst>
          </p:cNvPr>
          <p:cNvSpPr>
            <a:spLocks noGrp="1"/>
          </p:cNvSpPr>
          <p:nvPr>
            <p:ph type="sldNum" sz="quarter" idx="16"/>
          </p:nvPr>
        </p:nvSpPr>
        <p:spPr/>
        <p:txBody>
          <a:bodyPr/>
          <a:lstStyle/>
          <a:p>
            <a:pPr defTabSz="415869"/>
            <a:fld id="{B6F15528-21DE-4FAA-801E-634DDDAF4B2B}" type="slidenum">
              <a:rPr lang="sv-SE">
                <a:solidFill>
                  <a:prstClr val="black">
                    <a:tint val="75000"/>
                  </a:prstClr>
                </a:solidFill>
                <a:latin typeface="Calibri Light"/>
              </a:rPr>
              <a:pPr defTabSz="415869"/>
              <a:t>79</a:t>
            </a:fld>
            <a:endParaRPr lang="sv-SE" dirty="0">
              <a:solidFill>
                <a:prstClr val="black">
                  <a:tint val="75000"/>
                </a:prstClr>
              </a:solidFill>
              <a:latin typeface="Calibri Light"/>
            </a:endParaRPr>
          </a:p>
        </p:txBody>
      </p:sp>
    </p:spTree>
    <p:extLst>
      <p:ext uri="{BB962C8B-B14F-4D97-AF65-F5344CB8AC3E}">
        <p14:creationId xmlns:p14="http://schemas.microsoft.com/office/powerpoint/2010/main" val="3341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5D65-9EEB-6237-8B33-F0D1C17A1F7B}"/>
              </a:ext>
            </a:extLst>
          </p:cNvPr>
          <p:cNvSpPr>
            <a:spLocks noGrp="1"/>
          </p:cNvSpPr>
          <p:nvPr>
            <p:ph type="title"/>
          </p:nvPr>
        </p:nvSpPr>
        <p:spPr/>
        <p:txBody>
          <a:bodyPr/>
          <a:lstStyle/>
          <a:p>
            <a:r>
              <a:rPr lang="sv-SE" dirty="0"/>
              <a:t>Täckningsgrad, per region</a:t>
            </a:r>
          </a:p>
        </p:txBody>
      </p:sp>
      <p:graphicFrame>
        <p:nvGraphicFramePr>
          <p:cNvPr id="4" name="Diagram 12">
            <a:extLst>
              <a:ext uri="{FF2B5EF4-FFF2-40B4-BE49-F238E27FC236}">
                <a16:creationId xmlns:a16="http://schemas.microsoft.com/office/drawing/2014/main" id="{30700439-2E69-476C-B5BC-E829A7410933}"/>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1578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9DC5CD0-68FE-4A50-A56B-048C7435E849}"/>
              </a:ext>
            </a:extLst>
          </p:cNvPr>
          <p:cNvSpPr>
            <a:spLocks noGrp="1"/>
          </p:cNvSpPr>
          <p:nvPr>
            <p:ph type="body" sz="quarter" idx="13"/>
          </p:nvPr>
        </p:nvSpPr>
        <p:spPr/>
        <p:txBody>
          <a:bodyPr>
            <a:normAutofit/>
          </a:bodyPr>
          <a:lstStyle/>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sz="1092" dirty="0"/>
          </a:p>
        </p:txBody>
      </p:sp>
      <p:sp>
        <p:nvSpPr>
          <p:cNvPr id="3" name="Rubrik 2">
            <a:extLst>
              <a:ext uri="{FF2B5EF4-FFF2-40B4-BE49-F238E27FC236}">
                <a16:creationId xmlns:a16="http://schemas.microsoft.com/office/drawing/2014/main" id="{4FC445EF-4DBD-4F89-82C4-4714B4003000}"/>
              </a:ext>
            </a:extLst>
          </p:cNvPr>
          <p:cNvSpPr>
            <a:spLocks noGrp="1"/>
          </p:cNvSpPr>
          <p:nvPr>
            <p:ph type="title"/>
          </p:nvPr>
        </p:nvSpPr>
        <p:spPr/>
        <p:txBody>
          <a:bodyPr/>
          <a:lstStyle/>
          <a:p>
            <a:pPr algn="ctr"/>
            <a:r>
              <a:rPr lang="sv-SE" dirty="0">
                <a:solidFill>
                  <a:schemeClr val="accent4"/>
                </a:solidFill>
              </a:rPr>
              <a:t>ROAG-bedömningar 2018</a:t>
            </a:r>
          </a:p>
        </p:txBody>
      </p:sp>
      <p:sp>
        <p:nvSpPr>
          <p:cNvPr id="4" name="Platshållare för datum 3">
            <a:extLst>
              <a:ext uri="{FF2B5EF4-FFF2-40B4-BE49-F238E27FC236}">
                <a16:creationId xmlns:a16="http://schemas.microsoft.com/office/drawing/2014/main" id="{84DCC6C1-46C1-4EAE-A659-971DD9E89DE7}"/>
              </a:ext>
            </a:extLst>
          </p:cNvPr>
          <p:cNvSpPr>
            <a:spLocks noGrp="1"/>
          </p:cNvSpPr>
          <p:nvPr>
            <p:ph type="dt" sz="half" idx="14"/>
          </p:nvPr>
        </p:nvSpPr>
        <p:spPr/>
        <p:txBody>
          <a:bodyPr/>
          <a:lstStyle/>
          <a:p>
            <a:pPr defTabSz="415869"/>
            <a:fld id="{995C967C-67C7-4621-A3F4-421FC821AE41}"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5" name="Platshållare för bildnummer 4">
            <a:extLst>
              <a:ext uri="{FF2B5EF4-FFF2-40B4-BE49-F238E27FC236}">
                <a16:creationId xmlns:a16="http://schemas.microsoft.com/office/drawing/2014/main" id="{D02A8202-C23E-413B-83FF-26304854A907}"/>
              </a:ext>
            </a:extLst>
          </p:cNvPr>
          <p:cNvSpPr>
            <a:spLocks noGrp="1"/>
          </p:cNvSpPr>
          <p:nvPr>
            <p:ph type="sldNum" sz="quarter" idx="16"/>
          </p:nvPr>
        </p:nvSpPr>
        <p:spPr/>
        <p:txBody>
          <a:bodyPr/>
          <a:lstStyle/>
          <a:p>
            <a:pPr defTabSz="415869"/>
            <a:fld id="{B6F15528-21DE-4FAA-801E-634DDDAF4B2B}" type="slidenum">
              <a:rPr lang="sv-SE">
                <a:solidFill>
                  <a:prstClr val="black">
                    <a:tint val="75000"/>
                  </a:prstClr>
                </a:solidFill>
                <a:latin typeface="Calibri Light"/>
              </a:rPr>
              <a:pPr defTabSz="415869"/>
              <a:t>80</a:t>
            </a:fld>
            <a:endParaRPr lang="sv-SE" dirty="0">
              <a:solidFill>
                <a:prstClr val="black">
                  <a:tint val="75000"/>
                </a:prstClr>
              </a:solidFill>
              <a:latin typeface="Calibri Light"/>
            </a:endParaRPr>
          </a:p>
        </p:txBody>
      </p:sp>
      <p:pic>
        <p:nvPicPr>
          <p:cNvPr id="8" name="Bildobjekt 7">
            <a:extLst>
              <a:ext uri="{FF2B5EF4-FFF2-40B4-BE49-F238E27FC236}">
                <a16:creationId xmlns:a16="http://schemas.microsoft.com/office/drawing/2014/main" id="{20E06E25-D021-E214-BB7A-67528B5774C8}"/>
              </a:ext>
            </a:extLst>
          </p:cNvPr>
          <p:cNvPicPr>
            <a:picLocks noChangeAspect="1"/>
          </p:cNvPicPr>
          <p:nvPr/>
        </p:nvPicPr>
        <p:blipFill>
          <a:blip r:embed="rId2"/>
          <a:stretch>
            <a:fillRect/>
          </a:stretch>
        </p:blipFill>
        <p:spPr>
          <a:xfrm>
            <a:off x="1886370" y="2507671"/>
            <a:ext cx="5633273" cy="2279847"/>
          </a:xfrm>
          <a:prstGeom prst="rect">
            <a:avLst/>
          </a:prstGeom>
        </p:spPr>
      </p:pic>
    </p:spTree>
    <p:extLst>
      <p:ext uri="{BB962C8B-B14F-4D97-AF65-F5344CB8AC3E}">
        <p14:creationId xmlns:p14="http://schemas.microsoft.com/office/powerpoint/2010/main" val="18048420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A6737E3-8048-413D-A65C-C580FE8E424F}"/>
              </a:ext>
            </a:extLst>
          </p:cNvPr>
          <p:cNvSpPr>
            <a:spLocks noGrp="1"/>
          </p:cNvSpPr>
          <p:nvPr>
            <p:ph type="body" sz="quarter" idx="13"/>
          </p:nvPr>
        </p:nvSpPr>
        <p:spPr/>
        <p:txBody>
          <a:bodyPr>
            <a:normAutofit/>
          </a:bodyPr>
          <a:lstStyle/>
          <a:p>
            <a:pPr marL="0" indent="0">
              <a:buNone/>
            </a:pPr>
            <a:r>
              <a:rPr lang="sv-SE" dirty="0"/>
              <a:t>Utbildningen bygger på socialstyrelsens utvärdering av palliativa vårdprogrammet, som rekommenderar utbildning och rutiner. Utbildningen har tagits fram tillsammans med leg tandhygienist</a:t>
            </a:r>
          </a:p>
          <a:p>
            <a:r>
              <a:rPr lang="sv-SE" dirty="0">
                <a:solidFill>
                  <a:schemeClr val="tx1"/>
                </a:solidFill>
              </a:rPr>
              <a:t>Utbildningstillfällena sker på sjukhuset kliniska träningscenter </a:t>
            </a:r>
          </a:p>
          <a:p>
            <a:r>
              <a:rPr lang="sv-SE" dirty="0"/>
              <a:t>Längd på utbildningen tre till fyra timmar</a:t>
            </a:r>
          </a:p>
          <a:p>
            <a:r>
              <a:rPr lang="sv-SE" dirty="0"/>
              <a:t>Utbildningen riktar sig till undersköterskor och sjuksköterskor på kliniken, men samtliga professioner är inbjudna</a:t>
            </a:r>
          </a:p>
          <a:p>
            <a:r>
              <a:rPr lang="sv-SE" dirty="0"/>
              <a:t>Läkare har en kortare version</a:t>
            </a:r>
          </a:p>
          <a:p>
            <a:r>
              <a:rPr lang="sv-SE" dirty="0"/>
              <a:t>Möjlighet till utbildning sker regelbundet</a:t>
            </a:r>
          </a:p>
          <a:p>
            <a:pPr marL="0" indent="0">
              <a:buNone/>
            </a:pPr>
            <a:endParaRPr lang="sv-SE" dirty="0"/>
          </a:p>
        </p:txBody>
      </p:sp>
      <p:sp>
        <p:nvSpPr>
          <p:cNvPr id="3" name="Rubrik 2">
            <a:extLst>
              <a:ext uri="{FF2B5EF4-FFF2-40B4-BE49-F238E27FC236}">
                <a16:creationId xmlns:a16="http://schemas.microsoft.com/office/drawing/2014/main" id="{8D04C87C-4153-4BD3-BCFB-7FD2CD10513C}"/>
              </a:ext>
            </a:extLst>
          </p:cNvPr>
          <p:cNvSpPr>
            <a:spLocks noGrp="1"/>
          </p:cNvSpPr>
          <p:nvPr>
            <p:ph type="title"/>
          </p:nvPr>
        </p:nvSpPr>
        <p:spPr>
          <a:xfrm>
            <a:off x="565706" y="744083"/>
            <a:ext cx="8012589" cy="1071272"/>
          </a:xfrm>
        </p:spPr>
        <p:txBody>
          <a:bodyPr/>
          <a:lstStyle/>
          <a:p>
            <a:pPr algn="l"/>
            <a:r>
              <a:rPr lang="sv-SE" dirty="0">
                <a:solidFill>
                  <a:schemeClr val="accent4"/>
                </a:solidFill>
              </a:rPr>
              <a:t>Utbildningsinsats i munhälsa startade 2017</a:t>
            </a:r>
          </a:p>
        </p:txBody>
      </p:sp>
      <p:sp>
        <p:nvSpPr>
          <p:cNvPr id="4" name="Platshållare för datum 3">
            <a:extLst>
              <a:ext uri="{FF2B5EF4-FFF2-40B4-BE49-F238E27FC236}">
                <a16:creationId xmlns:a16="http://schemas.microsoft.com/office/drawing/2014/main" id="{60142F13-66D0-483D-8DA7-F8F66FC9F4D3}"/>
              </a:ext>
            </a:extLst>
          </p:cNvPr>
          <p:cNvSpPr>
            <a:spLocks noGrp="1"/>
          </p:cNvSpPr>
          <p:nvPr>
            <p:ph type="dt" sz="half" idx="14"/>
          </p:nvPr>
        </p:nvSpPr>
        <p:spPr/>
        <p:txBody>
          <a:bodyPr/>
          <a:lstStyle/>
          <a:p>
            <a:pPr defTabSz="415869"/>
            <a:fld id="{995C967C-67C7-4621-A3F4-421FC821AE41}"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5" name="Platshållare för bildnummer 4">
            <a:extLst>
              <a:ext uri="{FF2B5EF4-FFF2-40B4-BE49-F238E27FC236}">
                <a16:creationId xmlns:a16="http://schemas.microsoft.com/office/drawing/2014/main" id="{E51A4F47-E8A7-4999-B329-9D7CE8D1BA71}"/>
              </a:ext>
            </a:extLst>
          </p:cNvPr>
          <p:cNvSpPr>
            <a:spLocks noGrp="1"/>
          </p:cNvSpPr>
          <p:nvPr>
            <p:ph type="sldNum" sz="quarter" idx="16"/>
          </p:nvPr>
        </p:nvSpPr>
        <p:spPr/>
        <p:txBody>
          <a:bodyPr/>
          <a:lstStyle/>
          <a:p>
            <a:pPr defTabSz="415869"/>
            <a:fld id="{B6F15528-21DE-4FAA-801E-634DDDAF4B2B}" type="slidenum">
              <a:rPr lang="sv-SE">
                <a:solidFill>
                  <a:prstClr val="black">
                    <a:tint val="75000"/>
                  </a:prstClr>
                </a:solidFill>
                <a:latin typeface="Calibri Light"/>
              </a:rPr>
              <a:pPr defTabSz="415869"/>
              <a:t>81</a:t>
            </a:fld>
            <a:endParaRPr lang="sv-SE" dirty="0">
              <a:solidFill>
                <a:prstClr val="black">
                  <a:tint val="75000"/>
                </a:prstClr>
              </a:solidFill>
              <a:latin typeface="Calibri Light"/>
            </a:endParaRPr>
          </a:p>
        </p:txBody>
      </p:sp>
    </p:spTree>
    <p:extLst>
      <p:ext uri="{BB962C8B-B14F-4D97-AF65-F5344CB8AC3E}">
        <p14:creationId xmlns:p14="http://schemas.microsoft.com/office/powerpoint/2010/main" val="4146227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F0BE9E4-A4EB-40F2-BBB8-FC604EDD5611}"/>
              </a:ext>
            </a:extLst>
          </p:cNvPr>
          <p:cNvSpPr>
            <a:spLocks noGrp="1"/>
          </p:cNvSpPr>
          <p:nvPr>
            <p:ph type="body" sz="quarter" idx="13"/>
          </p:nvPr>
        </p:nvSpPr>
        <p:spPr/>
        <p:txBody>
          <a:bodyPr>
            <a:normAutofit fontScale="92500" lnSpcReduction="10000"/>
          </a:bodyPr>
          <a:lstStyle/>
          <a:p>
            <a:r>
              <a:rPr lang="sv-SE" dirty="0"/>
              <a:t>Vilka patienter ska vi bedöma?</a:t>
            </a:r>
          </a:p>
          <a:p>
            <a:r>
              <a:rPr lang="sv-SE" dirty="0"/>
              <a:t>Vilka är riskpatienter? </a:t>
            </a:r>
          </a:p>
          <a:p>
            <a:r>
              <a:rPr lang="sv-SE" dirty="0"/>
              <a:t>När ska munbedömning utföras. </a:t>
            </a:r>
          </a:p>
          <a:p>
            <a:r>
              <a:rPr lang="sv-SE" dirty="0"/>
              <a:t>Hur gör vi?- genomgång av hur ROAG utförs, bilder och diskussioner om deltagarnas erfarenheter, ROAG sticka och filmen från Senior alert sidan</a:t>
            </a:r>
          </a:p>
          <a:p>
            <a:r>
              <a:rPr lang="sv-SE" dirty="0"/>
              <a:t>Vad kan vi vidta för åtgärder? Förebyggande, behandlande och sekundärpreventivt, vilket material finns på kliniken, hur får vi tag på det. </a:t>
            </a:r>
          </a:p>
          <a:p>
            <a:r>
              <a:rPr lang="sv-SE" dirty="0"/>
              <a:t>Patientfall</a:t>
            </a:r>
          </a:p>
          <a:p>
            <a:r>
              <a:rPr lang="sv-SE" dirty="0"/>
              <a:t>Hur dokumenteras det din observation och bedömning i journalsystemet?</a:t>
            </a:r>
          </a:p>
          <a:p>
            <a:r>
              <a:rPr lang="sv-SE" dirty="0"/>
              <a:t>Information om tandvårdsstöd, allmänt och särskilt, ”blått kort” och nödvändig tandvård</a:t>
            </a:r>
          </a:p>
          <a:p>
            <a:r>
              <a:rPr lang="sv-SE" dirty="0"/>
              <a:t>Visa upp munvårdsmaterial som finns att tillgå på kliniken</a:t>
            </a:r>
          </a:p>
          <a:p>
            <a:endParaRPr lang="sv-SE" dirty="0"/>
          </a:p>
        </p:txBody>
      </p:sp>
      <p:sp>
        <p:nvSpPr>
          <p:cNvPr id="3" name="Rubrik 2">
            <a:extLst>
              <a:ext uri="{FF2B5EF4-FFF2-40B4-BE49-F238E27FC236}">
                <a16:creationId xmlns:a16="http://schemas.microsoft.com/office/drawing/2014/main" id="{93520A24-3FC0-4D76-B6F6-911FE57941F8}"/>
              </a:ext>
            </a:extLst>
          </p:cNvPr>
          <p:cNvSpPr>
            <a:spLocks noGrp="1"/>
          </p:cNvSpPr>
          <p:nvPr>
            <p:ph type="title"/>
          </p:nvPr>
        </p:nvSpPr>
        <p:spPr>
          <a:xfrm>
            <a:off x="565706" y="744083"/>
            <a:ext cx="8012589" cy="1004506"/>
          </a:xfrm>
        </p:spPr>
        <p:txBody>
          <a:bodyPr/>
          <a:lstStyle/>
          <a:p>
            <a:pPr algn="l"/>
            <a:r>
              <a:rPr lang="sv-SE" dirty="0">
                <a:solidFill>
                  <a:schemeClr val="accent4"/>
                </a:solidFill>
              </a:rPr>
              <a:t>Utbildningens innehåll</a:t>
            </a:r>
          </a:p>
        </p:txBody>
      </p:sp>
      <p:sp>
        <p:nvSpPr>
          <p:cNvPr id="4" name="Platshållare för datum 3">
            <a:extLst>
              <a:ext uri="{FF2B5EF4-FFF2-40B4-BE49-F238E27FC236}">
                <a16:creationId xmlns:a16="http://schemas.microsoft.com/office/drawing/2014/main" id="{721E1A7B-753C-4024-8239-CED412FE1D06}"/>
              </a:ext>
            </a:extLst>
          </p:cNvPr>
          <p:cNvSpPr>
            <a:spLocks noGrp="1"/>
          </p:cNvSpPr>
          <p:nvPr>
            <p:ph type="dt" sz="half" idx="14"/>
          </p:nvPr>
        </p:nvSpPr>
        <p:spPr/>
        <p:txBody>
          <a:bodyPr/>
          <a:lstStyle/>
          <a:p>
            <a:pPr defTabSz="415869"/>
            <a:fld id="{995C967C-67C7-4621-A3F4-421FC821AE41}"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5" name="Platshållare för bildnummer 4">
            <a:extLst>
              <a:ext uri="{FF2B5EF4-FFF2-40B4-BE49-F238E27FC236}">
                <a16:creationId xmlns:a16="http://schemas.microsoft.com/office/drawing/2014/main" id="{1B4DA717-DE38-4C4D-A10A-C639A51B5C92}"/>
              </a:ext>
            </a:extLst>
          </p:cNvPr>
          <p:cNvSpPr>
            <a:spLocks noGrp="1"/>
          </p:cNvSpPr>
          <p:nvPr>
            <p:ph type="sldNum" sz="quarter" idx="16"/>
          </p:nvPr>
        </p:nvSpPr>
        <p:spPr/>
        <p:txBody>
          <a:bodyPr/>
          <a:lstStyle/>
          <a:p>
            <a:pPr defTabSz="415869"/>
            <a:fld id="{B6F15528-21DE-4FAA-801E-634DDDAF4B2B}" type="slidenum">
              <a:rPr lang="sv-SE">
                <a:solidFill>
                  <a:prstClr val="black">
                    <a:tint val="75000"/>
                  </a:prstClr>
                </a:solidFill>
                <a:latin typeface="Calibri Light"/>
              </a:rPr>
              <a:pPr defTabSz="415869"/>
              <a:t>82</a:t>
            </a:fld>
            <a:endParaRPr lang="sv-SE" dirty="0">
              <a:solidFill>
                <a:prstClr val="black">
                  <a:tint val="75000"/>
                </a:prstClr>
              </a:solidFill>
              <a:latin typeface="Calibri Light"/>
            </a:endParaRPr>
          </a:p>
        </p:txBody>
      </p:sp>
    </p:spTree>
    <p:extLst>
      <p:ext uri="{BB962C8B-B14F-4D97-AF65-F5344CB8AC3E}">
        <p14:creationId xmlns:p14="http://schemas.microsoft.com/office/powerpoint/2010/main" val="42003628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8B0E51B-2D70-450C-9A16-046A5A1CCFE2}"/>
              </a:ext>
            </a:extLst>
          </p:cNvPr>
          <p:cNvSpPr>
            <a:spLocks noGrp="1"/>
          </p:cNvSpPr>
          <p:nvPr>
            <p:ph sz="half" idx="1"/>
          </p:nvPr>
        </p:nvSpPr>
        <p:spPr/>
        <p:txBody>
          <a:bodyPr/>
          <a:lstStyle/>
          <a:p>
            <a:pPr marL="0" indent="0">
              <a:buNone/>
            </a:pPr>
            <a:r>
              <a:rPr lang="sv-SE" dirty="0"/>
              <a:t>Undersköterskor</a:t>
            </a:r>
          </a:p>
          <a:p>
            <a:pPr marL="0" indent="0">
              <a:buNone/>
            </a:pPr>
            <a:endParaRPr lang="sv-SE" dirty="0"/>
          </a:p>
        </p:txBody>
      </p:sp>
      <p:sp>
        <p:nvSpPr>
          <p:cNvPr id="3" name="Rubrik 2">
            <a:extLst>
              <a:ext uri="{FF2B5EF4-FFF2-40B4-BE49-F238E27FC236}">
                <a16:creationId xmlns:a16="http://schemas.microsoft.com/office/drawing/2014/main" id="{A553C1C6-6AE0-4EF1-A053-29B9CBE3ED0F}"/>
              </a:ext>
            </a:extLst>
          </p:cNvPr>
          <p:cNvSpPr>
            <a:spLocks noGrp="1"/>
          </p:cNvSpPr>
          <p:nvPr>
            <p:ph type="title"/>
          </p:nvPr>
        </p:nvSpPr>
        <p:spPr/>
        <p:txBody>
          <a:bodyPr/>
          <a:lstStyle/>
          <a:p>
            <a:r>
              <a:rPr lang="sv-SE" dirty="0"/>
              <a:t>Har du kunskap gällande hur ROAG-bedömning ska utföras?</a:t>
            </a:r>
          </a:p>
        </p:txBody>
      </p:sp>
      <p:sp>
        <p:nvSpPr>
          <p:cNvPr id="4" name="Platshållare för innehåll 3">
            <a:extLst>
              <a:ext uri="{FF2B5EF4-FFF2-40B4-BE49-F238E27FC236}">
                <a16:creationId xmlns:a16="http://schemas.microsoft.com/office/drawing/2014/main" id="{C3920294-1211-4323-B199-37F83F25E0D2}"/>
              </a:ext>
            </a:extLst>
          </p:cNvPr>
          <p:cNvSpPr>
            <a:spLocks noGrp="1"/>
          </p:cNvSpPr>
          <p:nvPr>
            <p:ph sz="half" idx="2"/>
          </p:nvPr>
        </p:nvSpPr>
        <p:spPr/>
        <p:txBody>
          <a:bodyPr/>
          <a:lstStyle/>
          <a:p>
            <a:pPr marL="0" indent="0">
              <a:buNone/>
            </a:pPr>
            <a:r>
              <a:rPr lang="sv-SE" dirty="0"/>
              <a:t>Sjuksköterskor</a:t>
            </a:r>
          </a:p>
          <a:p>
            <a:pPr marL="0" indent="0">
              <a:buNone/>
            </a:pPr>
            <a:endParaRPr lang="sv-SE" dirty="0"/>
          </a:p>
          <a:p>
            <a:pPr marL="0" indent="0">
              <a:buNone/>
            </a:pPr>
            <a:endParaRPr lang="sv-SE" dirty="0"/>
          </a:p>
        </p:txBody>
      </p:sp>
      <p:sp>
        <p:nvSpPr>
          <p:cNvPr id="5" name="Platshållare för datum 4">
            <a:extLst>
              <a:ext uri="{FF2B5EF4-FFF2-40B4-BE49-F238E27FC236}">
                <a16:creationId xmlns:a16="http://schemas.microsoft.com/office/drawing/2014/main" id="{77261905-1775-470F-9641-86AF9308C574}"/>
              </a:ext>
            </a:extLst>
          </p:cNvPr>
          <p:cNvSpPr>
            <a:spLocks noGrp="1"/>
          </p:cNvSpPr>
          <p:nvPr>
            <p:ph type="dt" sz="half" idx="10"/>
          </p:nvPr>
        </p:nvSpPr>
        <p:spPr/>
        <p:txBody>
          <a:bodyPr/>
          <a:lstStyle/>
          <a:p>
            <a:pPr defTabSz="415869"/>
            <a:fld id="{37F15F43-7351-4340-AB7C-1EB441B903A0}"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6" name="Platshållare för bildnummer 5">
            <a:extLst>
              <a:ext uri="{FF2B5EF4-FFF2-40B4-BE49-F238E27FC236}">
                <a16:creationId xmlns:a16="http://schemas.microsoft.com/office/drawing/2014/main" id="{E5563A72-C175-4E4D-BAEF-AF6E2F3595CB}"/>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83</a:t>
            </a:fld>
            <a:endParaRPr lang="sv-SE">
              <a:solidFill>
                <a:prstClr val="black">
                  <a:tint val="75000"/>
                </a:prstClr>
              </a:solidFill>
              <a:latin typeface="Calibri Light"/>
            </a:endParaRPr>
          </a:p>
        </p:txBody>
      </p:sp>
      <p:pic>
        <p:nvPicPr>
          <p:cNvPr id="7" name="Bildobjekt 6">
            <a:extLst>
              <a:ext uri="{FF2B5EF4-FFF2-40B4-BE49-F238E27FC236}">
                <a16:creationId xmlns:a16="http://schemas.microsoft.com/office/drawing/2014/main" id="{6492394A-37FD-4656-AD46-1A7DBD79D96D}"/>
              </a:ext>
            </a:extLst>
          </p:cNvPr>
          <p:cNvPicPr>
            <a:picLocks noChangeAspect="1"/>
          </p:cNvPicPr>
          <p:nvPr/>
        </p:nvPicPr>
        <p:blipFill>
          <a:blip r:embed="rId2"/>
          <a:stretch>
            <a:fillRect/>
          </a:stretch>
        </p:blipFill>
        <p:spPr>
          <a:xfrm>
            <a:off x="347045" y="2872223"/>
            <a:ext cx="4140511" cy="2252438"/>
          </a:xfrm>
          <a:prstGeom prst="rect">
            <a:avLst/>
          </a:prstGeom>
        </p:spPr>
      </p:pic>
      <p:pic>
        <p:nvPicPr>
          <p:cNvPr id="8" name="Bildobjekt 7">
            <a:extLst>
              <a:ext uri="{FF2B5EF4-FFF2-40B4-BE49-F238E27FC236}">
                <a16:creationId xmlns:a16="http://schemas.microsoft.com/office/drawing/2014/main" id="{AEBDD5DE-F8F1-480B-93F0-84B085820856}"/>
              </a:ext>
            </a:extLst>
          </p:cNvPr>
          <p:cNvPicPr>
            <a:picLocks noChangeAspect="1"/>
          </p:cNvPicPr>
          <p:nvPr/>
        </p:nvPicPr>
        <p:blipFill>
          <a:blip r:embed="rId3"/>
          <a:stretch>
            <a:fillRect/>
          </a:stretch>
        </p:blipFill>
        <p:spPr>
          <a:xfrm>
            <a:off x="4440994" y="2619316"/>
            <a:ext cx="4228223" cy="2292611"/>
          </a:xfrm>
          <a:prstGeom prst="rect">
            <a:avLst/>
          </a:prstGeom>
        </p:spPr>
      </p:pic>
    </p:spTree>
    <p:extLst>
      <p:ext uri="{BB962C8B-B14F-4D97-AF65-F5344CB8AC3E}">
        <p14:creationId xmlns:p14="http://schemas.microsoft.com/office/powerpoint/2010/main" val="1806935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07EDF74-9CA6-8744-7D69-734886CE6135}"/>
              </a:ext>
            </a:extLst>
          </p:cNvPr>
          <p:cNvSpPr>
            <a:spLocks noGrp="1"/>
          </p:cNvSpPr>
          <p:nvPr>
            <p:ph sz="half" idx="1"/>
          </p:nvPr>
        </p:nvSpPr>
        <p:spPr/>
        <p:txBody>
          <a:bodyPr/>
          <a:lstStyle/>
          <a:p>
            <a:pPr marL="0" indent="0">
              <a:buNone/>
            </a:pPr>
            <a:endParaRPr lang="sv-SE" dirty="0"/>
          </a:p>
          <a:p>
            <a:pPr marL="0" indent="0">
              <a:buNone/>
            </a:pPr>
            <a:endParaRPr lang="sv-SE" dirty="0"/>
          </a:p>
        </p:txBody>
      </p:sp>
      <p:sp>
        <p:nvSpPr>
          <p:cNvPr id="3" name="Rubrik 2">
            <a:extLst>
              <a:ext uri="{FF2B5EF4-FFF2-40B4-BE49-F238E27FC236}">
                <a16:creationId xmlns:a16="http://schemas.microsoft.com/office/drawing/2014/main" id="{201DDCBE-AA16-F87C-9986-1137593B11BE}"/>
              </a:ext>
            </a:extLst>
          </p:cNvPr>
          <p:cNvSpPr>
            <a:spLocks noGrp="1"/>
          </p:cNvSpPr>
          <p:nvPr>
            <p:ph type="title"/>
          </p:nvPr>
        </p:nvSpPr>
        <p:spPr/>
        <p:txBody>
          <a:bodyPr/>
          <a:lstStyle/>
          <a:p>
            <a:r>
              <a:rPr lang="sv-SE" dirty="0"/>
              <a:t>Utförda ROAG-bedömningar 2018 jämfört med 2021</a:t>
            </a:r>
          </a:p>
        </p:txBody>
      </p:sp>
      <p:pic>
        <p:nvPicPr>
          <p:cNvPr id="10" name="Platshållare för innehåll 9">
            <a:extLst>
              <a:ext uri="{FF2B5EF4-FFF2-40B4-BE49-F238E27FC236}">
                <a16:creationId xmlns:a16="http://schemas.microsoft.com/office/drawing/2014/main" id="{80C2B27B-6830-5411-7635-843379E1F349}"/>
              </a:ext>
            </a:extLst>
          </p:cNvPr>
          <p:cNvPicPr>
            <a:picLocks noGrp="1" noChangeAspect="1"/>
          </p:cNvPicPr>
          <p:nvPr>
            <p:ph sz="half" idx="2"/>
          </p:nvPr>
        </p:nvPicPr>
        <p:blipFill>
          <a:blip r:embed="rId2"/>
          <a:stretch>
            <a:fillRect/>
          </a:stretch>
        </p:blipFill>
        <p:spPr>
          <a:xfrm>
            <a:off x="4750586" y="2599951"/>
            <a:ext cx="2914891" cy="2387434"/>
          </a:xfrm>
        </p:spPr>
      </p:pic>
      <p:sp>
        <p:nvSpPr>
          <p:cNvPr id="5" name="Platshållare för datum 4">
            <a:extLst>
              <a:ext uri="{FF2B5EF4-FFF2-40B4-BE49-F238E27FC236}">
                <a16:creationId xmlns:a16="http://schemas.microsoft.com/office/drawing/2014/main" id="{E3F7D6D8-09B6-FFB3-87DB-5804FCC62B30}"/>
              </a:ext>
            </a:extLst>
          </p:cNvPr>
          <p:cNvSpPr>
            <a:spLocks noGrp="1"/>
          </p:cNvSpPr>
          <p:nvPr>
            <p:ph type="dt" sz="half" idx="10"/>
          </p:nvPr>
        </p:nvSpPr>
        <p:spPr/>
        <p:txBody>
          <a:bodyPr/>
          <a:lstStyle/>
          <a:p>
            <a:pPr defTabSz="415869"/>
            <a:fld id="{37F15F43-7351-4340-AB7C-1EB441B903A0}"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6" name="Platshållare för bildnummer 5">
            <a:extLst>
              <a:ext uri="{FF2B5EF4-FFF2-40B4-BE49-F238E27FC236}">
                <a16:creationId xmlns:a16="http://schemas.microsoft.com/office/drawing/2014/main" id="{96DA6A7E-2650-2485-8F7D-CC2175EBABA4}"/>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84</a:t>
            </a:fld>
            <a:endParaRPr lang="sv-SE">
              <a:solidFill>
                <a:prstClr val="black">
                  <a:tint val="75000"/>
                </a:prstClr>
              </a:solidFill>
              <a:latin typeface="Calibri Light"/>
            </a:endParaRPr>
          </a:p>
        </p:txBody>
      </p:sp>
      <p:pic>
        <p:nvPicPr>
          <p:cNvPr id="8" name="Bildobjekt 7">
            <a:extLst>
              <a:ext uri="{FF2B5EF4-FFF2-40B4-BE49-F238E27FC236}">
                <a16:creationId xmlns:a16="http://schemas.microsoft.com/office/drawing/2014/main" id="{142EDF64-55B6-A63B-C3BB-A290A17007ED}"/>
              </a:ext>
            </a:extLst>
          </p:cNvPr>
          <p:cNvPicPr>
            <a:picLocks noChangeAspect="1"/>
          </p:cNvPicPr>
          <p:nvPr/>
        </p:nvPicPr>
        <p:blipFill>
          <a:blip r:embed="rId3"/>
          <a:stretch>
            <a:fillRect/>
          </a:stretch>
        </p:blipFill>
        <p:spPr>
          <a:xfrm>
            <a:off x="812560" y="2532085"/>
            <a:ext cx="3013146" cy="2467074"/>
          </a:xfrm>
          <a:prstGeom prst="rect">
            <a:avLst/>
          </a:prstGeom>
        </p:spPr>
      </p:pic>
    </p:spTree>
    <p:extLst>
      <p:ext uri="{BB962C8B-B14F-4D97-AF65-F5344CB8AC3E}">
        <p14:creationId xmlns:p14="http://schemas.microsoft.com/office/powerpoint/2010/main" val="23130621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47C5879-42A1-F606-19E6-5539B1B9E936}"/>
              </a:ext>
            </a:extLst>
          </p:cNvPr>
          <p:cNvSpPr>
            <a:spLocks noGrp="1"/>
          </p:cNvSpPr>
          <p:nvPr>
            <p:ph sz="half" idx="1"/>
          </p:nvPr>
        </p:nvSpPr>
        <p:spPr/>
        <p:txBody>
          <a:bodyPr/>
          <a:lstStyle/>
          <a:p>
            <a:pPr marL="0" indent="0">
              <a:buNone/>
            </a:pPr>
            <a:r>
              <a:rPr lang="sv-SE" b="1" dirty="0"/>
              <a:t>Mål under 2019-2020</a:t>
            </a:r>
          </a:p>
          <a:p>
            <a:pPr marL="0" indent="0">
              <a:buNone/>
            </a:pPr>
            <a:r>
              <a:rPr lang="sv-SE" dirty="0"/>
              <a:t>Arbeta aktivt med variablerna trycksår och fall</a:t>
            </a:r>
          </a:p>
          <a:p>
            <a:pPr marL="0" indent="0">
              <a:buNone/>
            </a:pPr>
            <a:r>
              <a:rPr lang="sv-SE" dirty="0"/>
              <a:t>Arbeta vidare med munhälsa och ROAG-bedömningar</a:t>
            </a:r>
          </a:p>
        </p:txBody>
      </p:sp>
      <p:sp>
        <p:nvSpPr>
          <p:cNvPr id="3" name="Rubrik 2">
            <a:extLst>
              <a:ext uri="{FF2B5EF4-FFF2-40B4-BE49-F238E27FC236}">
                <a16:creationId xmlns:a16="http://schemas.microsoft.com/office/drawing/2014/main" id="{08299806-79A7-AC60-9612-8E579AC5A0BC}"/>
              </a:ext>
            </a:extLst>
          </p:cNvPr>
          <p:cNvSpPr>
            <a:spLocks noGrp="1"/>
          </p:cNvSpPr>
          <p:nvPr>
            <p:ph type="title"/>
          </p:nvPr>
        </p:nvSpPr>
        <p:spPr/>
        <p:txBody>
          <a:bodyPr/>
          <a:lstStyle/>
          <a:p>
            <a:r>
              <a:rPr lang="sv-SE" dirty="0"/>
              <a:t>2019 togs beslut att kliniken skulle registrera samtliga omvårdnadsvariabler</a:t>
            </a:r>
          </a:p>
        </p:txBody>
      </p:sp>
      <p:sp>
        <p:nvSpPr>
          <p:cNvPr id="4" name="Platshållare för innehåll 3">
            <a:extLst>
              <a:ext uri="{FF2B5EF4-FFF2-40B4-BE49-F238E27FC236}">
                <a16:creationId xmlns:a16="http://schemas.microsoft.com/office/drawing/2014/main" id="{DA1F8ABC-0F94-0F50-141D-ADF9CFD47328}"/>
              </a:ext>
            </a:extLst>
          </p:cNvPr>
          <p:cNvSpPr>
            <a:spLocks noGrp="1"/>
          </p:cNvSpPr>
          <p:nvPr>
            <p:ph sz="half" idx="2"/>
          </p:nvPr>
        </p:nvSpPr>
        <p:spPr/>
        <p:txBody>
          <a:bodyPr/>
          <a:lstStyle/>
          <a:p>
            <a:pPr marL="0" indent="0">
              <a:buNone/>
            </a:pPr>
            <a:r>
              <a:rPr lang="sv-SE" b="1" dirty="0"/>
              <a:t>Mål under 2021+2022</a:t>
            </a:r>
          </a:p>
          <a:p>
            <a:pPr marL="0" indent="0">
              <a:buNone/>
            </a:pPr>
            <a:r>
              <a:rPr lang="sv-SE" dirty="0"/>
              <a:t>Arbeta aktivt med variablerna undernäring och smärta</a:t>
            </a:r>
          </a:p>
        </p:txBody>
      </p:sp>
      <p:sp>
        <p:nvSpPr>
          <p:cNvPr id="5" name="Platshållare för datum 4">
            <a:extLst>
              <a:ext uri="{FF2B5EF4-FFF2-40B4-BE49-F238E27FC236}">
                <a16:creationId xmlns:a16="http://schemas.microsoft.com/office/drawing/2014/main" id="{C6D2BEFA-820E-7F39-9D72-44BB9BD38D3F}"/>
              </a:ext>
            </a:extLst>
          </p:cNvPr>
          <p:cNvSpPr>
            <a:spLocks noGrp="1"/>
          </p:cNvSpPr>
          <p:nvPr>
            <p:ph type="dt" sz="half" idx="10"/>
          </p:nvPr>
        </p:nvSpPr>
        <p:spPr/>
        <p:txBody>
          <a:bodyPr/>
          <a:lstStyle/>
          <a:p>
            <a:pPr defTabSz="415869"/>
            <a:fld id="{37F15F43-7351-4340-AB7C-1EB441B903A0}"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6" name="Platshållare för bildnummer 5">
            <a:extLst>
              <a:ext uri="{FF2B5EF4-FFF2-40B4-BE49-F238E27FC236}">
                <a16:creationId xmlns:a16="http://schemas.microsoft.com/office/drawing/2014/main" id="{2066F33A-6C23-41CC-6023-9D94E679DC37}"/>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85</a:t>
            </a:fld>
            <a:endParaRPr lang="sv-SE">
              <a:solidFill>
                <a:prstClr val="black">
                  <a:tint val="75000"/>
                </a:prstClr>
              </a:solidFill>
              <a:latin typeface="Calibri Light"/>
            </a:endParaRPr>
          </a:p>
        </p:txBody>
      </p:sp>
    </p:spTree>
    <p:extLst>
      <p:ext uri="{BB962C8B-B14F-4D97-AF65-F5344CB8AC3E}">
        <p14:creationId xmlns:p14="http://schemas.microsoft.com/office/powerpoint/2010/main" val="3569465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FFC8F4-6EFE-22F7-7365-484CDAF92703}"/>
              </a:ext>
            </a:extLst>
          </p:cNvPr>
          <p:cNvSpPr>
            <a:spLocks noGrp="1"/>
          </p:cNvSpPr>
          <p:nvPr>
            <p:ph type="title"/>
          </p:nvPr>
        </p:nvSpPr>
        <p:spPr/>
        <p:txBody>
          <a:bodyPr/>
          <a:lstStyle/>
          <a:p>
            <a:r>
              <a:rPr lang="sv-SE" dirty="0"/>
              <a:t>Åtgärder för att fler patienter skulle riskbedömas i fall/trycksår</a:t>
            </a:r>
          </a:p>
        </p:txBody>
      </p:sp>
      <p:sp>
        <p:nvSpPr>
          <p:cNvPr id="3" name="Platshållare för datum 2">
            <a:extLst>
              <a:ext uri="{FF2B5EF4-FFF2-40B4-BE49-F238E27FC236}">
                <a16:creationId xmlns:a16="http://schemas.microsoft.com/office/drawing/2014/main" id="{5B3DF1C3-8BC1-478F-DC05-290924632676}"/>
              </a:ext>
            </a:extLst>
          </p:cNvPr>
          <p:cNvSpPr>
            <a:spLocks noGrp="1"/>
          </p:cNvSpPr>
          <p:nvPr>
            <p:ph type="dt" sz="half" idx="10"/>
          </p:nvPr>
        </p:nvSpPr>
        <p:spPr/>
        <p:txBody>
          <a:bodyPr/>
          <a:lstStyle/>
          <a:p>
            <a:pPr defTabSz="415869"/>
            <a:fld id="{22A7701B-8AEB-47E6-B4CC-5A851E887FD1}"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4" name="Platshållare för bildnummer 3">
            <a:extLst>
              <a:ext uri="{FF2B5EF4-FFF2-40B4-BE49-F238E27FC236}">
                <a16:creationId xmlns:a16="http://schemas.microsoft.com/office/drawing/2014/main" id="{F5350378-3321-ABA2-A99F-00B398CEC798}"/>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86</a:t>
            </a:fld>
            <a:endParaRPr lang="sv-SE">
              <a:solidFill>
                <a:prstClr val="black">
                  <a:tint val="75000"/>
                </a:prstClr>
              </a:solidFill>
              <a:latin typeface="Calibri Light"/>
            </a:endParaRPr>
          </a:p>
        </p:txBody>
      </p:sp>
      <p:sp>
        <p:nvSpPr>
          <p:cNvPr id="5" name="Platshållare för text 4">
            <a:extLst>
              <a:ext uri="{FF2B5EF4-FFF2-40B4-BE49-F238E27FC236}">
                <a16:creationId xmlns:a16="http://schemas.microsoft.com/office/drawing/2014/main" id="{82EC2AA8-3DDB-B3D1-2180-6CA514FDB81E}"/>
              </a:ext>
            </a:extLst>
          </p:cNvPr>
          <p:cNvSpPr>
            <a:spLocks noGrp="1"/>
          </p:cNvSpPr>
          <p:nvPr>
            <p:ph type="body" sz="quarter" idx="13"/>
          </p:nvPr>
        </p:nvSpPr>
        <p:spPr/>
        <p:txBody>
          <a:bodyPr>
            <a:normAutofit/>
          </a:bodyPr>
          <a:lstStyle/>
          <a:p>
            <a:r>
              <a:rPr lang="sv-SE" dirty="0"/>
              <a:t>Receptionisten </a:t>
            </a:r>
            <a:r>
              <a:rPr lang="sv-SE" dirty="0" err="1"/>
              <a:t>journalgranskar</a:t>
            </a:r>
            <a:r>
              <a:rPr lang="sv-SE" dirty="0"/>
              <a:t> måndag-fredag om riskbedömningar är utförda, om inte påminns ansvarig sjuksköterska</a:t>
            </a:r>
          </a:p>
          <a:p>
            <a:r>
              <a:rPr lang="sv-SE" dirty="0"/>
              <a:t>Rutin skapats för att riskbedömning ska ske i samband med inskrivning på avdelning och inskrivningsanteckning.</a:t>
            </a:r>
          </a:p>
          <a:p>
            <a:r>
              <a:rPr lang="sv-SE" dirty="0"/>
              <a:t>Januari 2021 kom ny funktion  i journalsystemet Cosmic CDS Vårdskadeprevention och köping deltog i pilotprojekt. Det är ett beslutsstöd för riskbedömningar vid  fall, trycksår och undernäring samt möjlighet att skapa vårdplaner vid risk. </a:t>
            </a:r>
          </a:p>
        </p:txBody>
      </p:sp>
    </p:spTree>
    <p:extLst>
      <p:ext uri="{BB962C8B-B14F-4D97-AF65-F5344CB8AC3E}">
        <p14:creationId xmlns:p14="http://schemas.microsoft.com/office/powerpoint/2010/main" val="2158452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8819C258-F897-F3E6-D394-1A2239A14146}"/>
              </a:ext>
            </a:extLst>
          </p:cNvPr>
          <p:cNvPicPr>
            <a:picLocks noGrp="1" noChangeAspect="1"/>
          </p:cNvPicPr>
          <p:nvPr>
            <p:ph sz="half" idx="1"/>
          </p:nvPr>
        </p:nvPicPr>
        <p:blipFill>
          <a:blip r:embed="rId2"/>
          <a:stretch>
            <a:fillRect/>
          </a:stretch>
        </p:blipFill>
        <p:spPr>
          <a:xfrm>
            <a:off x="622439" y="2344685"/>
            <a:ext cx="2852403" cy="3018315"/>
          </a:xfrm>
        </p:spPr>
      </p:pic>
      <p:sp>
        <p:nvSpPr>
          <p:cNvPr id="3" name="Rubrik 2">
            <a:extLst>
              <a:ext uri="{FF2B5EF4-FFF2-40B4-BE49-F238E27FC236}">
                <a16:creationId xmlns:a16="http://schemas.microsoft.com/office/drawing/2014/main" id="{1A36DCE5-0695-35D8-CB9E-72B33375D624}"/>
              </a:ext>
            </a:extLst>
          </p:cNvPr>
          <p:cNvSpPr>
            <a:spLocks noGrp="1"/>
          </p:cNvSpPr>
          <p:nvPr>
            <p:ph type="title"/>
          </p:nvPr>
        </p:nvSpPr>
        <p:spPr/>
        <p:txBody>
          <a:bodyPr/>
          <a:lstStyle/>
          <a:p>
            <a:r>
              <a:rPr lang="sv-SE" dirty="0">
                <a:solidFill>
                  <a:schemeClr val="accent4"/>
                </a:solidFill>
              </a:rPr>
              <a:t>CDS Fall</a:t>
            </a:r>
          </a:p>
        </p:txBody>
      </p:sp>
      <p:pic>
        <p:nvPicPr>
          <p:cNvPr id="10" name="Platshållare för innehåll 9">
            <a:extLst>
              <a:ext uri="{FF2B5EF4-FFF2-40B4-BE49-F238E27FC236}">
                <a16:creationId xmlns:a16="http://schemas.microsoft.com/office/drawing/2014/main" id="{98ACEA32-E3E4-2CC4-0461-CBDABF7F4AE2}"/>
              </a:ext>
            </a:extLst>
          </p:cNvPr>
          <p:cNvPicPr>
            <a:picLocks noGrp="1" noChangeAspect="1"/>
          </p:cNvPicPr>
          <p:nvPr>
            <p:ph sz="half" idx="12"/>
          </p:nvPr>
        </p:nvPicPr>
        <p:blipFill>
          <a:blip r:embed="rId3"/>
          <a:stretch>
            <a:fillRect/>
          </a:stretch>
        </p:blipFill>
        <p:spPr>
          <a:xfrm>
            <a:off x="4670255" y="2344685"/>
            <a:ext cx="3205186" cy="2807849"/>
          </a:xfrm>
        </p:spPr>
      </p:pic>
      <p:sp>
        <p:nvSpPr>
          <p:cNvPr id="5" name="Platshållare för datum 4">
            <a:extLst>
              <a:ext uri="{FF2B5EF4-FFF2-40B4-BE49-F238E27FC236}">
                <a16:creationId xmlns:a16="http://schemas.microsoft.com/office/drawing/2014/main" id="{0DC409F5-89B6-6542-2265-BACD140DE9DD}"/>
              </a:ext>
            </a:extLst>
          </p:cNvPr>
          <p:cNvSpPr>
            <a:spLocks noGrp="1"/>
          </p:cNvSpPr>
          <p:nvPr>
            <p:ph type="dt" sz="half" idx="13"/>
          </p:nvPr>
        </p:nvSpPr>
        <p:spPr/>
        <p:txBody>
          <a:bodyPr/>
          <a:lstStyle/>
          <a:p>
            <a:pPr defTabSz="415869"/>
            <a:fld id="{3929E917-5370-4653-ABC0-4F0AA954FE77}"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6" name="Platshållare för bildnummer 5">
            <a:extLst>
              <a:ext uri="{FF2B5EF4-FFF2-40B4-BE49-F238E27FC236}">
                <a16:creationId xmlns:a16="http://schemas.microsoft.com/office/drawing/2014/main" id="{D4B26155-4BFD-8917-503D-36458F28EAE8}"/>
              </a:ext>
            </a:extLst>
          </p:cNvPr>
          <p:cNvSpPr>
            <a:spLocks noGrp="1"/>
          </p:cNvSpPr>
          <p:nvPr>
            <p:ph type="sldNum" sz="quarter" idx="15"/>
          </p:nvPr>
        </p:nvSpPr>
        <p:spPr/>
        <p:txBody>
          <a:bodyPr/>
          <a:lstStyle/>
          <a:p>
            <a:pPr defTabSz="415869"/>
            <a:fld id="{B6F15528-21DE-4FAA-801E-634DDDAF4B2B}" type="slidenum">
              <a:rPr lang="sv-SE">
                <a:solidFill>
                  <a:prstClr val="black">
                    <a:tint val="75000"/>
                  </a:prstClr>
                </a:solidFill>
                <a:latin typeface="Calibri Light"/>
              </a:rPr>
              <a:pPr defTabSz="415869"/>
              <a:t>87</a:t>
            </a:fld>
            <a:endParaRPr lang="sv-SE" dirty="0">
              <a:solidFill>
                <a:prstClr val="black">
                  <a:tint val="75000"/>
                </a:prstClr>
              </a:solidFill>
              <a:latin typeface="Calibri Light"/>
            </a:endParaRPr>
          </a:p>
        </p:txBody>
      </p:sp>
    </p:spTree>
    <p:extLst>
      <p:ext uri="{BB962C8B-B14F-4D97-AF65-F5344CB8AC3E}">
        <p14:creationId xmlns:p14="http://schemas.microsoft.com/office/powerpoint/2010/main" val="4048635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3A1AB961-D5F4-063F-A8FF-AF18AA6AD1FE}"/>
              </a:ext>
            </a:extLst>
          </p:cNvPr>
          <p:cNvPicPr>
            <a:picLocks noGrp="1" noChangeAspect="1"/>
          </p:cNvPicPr>
          <p:nvPr>
            <p:ph idx="1"/>
          </p:nvPr>
        </p:nvPicPr>
        <p:blipFill>
          <a:blip r:embed="rId2"/>
          <a:stretch>
            <a:fillRect/>
          </a:stretch>
        </p:blipFill>
        <p:spPr>
          <a:xfrm>
            <a:off x="708440" y="2124104"/>
            <a:ext cx="7629992" cy="3007978"/>
          </a:xfrm>
        </p:spPr>
      </p:pic>
      <p:sp>
        <p:nvSpPr>
          <p:cNvPr id="3" name="Rubrik 2">
            <a:extLst>
              <a:ext uri="{FF2B5EF4-FFF2-40B4-BE49-F238E27FC236}">
                <a16:creationId xmlns:a16="http://schemas.microsoft.com/office/drawing/2014/main" id="{1348DAB6-5B1C-696D-2933-5A92082500AB}"/>
              </a:ext>
            </a:extLst>
          </p:cNvPr>
          <p:cNvSpPr>
            <a:spLocks noGrp="1"/>
          </p:cNvSpPr>
          <p:nvPr>
            <p:ph type="title"/>
          </p:nvPr>
        </p:nvSpPr>
        <p:spPr/>
        <p:txBody>
          <a:bodyPr/>
          <a:lstStyle/>
          <a:p>
            <a:r>
              <a:rPr lang="sv-SE" dirty="0">
                <a:solidFill>
                  <a:schemeClr val="accent3"/>
                </a:solidFill>
              </a:rPr>
              <a:t>Bedömning och skapande av vårdplan</a:t>
            </a:r>
          </a:p>
        </p:txBody>
      </p:sp>
      <p:sp>
        <p:nvSpPr>
          <p:cNvPr id="4" name="Platshållare för text 3">
            <a:extLst>
              <a:ext uri="{FF2B5EF4-FFF2-40B4-BE49-F238E27FC236}">
                <a16:creationId xmlns:a16="http://schemas.microsoft.com/office/drawing/2014/main" id="{FAD35788-A6DC-DC80-B1A0-0CB73A5D7649}"/>
              </a:ext>
            </a:extLst>
          </p:cNvPr>
          <p:cNvSpPr>
            <a:spLocks noGrp="1"/>
          </p:cNvSpPr>
          <p:nvPr>
            <p:ph type="body" sz="quarter" idx="14"/>
          </p:nvPr>
        </p:nvSpPr>
        <p:spPr/>
        <p:txBody>
          <a:bodyPr/>
          <a:lstStyle/>
          <a:p>
            <a:endParaRPr lang="sv-SE"/>
          </a:p>
        </p:txBody>
      </p:sp>
      <p:sp>
        <p:nvSpPr>
          <p:cNvPr id="5" name="Platshållare för datum 4">
            <a:extLst>
              <a:ext uri="{FF2B5EF4-FFF2-40B4-BE49-F238E27FC236}">
                <a16:creationId xmlns:a16="http://schemas.microsoft.com/office/drawing/2014/main" id="{5BAEE319-93BF-FDA8-68AA-121CD8BF51CB}"/>
              </a:ext>
            </a:extLst>
          </p:cNvPr>
          <p:cNvSpPr>
            <a:spLocks noGrp="1"/>
          </p:cNvSpPr>
          <p:nvPr>
            <p:ph type="dt" sz="half" idx="15"/>
          </p:nvPr>
        </p:nvSpPr>
        <p:spPr/>
        <p:txBody>
          <a:bodyPr/>
          <a:lstStyle/>
          <a:p>
            <a:pPr defTabSz="415869"/>
            <a:fld id="{6EF6D5CF-9778-494C-91EA-967A5AD360D0}"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6" name="Platshållare för bildnummer 5">
            <a:extLst>
              <a:ext uri="{FF2B5EF4-FFF2-40B4-BE49-F238E27FC236}">
                <a16:creationId xmlns:a16="http://schemas.microsoft.com/office/drawing/2014/main" id="{F1B294F2-3AA1-0F3D-0931-7500397FA789}"/>
              </a:ext>
            </a:extLst>
          </p:cNvPr>
          <p:cNvSpPr>
            <a:spLocks noGrp="1"/>
          </p:cNvSpPr>
          <p:nvPr>
            <p:ph type="sldNum" sz="quarter" idx="17"/>
          </p:nvPr>
        </p:nvSpPr>
        <p:spPr/>
        <p:txBody>
          <a:bodyPr/>
          <a:lstStyle/>
          <a:p>
            <a:pPr defTabSz="415869"/>
            <a:fld id="{B6F15528-21DE-4FAA-801E-634DDDAF4B2B}" type="slidenum">
              <a:rPr lang="sv-SE">
                <a:solidFill>
                  <a:prstClr val="black">
                    <a:tint val="75000"/>
                  </a:prstClr>
                </a:solidFill>
                <a:latin typeface="Calibri Light"/>
              </a:rPr>
              <a:pPr defTabSz="415869"/>
              <a:t>88</a:t>
            </a:fld>
            <a:endParaRPr lang="sv-SE" dirty="0">
              <a:solidFill>
                <a:prstClr val="black">
                  <a:tint val="75000"/>
                </a:prstClr>
              </a:solidFill>
              <a:latin typeface="Calibri Light"/>
            </a:endParaRPr>
          </a:p>
        </p:txBody>
      </p:sp>
    </p:spTree>
    <p:extLst>
      <p:ext uri="{BB962C8B-B14F-4D97-AF65-F5344CB8AC3E}">
        <p14:creationId xmlns:p14="http://schemas.microsoft.com/office/powerpoint/2010/main" val="2155042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F3761A5B-2B60-999B-6C45-5BC69D4CE8C2}"/>
              </a:ext>
            </a:extLst>
          </p:cNvPr>
          <p:cNvPicPr>
            <a:picLocks noGrp="1" noChangeAspect="1"/>
          </p:cNvPicPr>
          <p:nvPr>
            <p:ph sz="half" idx="1"/>
          </p:nvPr>
        </p:nvPicPr>
        <p:blipFill>
          <a:blip r:embed="rId2"/>
          <a:stretch>
            <a:fillRect/>
          </a:stretch>
        </p:blipFill>
        <p:spPr>
          <a:xfrm>
            <a:off x="813759" y="2511956"/>
            <a:ext cx="3076006" cy="2612706"/>
          </a:xfrm>
        </p:spPr>
      </p:pic>
      <p:sp>
        <p:nvSpPr>
          <p:cNvPr id="3" name="Platshållare för innehåll 2">
            <a:extLst>
              <a:ext uri="{FF2B5EF4-FFF2-40B4-BE49-F238E27FC236}">
                <a16:creationId xmlns:a16="http://schemas.microsoft.com/office/drawing/2014/main" id="{4683F868-B5E7-431D-2BEF-7F15444C63E4}"/>
              </a:ext>
            </a:extLst>
          </p:cNvPr>
          <p:cNvSpPr>
            <a:spLocks noGrp="1"/>
          </p:cNvSpPr>
          <p:nvPr>
            <p:ph sz="half" idx="2"/>
          </p:nvPr>
        </p:nvSpPr>
        <p:spPr/>
        <p:txBody>
          <a:bodyPr/>
          <a:lstStyle/>
          <a:p>
            <a:r>
              <a:rPr lang="sv-SE" dirty="0"/>
              <a:t>Målet utvärderas vid fallhändelse eller vid utskrivning</a:t>
            </a:r>
          </a:p>
          <a:p>
            <a:r>
              <a:rPr lang="sv-SE" dirty="0"/>
              <a:t>Vid ny fallhändelse skall insatta åtgärder utvärderas och ev. finns behov av insättning av nya åtgärder. </a:t>
            </a:r>
          </a:p>
        </p:txBody>
      </p:sp>
      <p:sp>
        <p:nvSpPr>
          <p:cNvPr id="4" name="Platshållare för datum 3">
            <a:extLst>
              <a:ext uri="{FF2B5EF4-FFF2-40B4-BE49-F238E27FC236}">
                <a16:creationId xmlns:a16="http://schemas.microsoft.com/office/drawing/2014/main" id="{79772756-91A4-2E7C-D439-07B6D3516E1C}"/>
              </a:ext>
            </a:extLst>
          </p:cNvPr>
          <p:cNvSpPr>
            <a:spLocks noGrp="1"/>
          </p:cNvSpPr>
          <p:nvPr>
            <p:ph type="dt" sz="half" idx="10"/>
          </p:nvPr>
        </p:nvSpPr>
        <p:spPr/>
        <p:txBody>
          <a:bodyPr/>
          <a:lstStyle/>
          <a:p>
            <a:pPr defTabSz="415869"/>
            <a:fld id="{DD91084E-ABA3-4AA4-9862-3A3A8F7AC594}" type="datetime1">
              <a:rPr lang="sv-SE">
                <a:solidFill>
                  <a:prstClr val="black">
                    <a:tint val="75000"/>
                  </a:prstClr>
                </a:solidFill>
                <a:latin typeface="Calibri Light"/>
              </a:rPr>
              <a:pPr defTabSz="415869"/>
              <a:t>2022-09-21</a:t>
            </a:fld>
            <a:endParaRPr lang="en-US" dirty="0">
              <a:solidFill>
                <a:prstClr val="black">
                  <a:tint val="75000"/>
                </a:prstClr>
              </a:solidFill>
              <a:latin typeface="Calibri Light"/>
            </a:endParaRPr>
          </a:p>
        </p:txBody>
      </p:sp>
      <p:sp>
        <p:nvSpPr>
          <p:cNvPr id="5" name="Platshållare för bildnummer 4">
            <a:extLst>
              <a:ext uri="{FF2B5EF4-FFF2-40B4-BE49-F238E27FC236}">
                <a16:creationId xmlns:a16="http://schemas.microsoft.com/office/drawing/2014/main" id="{99F4F1F0-5423-9DA3-4E5B-C9801CC23018}"/>
              </a:ext>
            </a:extLst>
          </p:cNvPr>
          <p:cNvSpPr>
            <a:spLocks noGrp="1"/>
          </p:cNvSpPr>
          <p:nvPr>
            <p:ph type="sldNum" sz="quarter" idx="12"/>
          </p:nvPr>
        </p:nvSpPr>
        <p:spPr/>
        <p:txBody>
          <a:bodyPr/>
          <a:lstStyle/>
          <a:p>
            <a:pPr defTabSz="415869"/>
            <a:fld id="{B6F15528-21DE-4FAA-801E-634DDDAF4B2B}" type="slidenum">
              <a:rPr lang="sv-SE">
                <a:solidFill>
                  <a:prstClr val="black">
                    <a:tint val="75000"/>
                  </a:prstClr>
                </a:solidFill>
                <a:latin typeface="Calibri Light"/>
              </a:rPr>
              <a:pPr defTabSz="415869"/>
              <a:t>89</a:t>
            </a:fld>
            <a:endParaRPr lang="sv-SE" dirty="0">
              <a:solidFill>
                <a:prstClr val="black">
                  <a:tint val="75000"/>
                </a:prstClr>
              </a:solidFill>
              <a:latin typeface="Calibri Light"/>
            </a:endParaRPr>
          </a:p>
        </p:txBody>
      </p:sp>
      <p:sp>
        <p:nvSpPr>
          <p:cNvPr id="6" name="Rubrik 5">
            <a:extLst>
              <a:ext uri="{FF2B5EF4-FFF2-40B4-BE49-F238E27FC236}">
                <a16:creationId xmlns:a16="http://schemas.microsoft.com/office/drawing/2014/main" id="{DBEF1C83-89E4-FDDA-BD27-565EDFEA243E}"/>
              </a:ext>
            </a:extLst>
          </p:cNvPr>
          <p:cNvSpPr>
            <a:spLocks noGrp="1"/>
          </p:cNvSpPr>
          <p:nvPr>
            <p:ph type="title"/>
          </p:nvPr>
        </p:nvSpPr>
        <p:spPr/>
        <p:txBody>
          <a:bodyPr/>
          <a:lstStyle/>
          <a:p>
            <a:r>
              <a:rPr lang="sv-SE" dirty="0">
                <a:solidFill>
                  <a:schemeClr val="accent3"/>
                </a:solidFill>
              </a:rPr>
              <a:t>Exempel på vårdplan</a:t>
            </a:r>
          </a:p>
        </p:txBody>
      </p:sp>
    </p:spTree>
    <p:extLst>
      <p:ext uri="{BB962C8B-B14F-4D97-AF65-F5344CB8AC3E}">
        <p14:creationId xmlns:p14="http://schemas.microsoft.com/office/powerpoint/2010/main" val="3491009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5F56-B132-643E-36F5-8B8B277FCC9A}"/>
              </a:ext>
            </a:extLst>
          </p:cNvPr>
          <p:cNvSpPr>
            <a:spLocks noGrp="1"/>
          </p:cNvSpPr>
          <p:nvPr>
            <p:ph type="title"/>
          </p:nvPr>
        </p:nvSpPr>
        <p:spPr/>
        <p:txBody>
          <a:bodyPr/>
          <a:lstStyle/>
          <a:p>
            <a:r>
              <a:rPr lang="sv-SE" dirty="0"/>
              <a:t>Täckningsgrad TIA</a:t>
            </a:r>
          </a:p>
        </p:txBody>
      </p:sp>
      <p:graphicFrame>
        <p:nvGraphicFramePr>
          <p:cNvPr id="4" name="Diagram 7">
            <a:extLst>
              <a:ext uri="{FF2B5EF4-FFF2-40B4-BE49-F238E27FC236}">
                <a16:creationId xmlns:a16="http://schemas.microsoft.com/office/drawing/2014/main" id="{64BC6189-013A-4B88-AD61-EAA306B3CD55}"/>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22539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C0C728-543A-5B6C-EF06-9CF0B2A0F3F0}"/>
              </a:ext>
            </a:extLst>
          </p:cNvPr>
          <p:cNvSpPr>
            <a:spLocks noGrp="1"/>
          </p:cNvSpPr>
          <p:nvPr>
            <p:ph type="title"/>
          </p:nvPr>
        </p:nvSpPr>
        <p:spPr>
          <a:xfrm>
            <a:off x="543572" y="1398402"/>
            <a:ext cx="8012589" cy="929515"/>
          </a:xfrm>
        </p:spPr>
        <p:txBody>
          <a:bodyPr/>
          <a:lstStyle/>
          <a:p>
            <a:r>
              <a:rPr lang="sv-SE" dirty="0"/>
              <a:t>Antal fall-riskbedömningar 2019-2021</a:t>
            </a:r>
          </a:p>
        </p:txBody>
      </p:sp>
      <p:pic>
        <p:nvPicPr>
          <p:cNvPr id="10" name="Platshållare för innehåll 9">
            <a:extLst>
              <a:ext uri="{FF2B5EF4-FFF2-40B4-BE49-F238E27FC236}">
                <a16:creationId xmlns:a16="http://schemas.microsoft.com/office/drawing/2014/main" id="{4D0673C4-3E2C-0A93-E962-58A703A1C248}"/>
              </a:ext>
            </a:extLst>
          </p:cNvPr>
          <p:cNvPicPr>
            <a:picLocks noGrp="1" noChangeAspect="1"/>
          </p:cNvPicPr>
          <p:nvPr>
            <p:ph sz="half" idx="2"/>
          </p:nvPr>
        </p:nvPicPr>
        <p:blipFill>
          <a:blip r:embed="rId2"/>
          <a:stretch>
            <a:fillRect/>
          </a:stretch>
        </p:blipFill>
        <p:spPr>
          <a:xfrm>
            <a:off x="5096026" y="2675714"/>
            <a:ext cx="2405950" cy="2097922"/>
          </a:xfrm>
        </p:spPr>
      </p:pic>
      <p:sp>
        <p:nvSpPr>
          <p:cNvPr id="5" name="Platshållare för datum 4">
            <a:extLst>
              <a:ext uri="{FF2B5EF4-FFF2-40B4-BE49-F238E27FC236}">
                <a16:creationId xmlns:a16="http://schemas.microsoft.com/office/drawing/2014/main" id="{D2D944D3-3522-4129-BB83-266A62D3EC78}"/>
              </a:ext>
            </a:extLst>
          </p:cNvPr>
          <p:cNvSpPr>
            <a:spLocks noGrp="1"/>
          </p:cNvSpPr>
          <p:nvPr>
            <p:ph type="dt" sz="half" idx="10"/>
          </p:nvPr>
        </p:nvSpPr>
        <p:spPr/>
        <p:txBody>
          <a:bodyPr/>
          <a:lstStyle/>
          <a:p>
            <a:pPr defTabSz="415869"/>
            <a:fld id="{37F15F43-7351-4340-AB7C-1EB441B903A0}"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6" name="Platshållare för bildnummer 5">
            <a:extLst>
              <a:ext uri="{FF2B5EF4-FFF2-40B4-BE49-F238E27FC236}">
                <a16:creationId xmlns:a16="http://schemas.microsoft.com/office/drawing/2014/main" id="{45493B19-0455-E716-EF68-2D455EFE123A}"/>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90</a:t>
            </a:fld>
            <a:endParaRPr lang="sv-SE">
              <a:solidFill>
                <a:prstClr val="black">
                  <a:tint val="75000"/>
                </a:prstClr>
              </a:solidFill>
              <a:latin typeface="Calibri Light"/>
            </a:endParaRPr>
          </a:p>
        </p:txBody>
      </p:sp>
      <p:pic>
        <p:nvPicPr>
          <p:cNvPr id="14" name="Platshållare för innehåll 13">
            <a:extLst>
              <a:ext uri="{FF2B5EF4-FFF2-40B4-BE49-F238E27FC236}">
                <a16:creationId xmlns:a16="http://schemas.microsoft.com/office/drawing/2014/main" id="{3A16BDE8-9E09-18CD-D94A-5121BD2724FA}"/>
              </a:ext>
            </a:extLst>
          </p:cNvPr>
          <p:cNvPicPr>
            <a:picLocks noGrp="1" noChangeAspect="1"/>
          </p:cNvPicPr>
          <p:nvPr>
            <p:ph sz="half" idx="1"/>
          </p:nvPr>
        </p:nvPicPr>
        <p:blipFill>
          <a:blip r:embed="rId3"/>
          <a:stretch>
            <a:fillRect/>
          </a:stretch>
        </p:blipFill>
        <p:spPr>
          <a:xfrm>
            <a:off x="1067580" y="2675714"/>
            <a:ext cx="3315405" cy="2097922"/>
          </a:xfrm>
        </p:spPr>
      </p:pic>
    </p:spTree>
    <p:extLst>
      <p:ext uri="{BB962C8B-B14F-4D97-AF65-F5344CB8AC3E}">
        <p14:creationId xmlns:p14="http://schemas.microsoft.com/office/powerpoint/2010/main" val="1264857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C4D860-8EE7-4BC3-AC46-8E8E09392892}"/>
              </a:ext>
            </a:extLst>
          </p:cNvPr>
          <p:cNvSpPr>
            <a:spLocks noGrp="1"/>
          </p:cNvSpPr>
          <p:nvPr>
            <p:ph type="title"/>
          </p:nvPr>
        </p:nvSpPr>
        <p:spPr/>
        <p:txBody>
          <a:bodyPr/>
          <a:lstStyle/>
          <a:p>
            <a:pPr algn="l"/>
            <a:r>
              <a:rPr lang="sv-SE" dirty="0"/>
              <a:t>Tips</a:t>
            </a:r>
          </a:p>
        </p:txBody>
      </p:sp>
      <p:sp>
        <p:nvSpPr>
          <p:cNvPr id="3" name="Platshållare för datum 2">
            <a:extLst>
              <a:ext uri="{FF2B5EF4-FFF2-40B4-BE49-F238E27FC236}">
                <a16:creationId xmlns:a16="http://schemas.microsoft.com/office/drawing/2014/main" id="{7175AE05-5F9D-4727-9178-E06986F52AD3}"/>
              </a:ext>
            </a:extLst>
          </p:cNvPr>
          <p:cNvSpPr>
            <a:spLocks noGrp="1"/>
          </p:cNvSpPr>
          <p:nvPr>
            <p:ph type="dt" sz="half" idx="10"/>
          </p:nvPr>
        </p:nvSpPr>
        <p:spPr/>
        <p:txBody>
          <a:bodyPr/>
          <a:lstStyle/>
          <a:p>
            <a:pPr defTabSz="415869"/>
            <a:fld id="{22A7701B-8AEB-47E6-B4CC-5A851E887FD1}"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4" name="Platshållare för bildnummer 3">
            <a:extLst>
              <a:ext uri="{FF2B5EF4-FFF2-40B4-BE49-F238E27FC236}">
                <a16:creationId xmlns:a16="http://schemas.microsoft.com/office/drawing/2014/main" id="{EE5B9E06-4E30-4859-9B74-9157F33DABD6}"/>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91</a:t>
            </a:fld>
            <a:endParaRPr lang="sv-SE">
              <a:solidFill>
                <a:prstClr val="black">
                  <a:tint val="75000"/>
                </a:prstClr>
              </a:solidFill>
              <a:latin typeface="Calibri Light"/>
            </a:endParaRPr>
          </a:p>
        </p:txBody>
      </p:sp>
      <p:sp>
        <p:nvSpPr>
          <p:cNvPr id="5" name="Platshållare för text 4">
            <a:extLst>
              <a:ext uri="{FF2B5EF4-FFF2-40B4-BE49-F238E27FC236}">
                <a16:creationId xmlns:a16="http://schemas.microsoft.com/office/drawing/2014/main" id="{B1282A0A-5E99-41A5-AB46-065629BDCE39}"/>
              </a:ext>
            </a:extLst>
          </p:cNvPr>
          <p:cNvSpPr>
            <a:spLocks noGrp="1"/>
          </p:cNvSpPr>
          <p:nvPr>
            <p:ph type="body" sz="quarter" idx="13"/>
          </p:nvPr>
        </p:nvSpPr>
        <p:spPr/>
        <p:txBody>
          <a:bodyPr>
            <a:normAutofit fontScale="92500" lnSpcReduction="10000"/>
          </a:bodyPr>
          <a:lstStyle/>
          <a:p>
            <a:r>
              <a:rPr lang="sv-SE" dirty="0"/>
              <a:t>Synliggör vikten av riskbedömningar vid tex introduktioner, informationsmöten/arbetsplatsträffar</a:t>
            </a:r>
          </a:p>
          <a:p>
            <a:r>
              <a:rPr lang="sv-SE" dirty="0"/>
              <a:t>Engagera de olika ombuden för de olika variablerna</a:t>
            </a:r>
          </a:p>
          <a:p>
            <a:r>
              <a:rPr lang="sv-SE" dirty="0"/>
              <a:t>Det tar tid att ändra en kultur, där fler hjälps åt och har en frontfigur som ett ombud sker förändringen lättare, och att få stöd i grupp är viktigt när det är motvilligt att förändra</a:t>
            </a:r>
          </a:p>
          <a:p>
            <a:r>
              <a:rPr lang="sv-SE" dirty="0"/>
              <a:t>Nu finns rutiner skapade i ledningssystemet och som det arbetas aktivt med på avdelningen</a:t>
            </a:r>
          </a:p>
          <a:p>
            <a:r>
              <a:rPr lang="sv-SE" dirty="0"/>
              <a:t>Utbildning gör skillnad. Prata om det och lyft gärna patientfall som personalen konkret kan relatera till som man kanske vårdat. Var flera som arbetar med det så ni har stöd av varandra.</a:t>
            </a:r>
          </a:p>
          <a:p>
            <a:r>
              <a:rPr lang="sv-SE" dirty="0"/>
              <a:t>Rimliga mål! Delmål!</a:t>
            </a:r>
          </a:p>
          <a:p>
            <a:r>
              <a:rPr lang="sv-SE" dirty="0"/>
              <a:t>Ge inte upp! Förbättrings och förändringararbeten tar tid!</a:t>
            </a:r>
          </a:p>
          <a:p>
            <a:endParaRPr lang="sv-SE" dirty="0"/>
          </a:p>
          <a:p>
            <a:pPr marL="0" indent="0">
              <a:buNone/>
            </a:pPr>
            <a:endParaRPr lang="sv-SE" dirty="0"/>
          </a:p>
        </p:txBody>
      </p:sp>
    </p:spTree>
    <p:extLst>
      <p:ext uri="{BB962C8B-B14F-4D97-AF65-F5344CB8AC3E}">
        <p14:creationId xmlns:p14="http://schemas.microsoft.com/office/powerpoint/2010/main" val="16566589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4CE433-BC3C-42C0-A53C-C7A561CED977}"/>
              </a:ext>
            </a:extLst>
          </p:cNvPr>
          <p:cNvSpPr>
            <a:spLocks noGrp="1"/>
          </p:cNvSpPr>
          <p:nvPr>
            <p:ph type="title"/>
          </p:nvPr>
        </p:nvSpPr>
        <p:spPr/>
        <p:txBody>
          <a:bodyPr/>
          <a:lstStyle/>
          <a:p>
            <a:pPr algn="ctr"/>
            <a:r>
              <a:rPr lang="sv-SE" dirty="0">
                <a:solidFill>
                  <a:schemeClr val="accent4"/>
                </a:solidFill>
              </a:rPr>
              <a:t>Tack att  ni lyssnade</a:t>
            </a:r>
            <a:br>
              <a:rPr lang="sv-SE" dirty="0">
                <a:solidFill>
                  <a:schemeClr val="accent4"/>
                </a:solidFill>
              </a:rPr>
            </a:br>
            <a:r>
              <a:rPr lang="sv-SE" sz="1637" dirty="0">
                <a:solidFill>
                  <a:schemeClr val="accent4"/>
                </a:solidFill>
              </a:rPr>
              <a:t>frida.aven@regionvastmanland.se</a:t>
            </a:r>
            <a:endParaRPr lang="sv-SE" dirty="0">
              <a:solidFill>
                <a:schemeClr val="accent4"/>
              </a:solidFill>
            </a:endParaRPr>
          </a:p>
        </p:txBody>
      </p:sp>
      <p:sp>
        <p:nvSpPr>
          <p:cNvPr id="3" name="Platshållare för datum 2">
            <a:extLst>
              <a:ext uri="{FF2B5EF4-FFF2-40B4-BE49-F238E27FC236}">
                <a16:creationId xmlns:a16="http://schemas.microsoft.com/office/drawing/2014/main" id="{D3FDE7B8-0CC3-40D6-8D2D-F40093E31345}"/>
              </a:ext>
            </a:extLst>
          </p:cNvPr>
          <p:cNvSpPr>
            <a:spLocks noGrp="1"/>
          </p:cNvSpPr>
          <p:nvPr>
            <p:ph type="dt" sz="half" idx="10"/>
          </p:nvPr>
        </p:nvSpPr>
        <p:spPr/>
        <p:txBody>
          <a:bodyPr/>
          <a:lstStyle/>
          <a:p>
            <a:pPr defTabSz="415869"/>
            <a:fld id="{22A7701B-8AEB-47E6-B4CC-5A851E887FD1}" type="datetime1">
              <a:rPr lang="sv-SE">
                <a:solidFill>
                  <a:prstClr val="black">
                    <a:tint val="75000"/>
                  </a:prstClr>
                </a:solidFill>
                <a:latin typeface="Calibri Light"/>
              </a:rPr>
              <a:pPr defTabSz="415869"/>
              <a:t>2022-09-21</a:t>
            </a:fld>
            <a:endParaRPr lang="sv-SE">
              <a:solidFill>
                <a:prstClr val="black">
                  <a:tint val="75000"/>
                </a:prstClr>
              </a:solidFill>
              <a:latin typeface="Calibri Light"/>
            </a:endParaRPr>
          </a:p>
        </p:txBody>
      </p:sp>
      <p:sp>
        <p:nvSpPr>
          <p:cNvPr id="4" name="Platshållare för bildnummer 3">
            <a:extLst>
              <a:ext uri="{FF2B5EF4-FFF2-40B4-BE49-F238E27FC236}">
                <a16:creationId xmlns:a16="http://schemas.microsoft.com/office/drawing/2014/main" id="{00FBBEE1-D834-4573-BE23-DE8171400B51}"/>
              </a:ext>
            </a:extLst>
          </p:cNvPr>
          <p:cNvSpPr>
            <a:spLocks noGrp="1"/>
          </p:cNvSpPr>
          <p:nvPr>
            <p:ph type="sldNum" sz="quarter" idx="12"/>
          </p:nvPr>
        </p:nvSpPr>
        <p:spPr/>
        <p:txBody>
          <a:bodyPr/>
          <a:lstStyle/>
          <a:p>
            <a:pPr defTabSz="415869"/>
            <a:fld id="{38480145-259A-47DA-A30D-C906B9DB5C99}" type="slidenum">
              <a:rPr lang="sv-SE">
                <a:solidFill>
                  <a:prstClr val="black">
                    <a:tint val="75000"/>
                  </a:prstClr>
                </a:solidFill>
                <a:latin typeface="Calibri Light"/>
              </a:rPr>
              <a:pPr defTabSz="415869"/>
              <a:t>92</a:t>
            </a:fld>
            <a:endParaRPr lang="sv-SE">
              <a:solidFill>
                <a:prstClr val="black">
                  <a:tint val="75000"/>
                </a:prstClr>
              </a:solidFill>
              <a:latin typeface="Calibri Light"/>
            </a:endParaRPr>
          </a:p>
        </p:txBody>
      </p:sp>
      <p:sp>
        <p:nvSpPr>
          <p:cNvPr id="5" name="Platshållare för text 4">
            <a:extLst>
              <a:ext uri="{FF2B5EF4-FFF2-40B4-BE49-F238E27FC236}">
                <a16:creationId xmlns:a16="http://schemas.microsoft.com/office/drawing/2014/main" id="{00528687-080E-411E-859D-CCD896251702}"/>
              </a:ext>
            </a:extLst>
          </p:cNvPr>
          <p:cNvSpPr>
            <a:spLocks noGrp="1"/>
          </p:cNvSpPr>
          <p:nvPr>
            <p:ph type="body" sz="quarter" idx="13"/>
          </p:nvPr>
        </p:nvSpPr>
        <p:spPr>
          <a:xfrm flipV="1">
            <a:off x="4997770" y="5121430"/>
            <a:ext cx="32752" cy="43404"/>
          </a:xfrm>
        </p:spPr>
        <p:txBody>
          <a:bodyPr>
            <a:normAutofit fontScale="25000" lnSpcReduction="20000"/>
          </a:bodyPr>
          <a:lstStyle/>
          <a:p>
            <a:pPr marL="0" indent="0">
              <a:buNone/>
            </a:pPr>
            <a:endParaRPr lang="sv-SE" dirty="0"/>
          </a:p>
        </p:txBody>
      </p:sp>
      <p:pic>
        <p:nvPicPr>
          <p:cNvPr id="7" name="Bildobjekt 6">
            <a:extLst>
              <a:ext uri="{FF2B5EF4-FFF2-40B4-BE49-F238E27FC236}">
                <a16:creationId xmlns:a16="http://schemas.microsoft.com/office/drawing/2014/main" id="{E6D0424A-56E5-41EE-B5F3-861EC79A8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439" y="2407237"/>
            <a:ext cx="4961264" cy="2757597"/>
          </a:xfrm>
          <a:prstGeom prst="rect">
            <a:avLst/>
          </a:prstGeom>
        </p:spPr>
      </p:pic>
    </p:spTree>
    <p:extLst>
      <p:ext uri="{BB962C8B-B14F-4D97-AF65-F5344CB8AC3E}">
        <p14:creationId xmlns:p14="http://schemas.microsoft.com/office/powerpoint/2010/main" val="22406963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2800" dirty="0"/>
              <a:t>Dagens program</a:t>
            </a:r>
          </a:p>
        </p:txBody>
      </p:sp>
      <p:sp>
        <p:nvSpPr>
          <p:cNvPr id="3" name="Underrubrik 2"/>
          <p:cNvSpPr>
            <a:spLocks noGrp="1"/>
          </p:cNvSpPr>
          <p:nvPr>
            <p:ph type="subTitle" idx="1"/>
          </p:nvPr>
        </p:nvSpPr>
        <p:spPr>
          <a:xfrm>
            <a:off x="126748" y="1430448"/>
            <a:ext cx="8177543" cy="3838669"/>
          </a:xfrm>
        </p:spPr>
        <p:txBody>
          <a:bodyPr>
            <a:normAutofit fontScale="55000" lnSpcReduction="20000"/>
          </a:bodyPr>
          <a:lstStyle/>
          <a:p>
            <a:pPr marL="514350" lvl="1" indent="-514350" algn="l">
              <a:buFont typeface="+mj-lt"/>
              <a:buAutoNum type="arabicPeriod"/>
            </a:pPr>
            <a:r>
              <a:rPr lang="sv-SE" dirty="0"/>
              <a:t>Mötets öppnande och praktisk information</a:t>
            </a:r>
          </a:p>
          <a:p>
            <a:pPr marL="514350" lvl="1" indent="-514350" algn="l">
              <a:buFont typeface="+mj-lt"/>
              <a:buAutoNum type="arabicPeriod"/>
            </a:pPr>
            <a:r>
              <a:rPr lang="sv-SE" dirty="0">
                <a:solidFill>
                  <a:schemeClr val="tx2">
                    <a:lumMod val="50000"/>
                    <a:lumOff val="50000"/>
                  </a:schemeClr>
                </a:solidFill>
              </a:rPr>
              <a:t>Senaste resultaten från Riksstroke</a:t>
            </a:r>
          </a:p>
          <a:p>
            <a:pPr marL="514350" lvl="1" indent="-514350" algn="l">
              <a:buFont typeface="+mj-lt"/>
              <a:buAutoNum type="arabicPeriod"/>
            </a:pPr>
            <a:r>
              <a:rPr lang="sv-SE" dirty="0">
                <a:solidFill>
                  <a:schemeClr val="tx2">
                    <a:lumMod val="50000"/>
                    <a:lumOff val="50000"/>
                  </a:schemeClr>
                </a:solidFill>
              </a:rPr>
              <a:t>Aktuell forskning och pågående studier med Riksstrokedata</a:t>
            </a:r>
          </a:p>
          <a:p>
            <a:pPr marL="514350" lvl="1" indent="-514350" algn="l">
              <a:buFont typeface="+mj-lt"/>
              <a:buAutoNum type="arabicPeriod"/>
            </a:pPr>
            <a:r>
              <a:rPr lang="sv-SE" dirty="0"/>
              <a:t>Formulär 2023</a:t>
            </a:r>
          </a:p>
          <a:p>
            <a:pPr marL="514350" lvl="1" indent="-514350" algn="l">
              <a:buFont typeface="+mj-lt"/>
              <a:buAutoNum type="arabicPeriod"/>
            </a:pPr>
            <a:r>
              <a:rPr lang="sv-SE" dirty="0"/>
              <a:t>Registreringsfrågor</a:t>
            </a:r>
          </a:p>
          <a:p>
            <a:pPr marL="514350" lvl="1" indent="-514350" algn="l">
              <a:buFont typeface="+mj-lt"/>
              <a:buAutoNum type="arabicPeriod"/>
            </a:pPr>
            <a:r>
              <a:rPr lang="sv-SE" dirty="0">
                <a:solidFill>
                  <a:schemeClr val="tx2">
                    <a:lumMod val="50000"/>
                    <a:lumOff val="50000"/>
                  </a:schemeClr>
                </a:solidFill>
              </a:rPr>
              <a:t>Omvårdnadsvariabler</a:t>
            </a:r>
            <a:r>
              <a:rPr lang="sv-SE" baseline="0" dirty="0">
                <a:solidFill>
                  <a:schemeClr val="tx2">
                    <a:lumMod val="50000"/>
                    <a:lumOff val="50000"/>
                  </a:schemeClr>
                </a:solidFill>
              </a:rPr>
              <a:t> ett förbättringsarbete</a:t>
            </a:r>
          </a:p>
          <a:p>
            <a:pPr marL="514350" lvl="1" indent="-514350" algn="l">
              <a:buFont typeface="+mj-lt"/>
              <a:buAutoNum type="arabicPeriod"/>
            </a:pPr>
            <a:r>
              <a:rPr lang="sv-SE" baseline="0" dirty="0">
                <a:solidFill>
                  <a:schemeClr val="tx1"/>
                </a:solidFill>
              </a:rPr>
              <a:t>Information från Riksstroke</a:t>
            </a:r>
          </a:p>
          <a:p>
            <a:pPr marL="0" lvl="1" indent="0" algn="l">
              <a:buFont typeface="+mj-lt"/>
              <a:buNone/>
            </a:pPr>
            <a:r>
              <a:rPr lang="sv-SE" baseline="0" dirty="0">
                <a:solidFill>
                  <a:srgbClr val="C00000"/>
                </a:solidFill>
              </a:rPr>
              <a:t>	  Lunch 12.00</a:t>
            </a:r>
          </a:p>
          <a:p>
            <a:pPr marL="514350" lvl="1" indent="-514350" algn="l">
              <a:buFont typeface="+mj-lt"/>
              <a:buAutoNum type="arabicPeriod" startAt="8"/>
            </a:pPr>
            <a:r>
              <a:rPr lang="sv-SE" baseline="0" dirty="0"/>
              <a:t>Gruppdiskussioner</a:t>
            </a:r>
          </a:p>
          <a:p>
            <a:pPr marL="0" lvl="1" algn="l"/>
            <a:r>
              <a:rPr lang="sv-SE" baseline="0" dirty="0">
                <a:solidFill>
                  <a:srgbClr val="C00000"/>
                </a:solidFill>
              </a:rPr>
              <a:t>             Fika ca 14.30</a:t>
            </a:r>
          </a:p>
          <a:p>
            <a:pPr marL="0" lvl="1" indent="0" algn="l">
              <a:buFont typeface="+mj-lt"/>
              <a:buNone/>
            </a:pPr>
            <a:r>
              <a:rPr lang="sv-SE" baseline="0" dirty="0">
                <a:solidFill>
                  <a:schemeClr val="tx2">
                    <a:lumMod val="50000"/>
                    <a:lumOff val="50000"/>
                  </a:schemeClr>
                </a:solidFill>
              </a:rPr>
              <a:t>            Gruppdiskussioner forts</a:t>
            </a:r>
          </a:p>
          <a:p>
            <a:pPr marL="514350" lvl="1" indent="-514350" algn="l">
              <a:buFont typeface="+mj-lt"/>
              <a:buAutoNum type="arabicPeriod" startAt="9"/>
            </a:pPr>
            <a:r>
              <a:rPr lang="sv-SE" baseline="0" dirty="0">
                <a:solidFill>
                  <a:srgbClr val="C00000"/>
                </a:solidFill>
              </a:rPr>
              <a:t>Riksstrokepriset</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 Avslut ca 16.00</a:t>
            </a:r>
          </a:p>
          <a:p>
            <a:pPr marL="0" lvl="1" indent="0" algn="l">
              <a:buFont typeface="+mj-lt"/>
              <a:buNone/>
            </a:pPr>
            <a:endParaRPr lang="sv-SE" baseline="0" dirty="0">
              <a:solidFill>
                <a:srgbClr val="C00000"/>
              </a:solidFill>
            </a:endParaRPr>
          </a:p>
          <a:p>
            <a:pPr marL="0" lvl="1" indent="0" algn="l">
              <a:buFont typeface="+mj-lt"/>
              <a:buNone/>
            </a:pPr>
            <a:r>
              <a:rPr lang="sv-SE" baseline="0" dirty="0">
                <a:solidFill>
                  <a:srgbClr val="C00000"/>
                </a:solidFill>
              </a:rPr>
              <a:t>Rundvandring USÖ </a:t>
            </a:r>
            <a:r>
              <a:rPr lang="sv-SE" dirty="0">
                <a:solidFill>
                  <a:srgbClr val="C00000"/>
                </a:solidFill>
              </a:rPr>
              <a:t>för intresserade</a:t>
            </a:r>
          </a:p>
          <a:p>
            <a:pPr marL="514350" lvl="1" indent="-514350" algn="l">
              <a:buFont typeface="+mj-lt"/>
              <a:buAutoNum type="arabicPeriod"/>
            </a:pPr>
            <a:endParaRPr lang="sv-SE" dirty="0"/>
          </a:p>
        </p:txBody>
      </p:sp>
    </p:spTree>
    <p:extLst>
      <p:ext uri="{BB962C8B-B14F-4D97-AF65-F5344CB8AC3E}">
        <p14:creationId xmlns:p14="http://schemas.microsoft.com/office/powerpoint/2010/main" val="28615746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Information från Riksstroke</a:t>
            </a:r>
          </a:p>
        </p:txBody>
      </p:sp>
      <p:sp>
        <p:nvSpPr>
          <p:cNvPr id="3" name="Underrubrik 2"/>
          <p:cNvSpPr>
            <a:spLocks noGrp="1"/>
          </p:cNvSpPr>
          <p:nvPr>
            <p:ph type="subTitle" idx="1"/>
          </p:nvPr>
        </p:nvSpPr>
        <p:spPr>
          <a:xfrm>
            <a:off x="685800" y="1637486"/>
            <a:ext cx="7772400" cy="4178098"/>
          </a:xfrm>
        </p:spPr>
        <p:txBody>
          <a:bodyPr>
            <a:normAutofit/>
          </a:bodyPr>
          <a:lstStyle/>
          <a:p>
            <a:r>
              <a:rPr lang="sv-SE" dirty="0"/>
              <a:t>Kvartalsrapporter</a:t>
            </a:r>
          </a:p>
          <a:p>
            <a:pPr marL="914400" lvl="1" indent="-457200" algn="l">
              <a:buFont typeface="Arial" panose="020B0604020202020204" pitchFamily="34" charset="0"/>
              <a:buChar char="•"/>
            </a:pPr>
            <a:r>
              <a:rPr lang="sv-SE" dirty="0"/>
              <a:t>Inrapportering i Riksstroke</a:t>
            </a:r>
          </a:p>
          <a:p>
            <a:pPr marL="914400" lvl="1" indent="-457200" algn="l">
              <a:buFont typeface="Arial" panose="020B0604020202020204" pitchFamily="34" charset="0"/>
              <a:buChar char="•"/>
            </a:pPr>
            <a:r>
              <a:rPr lang="sv-SE" dirty="0" err="1"/>
              <a:t>Målnivå</a:t>
            </a:r>
            <a:endParaRPr lang="sv-SE" dirty="0"/>
          </a:p>
          <a:p>
            <a:pPr marL="914400" lvl="1" indent="-457200" algn="l">
              <a:buFont typeface="Arial" panose="020B0604020202020204" pitchFamily="34" charset="0"/>
              <a:buChar char="•"/>
            </a:pPr>
            <a:r>
              <a:rPr lang="sv-SE" dirty="0"/>
              <a:t>Vårdförlopp	</a:t>
            </a:r>
          </a:p>
          <a:p>
            <a:r>
              <a:rPr lang="sv-SE" dirty="0"/>
              <a:t>Infoblad Riksstroke / EVAS</a:t>
            </a:r>
          </a:p>
          <a:p>
            <a:r>
              <a:rPr lang="sv-SE" dirty="0"/>
              <a:t>Webbinarier </a:t>
            </a:r>
          </a:p>
          <a:p>
            <a:r>
              <a:rPr lang="sv-SE" dirty="0"/>
              <a:t>Strukturdataenkät</a:t>
            </a:r>
          </a:p>
        </p:txBody>
      </p:sp>
    </p:spTree>
    <p:extLst>
      <p:ext uri="{BB962C8B-B14F-4D97-AF65-F5344CB8AC3E}">
        <p14:creationId xmlns:p14="http://schemas.microsoft.com/office/powerpoint/2010/main" val="3028213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85589" y="2683400"/>
            <a:ext cx="8593157" cy="3128542"/>
          </a:xfrm>
        </p:spPr>
        <p:txBody>
          <a:bodyPr>
            <a:normAutofit/>
          </a:bodyPr>
          <a:lstStyle/>
          <a:p>
            <a:pPr marL="0" indent="0" algn="ctr">
              <a:buNone/>
            </a:pPr>
            <a:r>
              <a:rPr lang="sv-SE" sz="4400" b="1" dirty="0">
                <a:ln>
                  <a:noFill/>
                </a:ln>
                <a:solidFill>
                  <a:srgbClr val="002060"/>
                </a:solidFill>
              </a:rPr>
              <a:t>Nya periodiska rapporter från Riksstroke</a:t>
            </a:r>
            <a:endParaRPr lang="sv-SE" sz="4400" dirty="0">
              <a:ln>
                <a:noFill/>
              </a:ln>
              <a:solidFill>
                <a:srgbClr val="C00000"/>
              </a:solidFill>
            </a:endParaRPr>
          </a:p>
          <a:p>
            <a:endParaRPr lang="sv-SE" dirty="0">
              <a:ln>
                <a:noFill/>
              </a:ln>
            </a:endParaRP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116" y="312589"/>
            <a:ext cx="4035706" cy="1890784"/>
          </a:xfrm>
          <a:prstGeom prst="rect">
            <a:avLst/>
          </a:prstGeom>
        </p:spPr>
      </p:pic>
    </p:spTree>
    <p:extLst>
      <p:ext uri="{BB962C8B-B14F-4D97-AF65-F5344CB8AC3E}">
        <p14:creationId xmlns:p14="http://schemas.microsoft.com/office/powerpoint/2010/main" val="1734318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6B7905-47D7-5859-D48C-24E67C241D78}"/>
              </a:ext>
            </a:extLst>
          </p:cNvPr>
          <p:cNvSpPr>
            <a:spLocks noGrp="1"/>
          </p:cNvSpPr>
          <p:nvPr>
            <p:ph type="title"/>
          </p:nvPr>
        </p:nvSpPr>
        <p:spPr>
          <a:xfrm>
            <a:off x="457200" y="274638"/>
            <a:ext cx="8229600" cy="1143000"/>
          </a:xfrm>
        </p:spPr>
        <p:txBody>
          <a:bodyPr anchor="ctr">
            <a:normAutofit/>
          </a:bodyPr>
          <a:lstStyle/>
          <a:p>
            <a:r>
              <a:rPr lang="sv-SE" dirty="0"/>
              <a:t>Ny rapport för </a:t>
            </a:r>
            <a:r>
              <a:rPr lang="sv-SE" dirty="0" err="1"/>
              <a:t>målnivårer</a:t>
            </a:r>
            <a:endParaRPr lang="sv-SE" dirty="0"/>
          </a:p>
        </p:txBody>
      </p:sp>
      <p:sp>
        <p:nvSpPr>
          <p:cNvPr id="4" name="Platshållare för text 3">
            <a:extLst>
              <a:ext uri="{FF2B5EF4-FFF2-40B4-BE49-F238E27FC236}">
                <a16:creationId xmlns:a16="http://schemas.microsoft.com/office/drawing/2014/main" id="{735DC013-64D1-638E-4BCE-F7377B3C4A6B}"/>
              </a:ext>
            </a:extLst>
          </p:cNvPr>
          <p:cNvSpPr>
            <a:spLocks noGrp="1"/>
          </p:cNvSpPr>
          <p:nvPr>
            <p:ph sz="half" idx="1"/>
          </p:nvPr>
        </p:nvSpPr>
        <p:spPr>
          <a:xfrm>
            <a:off x="457200" y="1600200"/>
            <a:ext cx="4038600" cy="4525963"/>
          </a:xfrm>
        </p:spPr>
        <p:txBody>
          <a:bodyPr>
            <a:normAutofit/>
          </a:bodyPr>
          <a:lstStyle/>
          <a:p>
            <a:pPr marL="0" indent="0">
              <a:lnSpc>
                <a:spcPct val="90000"/>
              </a:lnSpc>
              <a:buNone/>
            </a:pPr>
            <a:r>
              <a:rPr lang="sv-SE" sz="2200" dirty="0"/>
              <a:t>Rapporterna innehåller data för </a:t>
            </a:r>
            <a:r>
              <a:rPr lang="sv-SE" sz="2200" dirty="0" err="1"/>
              <a:t>Riksstrokes</a:t>
            </a:r>
            <a:r>
              <a:rPr lang="sv-SE" sz="2200" dirty="0"/>
              <a:t> målnivåer för Stroke och TIA och redovisas rullande 12 månader.</a:t>
            </a:r>
          </a:p>
          <a:p>
            <a:pPr marL="285750" indent="-285750">
              <a:lnSpc>
                <a:spcPct val="90000"/>
              </a:lnSpc>
              <a:buFont typeface="Arial" panose="020B0604020202020204" pitchFamily="34" charset="0"/>
              <a:buChar char="•"/>
            </a:pPr>
            <a:r>
              <a:rPr lang="sv-SE" sz="2200" dirty="0"/>
              <a:t>Kvartal</a:t>
            </a:r>
          </a:p>
          <a:p>
            <a:pPr marL="285750" indent="-285750">
              <a:lnSpc>
                <a:spcPct val="90000"/>
              </a:lnSpc>
              <a:buFont typeface="Arial" panose="020B0604020202020204" pitchFamily="34" charset="0"/>
              <a:buChar char="•"/>
            </a:pPr>
            <a:r>
              <a:rPr lang="sv-SE" sz="2200" dirty="0"/>
              <a:t>Tertial</a:t>
            </a:r>
          </a:p>
          <a:p>
            <a:pPr marL="285750" indent="-285750">
              <a:lnSpc>
                <a:spcPct val="90000"/>
              </a:lnSpc>
              <a:buFont typeface="Arial" panose="020B0604020202020204" pitchFamily="34" charset="0"/>
              <a:buChar char="•"/>
            </a:pPr>
            <a:r>
              <a:rPr lang="sv-SE" sz="2200" dirty="0"/>
              <a:t>År</a:t>
            </a:r>
          </a:p>
          <a:p>
            <a:pPr marL="285750" indent="-285750">
              <a:lnSpc>
                <a:spcPct val="90000"/>
              </a:lnSpc>
              <a:buFont typeface="Arial" panose="020B0604020202020204" pitchFamily="34" charset="0"/>
              <a:buChar char="•"/>
            </a:pPr>
            <a:endParaRPr lang="sv-SE" sz="2200" dirty="0"/>
          </a:p>
          <a:p>
            <a:pPr marL="285750" indent="-285750">
              <a:lnSpc>
                <a:spcPct val="90000"/>
              </a:lnSpc>
              <a:buFont typeface="Arial" panose="020B0604020202020204" pitchFamily="34" charset="0"/>
              <a:buChar char="•"/>
            </a:pPr>
            <a:r>
              <a:rPr lang="sv-SE" sz="2200" dirty="0"/>
              <a:t>Sjukhus</a:t>
            </a:r>
          </a:p>
          <a:p>
            <a:pPr marL="285750" indent="-285750">
              <a:lnSpc>
                <a:spcPct val="90000"/>
              </a:lnSpc>
              <a:buFont typeface="Arial" panose="020B0604020202020204" pitchFamily="34" charset="0"/>
              <a:buChar char="•"/>
            </a:pPr>
            <a:r>
              <a:rPr lang="sv-SE" sz="2200" dirty="0"/>
              <a:t>Sjukvårdsregion </a:t>
            </a:r>
          </a:p>
          <a:p>
            <a:pPr marL="285750" indent="-285750">
              <a:lnSpc>
                <a:spcPct val="90000"/>
              </a:lnSpc>
              <a:buFont typeface="Arial" panose="020B0604020202020204" pitchFamily="34" charset="0"/>
              <a:buChar char="•"/>
            </a:pPr>
            <a:r>
              <a:rPr lang="sv-SE" sz="2200" dirty="0"/>
              <a:t>Riket</a:t>
            </a:r>
          </a:p>
          <a:p>
            <a:pPr>
              <a:lnSpc>
                <a:spcPct val="90000"/>
              </a:lnSpc>
            </a:pPr>
            <a:endParaRPr lang="sv-SE" sz="2200" dirty="0"/>
          </a:p>
        </p:txBody>
      </p:sp>
      <p:pic>
        <p:nvPicPr>
          <p:cNvPr id="6" name="Platshållare för innehåll 5">
            <a:extLst>
              <a:ext uri="{FF2B5EF4-FFF2-40B4-BE49-F238E27FC236}">
                <a16:creationId xmlns:a16="http://schemas.microsoft.com/office/drawing/2014/main" id="{142EA657-A767-F52A-6B62-0AF52B02DF8A}"/>
              </a:ext>
            </a:extLst>
          </p:cNvPr>
          <p:cNvPicPr>
            <a:picLocks noGrp="1" noChangeAspect="1"/>
          </p:cNvPicPr>
          <p:nvPr>
            <p:ph sz="half" idx="2"/>
          </p:nvPr>
        </p:nvPicPr>
        <p:blipFill>
          <a:blip r:embed="rId2"/>
          <a:stretch>
            <a:fillRect/>
          </a:stretch>
        </p:blipFill>
        <p:spPr>
          <a:xfrm>
            <a:off x="4648200" y="1600199"/>
            <a:ext cx="4373400" cy="4525963"/>
          </a:xfrm>
          <a:noFill/>
        </p:spPr>
      </p:pic>
    </p:spTree>
    <p:extLst>
      <p:ext uri="{BB962C8B-B14F-4D97-AF65-F5344CB8AC3E}">
        <p14:creationId xmlns:p14="http://schemas.microsoft.com/office/powerpoint/2010/main" val="4251128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26C97C-0350-C5EC-09A3-3F83BCB93E25}"/>
              </a:ext>
            </a:extLst>
          </p:cNvPr>
          <p:cNvSpPr>
            <a:spLocks noGrp="1"/>
          </p:cNvSpPr>
          <p:nvPr>
            <p:ph type="title"/>
          </p:nvPr>
        </p:nvSpPr>
        <p:spPr>
          <a:xfrm>
            <a:off x="457200" y="274638"/>
            <a:ext cx="8229600" cy="1143000"/>
          </a:xfrm>
        </p:spPr>
        <p:txBody>
          <a:bodyPr anchor="ctr">
            <a:normAutofit/>
          </a:bodyPr>
          <a:lstStyle/>
          <a:p>
            <a:r>
              <a:rPr lang="sv-SE" dirty="0"/>
              <a:t>Ny rapport för vårdförloppet</a:t>
            </a:r>
          </a:p>
        </p:txBody>
      </p:sp>
      <p:sp>
        <p:nvSpPr>
          <p:cNvPr id="4" name="Platshållare för text 3">
            <a:extLst>
              <a:ext uri="{FF2B5EF4-FFF2-40B4-BE49-F238E27FC236}">
                <a16:creationId xmlns:a16="http://schemas.microsoft.com/office/drawing/2014/main" id="{1173790D-8888-3CC1-687A-3B7BFA11FE65}"/>
              </a:ext>
            </a:extLst>
          </p:cNvPr>
          <p:cNvSpPr>
            <a:spLocks noGrp="1"/>
          </p:cNvSpPr>
          <p:nvPr>
            <p:ph sz="half" idx="1"/>
          </p:nvPr>
        </p:nvSpPr>
        <p:spPr>
          <a:xfrm>
            <a:off x="457200" y="1600200"/>
            <a:ext cx="4038600" cy="4525963"/>
          </a:xfrm>
        </p:spPr>
        <p:txBody>
          <a:bodyPr>
            <a:normAutofit/>
          </a:bodyPr>
          <a:lstStyle/>
          <a:p>
            <a:pPr marL="0" indent="0">
              <a:lnSpc>
                <a:spcPct val="90000"/>
              </a:lnSpc>
              <a:buNone/>
            </a:pPr>
            <a:r>
              <a:rPr lang="sv-SE" sz="2200" dirty="0"/>
              <a:t>Rapporten innehåller variabler från Riksstroke som är relevanta för vårdförloppet för stroke. Data redovisas rullande 12 månader.</a:t>
            </a:r>
          </a:p>
          <a:p>
            <a:pPr marL="285750" indent="-285750">
              <a:lnSpc>
                <a:spcPct val="90000"/>
              </a:lnSpc>
              <a:buFont typeface="Arial" panose="020B0604020202020204" pitchFamily="34" charset="0"/>
              <a:buChar char="•"/>
            </a:pPr>
            <a:r>
              <a:rPr lang="sv-SE" sz="2200" dirty="0"/>
              <a:t>Tertial</a:t>
            </a:r>
          </a:p>
          <a:p>
            <a:pPr marL="285750" indent="-285750">
              <a:lnSpc>
                <a:spcPct val="90000"/>
              </a:lnSpc>
              <a:buFont typeface="Arial" panose="020B0604020202020204" pitchFamily="34" charset="0"/>
              <a:buChar char="•"/>
            </a:pPr>
            <a:r>
              <a:rPr lang="sv-SE" sz="2200" dirty="0"/>
              <a:t>Kvartal</a:t>
            </a:r>
          </a:p>
          <a:p>
            <a:pPr marL="285750" indent="-285750">
              <a:lnSpc>
                <a:spcPct val="90000"/>
              </a:lnSpc>
              <a:buFont typeface="Arial" panose="020B0604020202020204" pitchFamily="34" charset="0"/>
              <a:buChar char="•"/>
            </a:pPr>
            <a:r>
              <a:rPr lang="sv-SE" sz="2200" dirty="0"/>
              <a:t>År</a:t>
            </a:r>
          </a:p>
          <a:p>
            <a:pPr marL="285750" indent="-285750">
              <a:lnSpc>
                <a:spcPct val="90000"/>
              </a:lnSpc>
              <a:buFont typeface="Arial" panose="020B0604020202020204" pitchFamily="34" charset="0"/>
              <a:buChar char="•"/>
            </a:pPr>
            <a:endParaRPr lang="sv-SE" sz="2200" dirty="0"/>
          </a:p>
          <a:p>
            <a:pPr marL="285750" indent="-285750">
              <a:lnSpc>
                <a:spcPct val="90000"/>
              </a:lnSpc>
              <a:buFont typeface="Arial" panose="020B0604020202020204" pitchFamily="34" charset="0"/>
              <a:buChar char="•"/>
            </a:pPr>
            <a:r>
              <a:rPr lang="sv-SE" sz="2200" dirty="0"/>
              <a:t>Sjukvårdsregion</a:t>
            </a:r>
          </a:p>
          <a:p>
            <a:pPr marL="285750" indent="-285750">
              <a:lnSpc>
                <a:spcPct val="90000"/>
              </a:lnSpc>
              <a:buFont typeface="Arial" panose="020B0604020202020204" pitchFamily="34" charset="0"/>
              <a:buChar char="•"/>
            </a:pPr>
            <a:r>
              <a:rPr lang="sv-SE" sz="2200" dirty="0"/>
              <a:t>Sjukhus inom regionen</a:t>
            </a:r>
          </a:p>
          <a:p>
            <a:pPr marL="285750" indent="-285750">
              <a:lnSpc>
                <a:spcPct val="90000"/>
              </a:lnSpc>
              <a:buFont typeface="Arial" panose="020B0604020202020204" pitchFamily="34" charset="0"/>
              <a:buChar char="•"/>
            </a:pPr>
            <a:r>
              <a:rPr lang="sv-SE" sz="2200" dirty="0"/>
              <a:t>Riket</a:t>
            </a:r>
          </a:p>
        </p:txBody>
      </p:sp>
      <p:pic>
        <p:nvPicPr>
          <p:cNvPr id="6" name="Platshållare för innehåll 5">
            <a:extLst>
              <a:ext uri="{FF2B5EF4-FFF2-40B4-BE49-F238E27FC236}">
                <a16:creationId xmlns:a16="http://schemas.microsoft.com/office/drawing/2014/main" id="{447CF3D8-CC8C-CD51-DEB2-BB0F8578069D}"/>
              </a:ext>
            </a:extLst>
          </p:cNvPr>
          <p:cNvPicPr>
            <a:picLocks noGrp="1" noChangeAspect="1"/>
          </p:cNvPicPr>
          <p:nvPr>
            <p:ph sz="half" idx="2"/>
          </p:nvPr>
        </p:nvPicPr>
        <p:blipFill>
          <a:blip r:embed="rId2"/>
          <a:stretch>
            <a:fillRect/>
          </a:stretch>
        </p:blipFill>
        <p:spPr>
          <a:xfrm>
            <a:off x="4572000" y="1600199"/>
            <a:ext cx="4356000" cy="4525963"/>
          </a:xfrm>
          <a:noFill/>
        </p:spPr>
      </p:pic>
    </p:spTree>
    <p:extLst>
      <p:ext uri="{BB962C8B-B14F-4D97-AF65-F5344CB8AC3E}">
        <p14:creationId xmlns:p14="http://schemas.microsoft.com/office/powerpoint/2010/main" val="2648428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0CDC9E-EB47-43A9-A127-03B12826CEF2}"/>
              </a:ext>
            </a:extLst>
          </p:cNvPr>
          <p:cNvSpPr>
            <a:spLocks noGrp="1"/>
          </p:cNvSpPr>
          <p:nvPr>
            <p:ph type="ctrTitle"/>
          </p:nvPr>
        </p:nvSpPr>
        <p:spPr>
          <a:xfrm>
            <a:off x="685800" y="167461"/>
            <a:ext cx="7772400" cy="1470025"/>
          </a:xfrm>
        </p:spPr>
        <p:txBody>
          <a:bodyPr anchor="ctr">
            <a:normAutofit/>
          </a:bodyPr>
          <a:lstStyle/>
          <a:p>
            <a:r>
              <a:rPr lang="sv-SE" dirty="0"/>
              <a:t>Rapport för inrapportering i Riksstroke</a:t>
            </a:r>
          </a:p>
        </p:txBody>
      </p:sp>
      <p:sp>
        <p:nvSpPr>
          <p:cNvPr id="12" name="Platshållare för innehåll 2">
            <a:extLst>
              <a:ext uri="{FF2B5EF4-FFF2-40B4-BE49-F238E27FC236}">
                <a16:creationId xmlns:a16="http://schemas.microsoft.com/office/drawing/2014/main" id="{2E319B8A-682A-7F6D-CCDD-F52CDB41D3E0}"/>
              </a:ext>
            </a:extLst>
          </p:cNvPr>
          <p:cNvSpPr>
            <a:spLocks noGrp="1"/>
          </p:cNvSpPr>
          <p:nvPr>
            <p:ph type="subTitle" idx="1"/>
          </p:nvPr>
        </p:nvSpPr>
        <p:spPr>
          <a:xfrm>
            <a:off x="685800" y="1923236"/>
            <a:ext cx="7772400" cy="3128542"/>
          </a:xfrm>
        </p:spPr>
        <p:txBody>
          <a:bodyPr>
            <a:normAutofit/>
          </a:bodyPr>
          <a:lstStyle/>
          <a:p>
            <a:pPr>
              <a:lnSpc>
                <a:spcPct val="90000"/>
              </a:lnSpc>
            </a:pPr>
            <a:r>
              <a:rPr lang="sv-SE" dirty="0"/>
              <a:t>Skickas ut en gång i kvartalet</a:t>
            </a:r>
          </a:p>
          <a:p>
            <a:pPr>
              <a:lnSpc>
                <a:spcPct val="90000"/>
              </a:lnSpc>
            </a:pPr>
            <a:r>
              <a:rPr lang="sv-SE" dirty="0"/>
              <a:t>Hur ligger sjukhuset till med registreringen jmf med samma period de senaste 5 åren</a:t>
            </a:r>
          </a:p>
          <a:p>
            <a:pPr>
              <a:lnSpc>
                <a:spcPct val="90000"/>
              </a:lnSpc>
            </a:pPr>
            <a:r>
              <a:rPr lang="sv-SE" dirty="0"/>
              <a:t>Hur ligger sjukhuset till vad gäller inrapporteringshastighet jmf med tidigare år, tex fullständigt akutskede till fullständig registrering.</a:t>
            </a:r>
          </a:p>
        </p:txBody>
      </p:sp>
    </p:spTree>
    <p:extLst>
      <p:ext uri="{BB962C8B-B14F-4D97-AF65-F5344CB8AC3E}">
        <p14:creationId xmlns:p14="http://schemas.microsoft.com/office/powerpoint/2010/main" val="2137587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C87F72-4038-D054-21DF-0308314607E2}"/>
              </a:ext>
            </a:extLst>
          </p:cNvPr>
          <p:cNvSpPr>
            <a:spLocks noGrp="1"/>
          </p:cNvSpPr>
          <p:nvPr>
            <p:ph type="title"/>
          </p:nvPr>
        </p:nvSpPr>
        <p:spPr>
          <a:xfrm>
            <a:off x="457200" y="274638"/>
            <a:ext cx="8229600" cy="344562"/>
          </a:xfrm>
        </p:spPr>
        <p:txBody>
          <a:bodyPr>
            <a:normAutofit fontScale="90000"/>
          </a:bodyPr>
          <a:lstStyle/>
          <a:p>
            <a:r>
              <a:rPr lang="sv-SE" dirty="0"/>
              <a:t>Rapport för inrapportering i Riksstroke</a:t>
            </a:r>
          </a:p>
        </p:txBody>
      </p:sp>
      <p:pic>
        <p:nvPicPr>
          <p:cNvPr id="6" name="Platshållare för innehåll 5">
            <a:extLst>
              <a:ext uri="{FF2B5EF4-FFF2-40B4-BE49-F238E27FC236}">
                <a16:creationId xmlns:a16="http://schemas.microsoft.com/office/drawing/2014/main" id="{57590902-ED78-0936-2EFE-C6FF570B5D03}"/>
              </a:ext>
            </a:extLst>
          </p:cNvPr>
          <p:cNvPicPr>
            <a:picLocks noGrp="1" noChangeAspect="1"/>
          </p:cNvPicPr>
          <p:nvPr>
            <p:ph sz="half" idx="1"/>
          </p:nvPr>
        </p:nvPicPr>
        <p:blipFill>
          <a:blip r:embed="rId2"/>
          <a:stretch>
            <a:fillRect/>
          </a:stretch>
        </p:blipFill>
        <p:spPr>
          <a:xfrm>
            <a:off x="280919" y="1238400"/>
            <a:ext cx="4207799" cy="4887763"/>
          </a:xfrm>
        </p:spPr>
      </p:pic>
      <p:pic>
        <p:nvPicPr>
          <p:cNvPr id="8" name="Platshållare för innehåll 7">
            <a:extLst>
              <a:ext uri="{FF2B5EF4-FFF2-40B4-BE49-F238E27FC236}">
                <a16:creationId xmlns:a16="http://schemas.microsoft.com/office/drawing/2014/main" id="{288607BB-4B67-E6DA-336A-B8E2973A466B}"/>
              </a:ext>
            </a:extLst>
          </p:cNvPr>
          <p:cNvPicPr>
            <a:picLocks noGrp="1" noChangeAspect="1"/>
          </p:cNvPicPr>
          <p:nvPr>
            <p:ph sz="half" idx="2"/>
          </p:nvPr>
        </p:nvPicPr>
        <p:blipFill>
          <a:blip r:embed="rId3"/>
          <a:stretch>
            <a:fillRect/>
          </a:stretch>
        </p:blipFill>
        <p:spPr>
          <a:xfrm>
            <a:off x="4648200" y="2275200"/>
            <a:ext cx="4207800" cy="3247200"/>
          </a:xfrm>
        </p:spPr>
      </p:pic>
    </p:spTree>
    <p:extLst>
      <p:ext uri="{BB962C8B-B14F-4D97-AF65-F5344CB8AC3E}">
        <p14:creationId xmlns:p14="http://schemas.microsoft.com/office/powerpoint/2010/main" val="3022402968"/>
      </p:ext>
    </p:extLst>
  </p:cSld>
  <p:clrMapOvr>
    <a:masterClrMapping/>
  </p:clrMapOvr>
</p:sld>
</file>

<file path=ppt/theme/theme1.xml><?xml version="1.0" encoding="utf-8"?>
<a:theme xmlns:a="http://schemas.openxmlformats.org/drawingml/2006/main" name="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6.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0039DAB0-7D38-4811-8BB1-C6C4965A58F0}"/>
    </a:ext>
  </a:extLst>
</a:theme>
</file>

<file path=ppt/theme/theme7.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ppt/theme/themeOverride2.xml><?xml version="1.0" encoding="utf-8"?>
<a:themeOverride xmlns:a="http://schemas.openxmlformats.org/drawingml/2006/main">
  <a:clrScheme name="Socialstyrelsen">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npassat 28">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Riksstroke_mall.potx</Template>
  <TotalTime>1960</TotalTime>
  <Words>3376</Words>
  <Application>Microsoft Office PowerPoint</Application>
  <PresentationFormat>Bildspel på skärmen (4:3)</PresentationFormat>
  <Paragraphs>679</Paragraphs>
  <Slides>110</Slides>
  <Notes>15</Notes>
  <HiddenSlides>0</HiddenSlides>
  <MMClips>0</MMClips>
  <ScaleCrop>false</ScaleCrop>
  <HeadingPairs>
    <vt:vector size="6" baseType="variant">
      <vt:variant>
        <vt:lpstr>Använt teckensnitt</vt:lpstr>
      </vt:variant>
      <vt:variant>
        <vt:i4>7</vt:i4>
      </vt:variant>
      <vt:variant>
        <vt:lpstr>Tema</vt:lpstr>
      </vt:variant>
      <vt:variant>
        <vt:i4>7</vt:i4>
      </vt:variant>
      <vt:variant>
        <vt:lpstr>Bildrubriker</vt:lpstr>
      </vt:variant>
      <vt:variant>
        <vt:i4>110</vt:i4>
      </vt:variant>
    </vt:vector>
  </HeadingPairs>
  <TitlesOfParts>
    <vt:vector size="124" baseType="lpstr">
      <vt:lpstr>Arial</vt:lpstr>
      <vt:lpstr>Bell MT</vt:lpstr>
      <vt:lpstr>Book Antiqua</vt:lpstr>
      <vt:lpstr>Calibri</vt:lpstr>
      <vt:lpstr>Calibri Light</vt:lpstr>
      <vt:lpstr>Century Gothic</vt:lpstr>
      <vt:lpstr>Wingdings</vt:lpstr>
      <vt:lpstr>Riksstroke_mall</vt:lpstr>
      <vt:lpstr>Office-tema</vt:lpstr>
      <vt:lpstr>1_Riksstroke_mall</vt:lpstr>
      <vt:lpstr>2_Office-tema</vt:lpstr>
      <vt:lpstr>Region Västmanland Blå</vt:lpstr>
      <vt:lpstr>Region Västmanland Rosa</vt:lpstr>
      <vt:lpstr>Region Västmanland Grön</vt:lpstr>
      <vt:lpstr>PowerPoint-presentation</vt:lpstr>
      <vt:lpstr>Riksstrokes Styrgrupp och kansli</vt:lpstr>
      <vt:lpstr>Praktisk information</vt:lpstr>
      <vt:lpstr>Dagens program</vt:lpstr>
      <vt:lpstr>Senaste resultaten från Riksstroke</vt:lpstr>
      <vt:lpstr>Stroke 2010-2021</vt:lpstr>
      <vt:lpstr>PowerPoint-presentation</vt:lpstr>
      <vt:lpstr>Täckningsgrad, per region</vt:lpstr>
      <vt:lpstr>Täckningsgrad TIA</vt:lpstr>
      <vt:lpstr>Rapportering 2022 </vt:lpstr>
      <vt:lpstr>TIA och stroke 2021</vt:lpstr>
      <vt:lpstr>NIHSS vid inkomst (73%) </vt:lpstr>
      <vt:lpstr>NIHSS</vt:lpstr>
      <vt:lpstr>Strokeenhet, första vårdenhet</vt:lpstr>
      <vt:lpstr>Strokeenhet</vt:lpstr>
      <vt:lpstr>Bilddiagnostik</vt:lpstr>
      <vt:lpstr>Reperfusionsbehandling vid ischemisk stroke</vt:lpstr>
      <vt:lpstr>NIHSS före och efter trombolys</vt:lpstr>
      <vt:lpstr>NIHSS, Trombektomi </vt:lpstr>
      <vt:lpstr>Regional variation i reperfusion</vt:lpstr>
      <vt:lpstr>Antikoagulantia efter ischemisk stroke</vt:lpstr>
      <vt:lpstr>Antikoagulantia efter ischemisk stroke</vt:lpstr>
      <vt:lpstr>Bedömning</vt:lpstr>
      <vt:lpstr>Andel ADL-beroende efter 3 mån</vt:lpstr>
      <vt:lpstr>ADL vid insjuknande, tre och 12 mån</vt:lpstr>
      <vt:lpstr>ADL oberoende 1 år efter stroke</vt:lpstr>
      <vt:lpstr>Beroende av anhöriga 1 år efter stroke</vt:lpstr>
      <vt:lpstr>Återgång till aktiviteter 1 år</vt:lpstr>
      <vt:lpstr>Självskattat hälsotillstånd</vt:lpstr>
      <vt:lpstr>Subaraknoidalblödningar</vt:lpstr>
      <vt:lpstr>Subaraknoidalblödningar</vt:lpstr>
      <vt:lpstr>Subaraknoidalblödningar</vt:lpstr>
      <vt:lpstr>Hur går det för SAH-patienterna?</vt:lpstr>
      <vt:lpstr>Uppföljning – alla stroke</vt:lpstr>
      <vt:lpstr>Uppföljning planerad</vt:lpstr>
      <vt:lpstr>Målnivåer 2021</vt:lpstr>
      <vt:lpstr>Fint arbete!</vt:lpstr>
      <vt:lpstr>Utan er vore det inte möjligt</vt:lpstr>
      <vt:lpstr>Dagens program</vt:lpstr>
      <vt:lpstr>Aktuell forskning och pågående studier </vt:lpstr>
      <vt:lpstr>Aktuell forskning från Riksstroke &amp; EVAS</vt:lpstr>
      <vt:lpstr>EVAS- det svenska kvalitetsregistret för endovaskulär behandling av akut stroke</vt:lpstr>
      <vt:lpstr>Vad innebär trombektomi?</vt:lpstr>
      <vt:lpstr>Reperfusionsbehandling vid  akut ischemisk stroke - behandlingsmål </vt:lpstr>
      <vt:lpstr>Antal trombektomier</vt:lpstr>
      <vt:lpstr>Regionala skillnader i implementering -andel trombektomier av alla ischemiska stroke</vt:lpstr>
      <vt:lpstr>Socialstyrelsen 2019:  Nationella riktlinjer för vård vid stroke</vt:lpstr>
      <vt:lpstr>Ökning av antal trombektomier 2015–2020</vt:lpstr>
      <vt:lpstr>Andel ischemiska stroke som går till trombektomi</vt:lpstr>
      <vt:lpstr>Prognos vid 90 dagar</vt:lpstr>
      <vt:lpstr>Aktuella forskningsfrågor i RSEVAS</vt:lpstr>
      <vt:lpstr>Sammanfattning</vt:lpstr>
      <vt:lpstr>Tack för uppmärksamheten!  Teresa.ullberg@med.lu.se</vt:lpstr>
      <vt:lpstr>Dagens program</vt:lpstr>
      <vt:lpstr>Formulär 2023, borttagna frågor </vt:lpstr>
      <vt:lpstr>Forts borttagna frågor</vt:lpstr>
      <vt:lpstr>Forts borttagna frågor - TIA</vt:lpstr>
      <vt:lpstr>Formulär 2023, nya frågor</vt:lpstr>
      <vt:lpstr>Forts nya frågor</vt:lpstr>
      <vt:lpstr>Dagens program</vt:lpstr>
      <vt:lpstr>Registrering</vt:lpstr>
      <vt:lpstr>Frågor och svar</vt:lpstr>
      <vt:lpstr>Fråga 1 + 2</vt:lpstr>
      <vt:lpstr>Svar fråga 1 +2 </vt:lpstr>
      <vt:lpstr>Fråga 3 </vt:lpstr>
      <vt:lpstr>Svar fråga 3 </vt:lpstr>
      <vt:lpstr>Fråga 4 </vt:lpstr>
      <vt:lpstr>Fråga 5 </vt:lpstr>
      <vt:lpstr>Svar fråga 5</vt:lpstr>
      <vt:lpstr>Fråga 6</vt:lpstr>
      <vt:lpstr>Svar fråga 6 </vt:lpstr>
      <vt:lpstr>Fråga 7 </vt:lpstr>
      <vt:lpstr>Svar fråga 7</vt:lpstr>
      <vt:lpstr>Fråga 8</vt:lpstr>
      <vt:lpstr>Svar fråga 8</vt:lpstr>
      <vt:lpstr>Dagens program</vt:lpstr>
      <vt:lpstr>Omvårdnadsvariabler</vt:lpstr>
      <vt:lpstr>Omvårdnadsvariablerna- ett redskap i förbättringsarbetet på avdelning och klinik</vt:lpstr>
      <vt:lpstr>Omvårdnadsvariablerna </vt:lpstr>
      <vt:lpstr>ROAG-bedömningar 2018</vt:lpstr>
      <vt:lpstr>Utbildningsinsats i munhälsa startade 2017</vt:lpstr>
      <vt:lpstr>Utbildningens innehåll</vt:lpstr>
      <vt:lpstr>Har du kunskap gällande hur ROAG-bedömning ska utföras?</vt:lpstr>
      <vt:lpstr>Utförda ROAG-bedömningar 2018 jämfört med 2021</vt:lpstr>
      <vt:lpstr>2019 togs beslut att kliniken skulle registrera samtliga omvårdnadsvariabler</vt:lpstr>
      <vt:lpstr>Åtgärder för att fler patienter skulle riskbedömas i fall/trycksår</vt:lpstr>
      <vt:lpstr>CDS Fall</vt:lpstr>
      <vt:lpstr>Bedömning och skapande av vårdplan</vt:lpstr>
      <vt:lpstr>Exempel på vårdplan</vt:lpstr>
      <vt:lpstr>Antal fall-riskbedömningar 2019-2021</vt:lpstr>
      <vt:lpstr>Tips</vt:lpstr>
      <vt:lpstr>Tack att  ni lyssnade frida.aven@regionvastmanland.se</vt:lpstr>
      <vt:lpstr>Dagens program</vt:lpstr>
      <vt:lpstr>Information från Riksstroke</vt:lpstr>
      <vt:lpstr>PowerPoint-presentation</vt:lpstr>
      <vt:lpstr>Ny rapport för målnivårer</vt:lpstr>
      <vt:lpstr>Ny rapport för vårdförloppet</vt:lpstr>
      <vt:lpstr>Rapport för inrapportering i Riksstroke</vt:lpstr>
      <vt:lpstr>Rapport för inrapportering i Riksstroke</vt:lpstr>
      <vt:lpstr>Mer information om inregistrering</vt:lpstr>
      <vt:lpstr>EVAS och Riksstroke informationsblad</vt:lpstr>
      <vt:lpstr>Dagens program</vt:lpstr>
      <vt:lpstr>Gruppdiskussioner</vt:lpstr>
      <vt:lpstr>PowerPoint-presentation</vt:lpstr>
      <vt:lpstr>Gruppindelning</vt:lpstr>
      <vt:lpstr>Dagens program</vt:lpstr>
      <vt:lpstr>Årets strokeenhet </vt:lpstr>
      <vt:lpstr>Årets strokeenhet</vt:lpstr>
      <vt:lpstr>Årets strokeenhet 2021</vt:lpstr>
      <vt:lpstr>Omnämnande för  God strokevård 2021</vt:lpstr>
    </vt:vector>
  </TitlesOfParts>
  <Company>Umeå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Birgitta Stegmayr</dc:creator>
  <cp:lastModifiedBy>Per Ivarsson</cp:lastModifiedBy>
  <cp:revision>65</cp:revision>
  <dcterms:created xsi:type="dcterms:W3CDTF">2014-09-22T12:17:55Z</dcterms:created>
  <dcterms:modified xsi:type="dcterms:W3CDTF">2022-09-21T05:51:42Z</dcterms:modified>
</cp:coreProperties>
</file>