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9" r:id="rId2"/>
  </p:sldMasterIdLst>
  <p:notesMasterIdLst>
    <p:notesMasterId r:id="rId20"/>
  </p:notesMasterIdLst>
  <p:sldIdLst>
    <p:sldId id="266" r:id="rId3"/>
    <p:sldId id="512" r:id="rId4"/>
    <p:sldId id="343" r:id="rId5"/>
    <p:sldId id="344" r:id="rId6"/>
    <p:sldId id="345" r:id="rId7"/>
    <p:sldId id="309" r:id="rId8"/>
    <p:sldId id="515" r:id="rId9"/>
    <p:sldId id="342" r:id="rId10"/>
    <p:sldId id="516" r:id="rId11"/>
    <p:sldId id="517" r:id="rId12"/>
    <p:sldId id="518" r:id="rId13"/>
    <p:sldId id="261" r:id="rId14"/>
    <p:sldId id="262" r:id="rId15"/>
    <p:sldId id="514" r:id="rId16"/>
    <p:sldId id="511" r:id="rId17"/>
    <p:sldId id="263" r:id="rId18"/>
    <p:sldId id="259" r:id="rId19"/>
  </p:sldIdLst>
  <p:sldSz cx="9144000" cy="6858000" type="screen4x3"/>
  <p:notesSz cx="6858000" cy="9144000"/>
  <p:defaultTextStyle>
    <a:defPPr>
      <a:defRPr lang="sv-S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3" d="100"/>
          <a:sy n="63" d="100"/>
        </p:scale>
        <p:origin x="9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E709F9F-8B7F-0839-6E26-56B7A3962D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4294DF0-1000-9F9C-2810-547A2F604C6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1A2C7ED-1EEF-4B98-B10E-358956B65626}" type="datetimeFigureOut">
              <a:rPr lang="sv-SE"/>
              <a:pPr>
                <a:defRPr/>
              </a:pPr>
              <a:t>2022-12-14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ED9F4787-A5B7-9E4E-F74D-0C2F91DBA6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A3D74F19-FED6-FC5F-55CF-85B3CD198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92943EF-4368-33F3-FBDF-D582129AD8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BFDA057-7E6B-1C1A-8BB9-1CC82D777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EF237B-A720-4A36-AFB8-58DDE64ACAD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tshållare för bildobjekt 1">
            <a:extLst>
              <a:ext uri="{FF2B5EF4-FFF2-40B4-BE49-F238E27FC236}">
                <a16:creationId xmlns:a16="http://schemas.microsoft.com/office/drawing/2014/main" id="{CDEEEA60-D727-EB4C-48E6-526BADAC2A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Platshållare för anteckningar 2">
            <a:extLst>
              <a:ext uri="{FF2B5EF4-FFF2-40B4-BE49-F238E27FC236}">
                <a16:creationId xmlns:a16="http://schemas.microsoft.com/office/drawing/2014/main" id="{FCD63A1C-C09C-E19E-E028-325370A9D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  <p:sp>
        <p:nvSpPr>
          <p:cNvPr id="8196" name="Platshållare för bildnummer 3">
            <a:extLst>
              <a:ext uri="{FF2B5EF4-FFF2-40B4-BE49-F238E27FC236}">
                <a16:creationId xmlns:a16="http://schemas.microsoft.com/office/drawing/2014/main" id="{2AE1F5B6-4EAE-E782-383A-354143141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8D7C56-40C0-4520-B63E-92B4535B8F38}" type="slidenum">
              <a:rPr lang="sv-SE" altLang="sv-SE" smtClean="0"/>
              <a:pPr/>
              <a:t>2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bildobjekt 1">
            <a:extLst>
              <a:ext uri="{FF2B5EF4-FFF2-40B4-BE49-F238E27FC236}">
                <a16:creationId xmlns:a16="http://schemas.microsoft.com/office/drawing/2014/main" id="{1C28C9EF-682E-4B2B-C0D5-8C0A93CB18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Platshållare för anteckningar 2">
            <a:extLst>
              <a:ext uri="{FF2B5EF4-FFF2-40B4-BE49-F238E27FC236}">
                <a16:creationId xmlns:a16="http://schemas.microsoft.com/office/drawing/2014/main" id="{4D97A13C-9A6A-B051-6D15-C21F11777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32CE2B8-6D59-EE1C-A79F-5542F8DB7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C933E36-2F81-44A8-8751-96E254F5D2DE}" type="slidenum">
              <a:rPr lang="sv-SE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sv-SE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tshållare för bildobjekt 1">
            <a:extLst>
              <a:ext uri="{FF2B5EF4-FFF2-40B4-BE49-F238E27FC236}">
                <a16:creationId xmlns:a16="http://schemas.microsoft.com/office/drawing/2014/main" id="{93EF9718-FBB6-AEAD-F8B8-B08D642F9C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Platshållare för anteckningar 2">
            <a:extLst>
              <a:ext uri="{FF2B5EF4-FFF2-40B4-BE49-F238E27FC236}">
                <a16:creationId xmlns:a16="http://schemas.microsoft.com/office/drawing/2014/main" id="{7D57AEC6-173E-8DCE-D3CF-54CDD0728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6F313CB-4C3C-D4A8-4973-CD2B1F8D3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A83F9CB-6FCB-41CE-BB68-8A7E16158495}" type="slidenum">
              <a:rPr lang="sv-SE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sv-SE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tshållare för bildobjekt 1">
            <a:extLst>
              <a:ext uri="{FF2B5EF4-FFF2-40B4-BE49-F238E27FC236}">
                <a16:creationId xmlns:a16="http://schemas.microsoft.com/office/drawing/2014/main" id="{FB23F3F1-0D25-5140-4A69-23F1A8AA0F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Platshållare för anteckningar 2">
            <a:extLst>
              <a:ext uri="{FF2B5EF4-FFF2-40B4-BE49-F238E27FC236}">
                <a16:creationId xmlns:a16="http://schemas.microsoft.com/office/drawing/2014/main" id="{98022802-B55F-D1B6-19B1-AA71B8FE5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387A41F-8257-136D-B8B2-155092801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DE3D5CD-4CD4-42DA-80B3-3F91D5D73836}" type="slidenum">
              <a:rPr lang="sv-SE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sv-SE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>
            <a:extLst>
              <a:ext uri="{FF2B5EF4-FFF2-40B4-BE49-F238E27FC236}">
                <a16:creationId xmlns:a16="http://schemas.microsoft.com/office/drawing/2014/main" id="{0EDB2F1B-545E-0488-336B-2D14513D37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Platshållare för anteckningar 2">
            <a:extLst>
              <a:ext uri="{FF2B5EF4-FFF2-40B4-BE49-F238E27FC236}">
                <a16:creationId xmlns:a16="http://schemas.microsoft.com/office/drawing/2014/main" id="{73947A15-BB08-B244-66C5-1587B0D34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Inlämnade strukturdata hittills= </a:t>
            </a:r>
          </a:p>
        </p:txBody>
      </p:sp>
      <p:sp>
        <p:nvSpPr>
          <p:cNvPr id="22532" name="Platshållare för bildnummer 3">
            <a:extLst>
              <a:ext uri="{FF2B5EF4-FFF2-40B4-BE49-F238E27FC236}">
                <a16:creationId xmlns:a16="http://schemas.microsoft.com/office/drawing/2014/main" id="{09B72A26-7378-B0AD-A6E1-819086BAA5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30A9B7-27E2-42C4-9FDF-EDFB26429659}" type="slidenum">
              <a:rPr lang="sv-SE" altLang="sv-SE" smtClean="0"/>
              <a:pPr/>
              <a:t>12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>
            <a:extLst>
              <a:ext uri="{FF2B5EF4-FFF2-40B4-BE49-F238E27FC236}">
                <a16:creationId xmlns:a16="http://schemas.microsoft.com/office/drawing/2014/main" id="{A9402843-5381-B1F9-3AB5-CC8B32F9F6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tshållare för anteckningar 2">
            <a:extLst>
              <a:ext uri="{FF2B5EF4-FFF2-40B4-BE49-F238E27FC236}">
                <a16:creationId xmlns:a16="http://schemas.microsoft.com/office/drawing/2014/main" id="{94670103-020C-1F03-06D3-D764866C3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Lista på inaktiva användare, skickar till administratören vilka som varit inaktiva och som planeras ta bort. </a:t>
            </a:r>
          </a:p>
          <a:p>
            <a:r>
              <a:rPr lang="sv-SE" altLang="sv-SE"/>
              <a:t>Bra om admin städar själv, bättre kunskap om vilka som behöver behörighet. Inte varit inloggade på 8 år – 2 år, många användare 30!</a:t>
            </a:r>
          </a:p>
        </p:txBody>
      </p:sp>
      <p:sp>
        <p:nvSpPr>
          <p:cNvPr id="24580" name="Platshållare för bildnummer 3">
            <a:extLst>
              <a:ext uri="{FF2B5EF4-FFF2-40B4-BE49-F238E27FC236}">
                <a16:creationId xmlns:a16="http://schemas.microsoft.com/office/drawing/2014/main" id="{DB8823D9-EDE7-C71A-638D-2EBAA8C6D7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562ED3-407A-42C2-8E2B-E7E8092C6C0D}" type="slidenum">
              <a:rPr lang="sv-SE" altLang="sv-SE" smtClean="0"/>
              <a:pPr/>
              <a:t>13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bildobjekt 1">
            <a:extLst>
              <a:ext uri="{FF2B5EF4-FFF2-40B4-BE49-F238E27FC236}">
                <a16:creationId xmlns:a16="http://schemas.microsoft.com/office/drawing/2014/main" id="{7B6183E9-4CC4-B758-410B-857A2D57BC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Platshållare för anteckningar 2">
            <a:extLst>
              <a:ext uri="{FF2B5EF4-FFF2-40B4-BE49-F238E27FC236}">
                <a16:creationId xmlns:a16="http://schemas.microsoft.com/office/drawing/2014/main" id="{85D7143E-DE69-A841-2527-F83B7096D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  <p:sp>
        <p:nvSpPr>
          <p:cNvPr id="26628" name="Platshållare för bildnummer 3">
            <a:extLst>
              <a:ext uri="{FF2B5EF4-FFF2-40B4-BE49-F238E27FC236}">
                <a16:creationId xmlns:a16="http://schemas.microsoft.com/office/drawing/2014/main" id="{B9872740-5870-3408-EF6F-7C732467EB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64DD5B-2A03-4335-89C8-EA44506A9F9D}" type="slidenum">
              <a:rPr lang="sv-SE" altLang="sv-SE" smtClean="0"/>
              <a:pPr/>
              <a:t>14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tshållare för bildobjekt 1">
            <a:extLst>
              <a:ext uri="{FF2B5EF4-FFF2-40B4-BE49-F238E27FC236}">
                <a16:creationId xmlns:a16="http://schemas.microsoft.com/office/drawing/2014/main" id="{0BE55984-E50D-8D94-E130-3C378069C4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tshållare för anteckningar 2">
            <a:extLst>
              <a:ext uri="{FF2B5EF4-FFF2-40B4-BE49-F238E27FC236}">
                <a16:creationId xmlns:a16="http://schemas.microsoft.com/office/drawing/2014/main" id="{12D8AD3D-09EF-44C8-8CD7-D35F990E7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  <p:sp>
        <p:nvSpPr>
          <p:cNvPr id="30724" name="Platshållare för bildnummer 3">
            <a:extLst>
              <a:ext uri="{FF2B5EF4-FFF2-40B4-BE49-F238E27FC236}">
                <a16:creationId xmlns:a16="http://schemas.microsoft.com/office/drawing/2014/main" id="{AE1EE9EB-1642-34E9-6710-9B8E3FA120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8F5212-8D58-4170-89EE-AE65A0894236}" type="slidenum">
              <a:rPr lang="sv-SE" altLang="sv-SE" smtClean="0"/>
              <a:pPr/>
              <a:t>17</a:t>
            </a:fld>
            <a:endParaRPr lang="sv-SE" alt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">
            <a:extLst>
              <a:ext uri="{FF2B5EF4-FFF2-40B4-BE49-F238E27FC236}">
                <a16:creationId xmlns:a16="http://schemas.microsoft.com/office/drawing/2014/main" id="{ED545020-15F8-B0C6-AD7A-5751FCFC4E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5300" y="1577975"/>
            <a:ext cx="822960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altLang="sv-SE" sz="3200">
                <a:solidFill>
                  <a:srgbClr val="B50B1B"/>
                </a:solidFill>
                <a:latin typeface="Calibri" panose="020F0502020204030204" pitchFamily="34" charset="0"/>
              </a:rPr>
              <a:t>The Swedish Stroke Register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09492"/>
            <a:ext cx="8229600" cy="1353806"/>
          </a:xfrm>
        </p:spPr>
        <p:txBody>
          <a:bodyPr>
            <a:normAutofit/>
          </a:bodyPr>
          <a:lstStyle>
            <a:lvl1pPr>
              <a:defRPr sz="6000">
                <a:solidFill>
                  <a:srgbClr val="B50B1B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38262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7963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15000" y="2159999"/>
            <a:ext cx="6615000" cy="3960000"/>
          </a:xfrm>
        </p:spPr>
        <p:txBody>
          <a:bodyPr/>
          <a:lstStyle>
            <a:lvl7pPr marL="2057400" indent="0">
              <a:buNone/>
              <a:defRPr/>
            </a:lvl7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864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7461"/>
            <a:ext cx="7772400" cy="1470025"/>
          </a:xfrm>
        </p:spPr>
        <p:txBody>
          <a:bodyPr/>
          <a:lstStyle>
            <a:lvl1pPr>
              <a:defRPr>
                <a:solidFill>
                  <a:srgbClr val="B50B1B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1923236"/>
            <a:ext cx="7772400" cy="3128542"/>
          </a:xfrm>
          <a:effectLst/>
        </p:spPr>
        <p:txBody>
          <a:bodyPr/>
          <a:lstStyle>
            <a:lvl1pPr marL="457200" indent="-457200" algn="l">
              <a:buFont typeface="Arial"/>
              <a:buChar char="•"/>
              <a:defRPr sz="2800">
                <a:solidFill>
                  <a:srgbClr val="0000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408821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253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15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019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3">
            <a:extLst>
              <a:ext uri="{FF2B5EF4-FFF2-40B4-BE49-F238E27FC236}">
                <a16:creationId xmlns:a16="http://schemas.microsoft.com/office/drawing/2014/main" id="{1A60B13D-A0BB-F22A-68C5-EF97761654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5300" y="1577975"/>
            <a:ext cx="822960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sv-SE" altLang="sv-SE" sz="3200">
                <a:solidFill>
                  <a:srgbClr val="B50B1B"/>
                </a:solidFill>
              </a:rPr>
              <a:t>The Swedish Stroke Register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809492"/>
            <a:ext cx="8229600" cy="1353806"/>
          </a:xfrm>
        </p:spPr>
        <p:txBody>
          <a:bodyPr>
            <a:normAutofit/>
          </a:bodyPr>
          <a:lstStyle>
            <a:lvl1pPr>
              <a:defRPr sz="6000">
                <a:solidFill>
                  <a:srgbClr val="B50B1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532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67461"/>
            <a:ext cx="7772400" cy="1470025"/>
          </a:xfrm>
        </p:spPr>
        <p:txBody>
          <a:bodyPr/>
          <a:lstStyle>
            <a:lvl1pPr>
              <a:defRPr>
                <a:solidFill>
                  <a:srgbClr val="B50B1B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1923236"/>
            <a:ext cx="7772400" cy="3128542"/>
          </a:xfrm>
          <a:effectLst/>
        </p:spPr>
        <p:txBody>
          <a:bodyPr/>
          <a:lstStyle>
            <a:lvl1pPr marL="457200" indent="-457200" algn="l">
              <a:buFont typeface="Arial"/>
              <a:buChar char="•"/>
              <a:defRPr sz="2800">
                <a:solidFill>
                  <a:srgbClr val="0000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253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6995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58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AD4">
            <a:alpha val="2313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407D590B-2099-53EF-929C-095C41ECC2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3D260A-7B51-7C21-B183-2EBEA81E0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28" name="Bildobjekt 15">
            <a:extLst>
              <a:ext uri="{FF2B5EF4-FFF2-40B4-BE49-F238E27FC236}">
                <a16:creationId xmlns:a16="http://schemas.microsoft.com/office/drawing/2014/main" id="{47CFB3D3-EFE1-567E-8049-232FD45D5C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6167438"/>
            <a:ext cx="1366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EF2B722-6E84-17B2-25DF-94FC9F7F33CD}"/>
              </a:ext>
            </a:extLst>
          </p:cNvPr>
          <p:cNvSpPr txBox="1"/>
          <p:nvPr/>
        </p:nvSpPr>
        <p:spPr>
          <a:xfrm>
            <a:off x="0" y="6489700"/>
            <a:ext cx="7535863" cy="3683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7" r:id="rId2"/>
    <p:sldLayoutId id="2147483788" r:id="rId3"/>
    <p:sldLayoutId id="2147483789" r:id="rId4"/>
    <p:sldLayoutId id="2147483790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50B1B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ln>
            <a:solidFill>
              <a:srgbClr val="00009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AD4">
            <a:alpha val="2313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>
            <a:extLst>
              <a:ext uri="{FF2B5EF4-FFF2-40B4-BE49-F238E27FC236}">
                <a16:creationId xmlns:a16="http://schemas.microsoft.com/office/drawing/2014/main" id="{A984923C-9E4A-E7B8-F058-CE5BD331E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31CBF6-4C50-689E-21BE-6C661C44B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2052" name="Bildobjekt 15">
            <a:extLst>
              <a:ext uri="{FF2B5EF4-FFF2-40B4-BE49-F238E27FC236}">
                <a16:creationId xmlns:a16="http://schemas.microsoft.com/office/drawing/2014/main" id="{57784013-B615-0C62-E7B8-B1F22EA64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6167438"/>
            <a:ext cx="1366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D06E7EF-10A2-BB5F-802B-74C1F62C1EB1}"/>
              </a:ext>
            </a:extLst>
          </p:cNvPr>
          <p:cNvSpPr txBox="1"/>
          <p:nvPr/>
        </p:nvSpPr>
        <p:spPr>
          <a:xfrm>
            <a:off x="0" y="6489700"/>
            <a:ext cx="7535863" cy="3683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1" r:id="rId2"/>
    <p:sldLayoutId id="2147483792" r:id="rId3"/>
    <p:sldLayoutId id="2147483793" r:id="rId4"/>
    <p:sldLayoutId id="2147483794" r:id="rId5"/>
    <p:sldLayoutId id="2147483795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50B1B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B50B1B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ln>
            <a:solidFill>
              <a:srgbClr val="00009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nationelltklinisktkunskapsstod.se/vardprogramochvardforlopp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>
            <a:extLst>
              <a:ext uri="{FF2B5EF4-FFF2-40B4-BE49-F238E27FC236}">
                <a16:creationId xmlns:a16="http://schemas.microsoft.com/office/drawing/2014/main" id="{B799BAAC-3963-5129-0DB8-51B7ABDE2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Välkommen till Riksstroke webbinarium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C592CCA-B62D-8184-88E3-CD2E4B763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22463"/>
            <a:ext cx="7772400" cy="3128962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sv-SE" altLang="sv-SE" dirty="0"/>
              <a:t>Praktisk information</a:t>
            </a:r>
          </a:p>
          <a:p>
            <a:pPr>
              <a:defRPr/>
            </a:pPr>
            <a:r>
              <a:rPr lang="sv-SE" altLang="sv-SE" dirty="0"/>
              <a:t>Mikrofoner mutade</a:t>
            </a:r>
          </a:p>
          <a:p>
            <a:pPr>
              <a:defRPr/>
            </a:pPr>
            <a:r>
              <a:rPr lang="sv-SE" altLang="sv-SE" dirty="0"/>
              <a:t>Använd ”handen” vid frågor eller ställ den i chatten</a:t>
            </a:r>
          </a:p>
          <a:p>
            <a:pPr>
              <a:defRPr/>
            </a:pPr>
            <a:r>
              <a:rPr lang="sv-SE" altLang="sv-SE" dirty="0"/>
              <a:t>PP bilder kommer på hemsidan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objekt 2">
            <a:extLst>
              <a:ext uri="{FF2B5EF4-FFF2-40B4-BE49-F238E27FC236}">
                <a16:creationId xmlns:a16="http://schemas.microsoft.com/office/drawing/2014/main" id="{1D0A9A06-2403-E488-7D04-5730A9A9D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542925"/>
            <a:ext cx="62388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Bildobjekt 4">
            <a:extLst>
              <a:ext uri="{FF2B5EF4-FFF2-40B4-BE49-F238E27FC236}">
                <a16:creationId xmlns:a16="http://schemas.microsoft.com/office/drawing/2014/main" id="{4395AE80-0F2E-1156-A7ED-FBC265075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466975"/>
            <a:ext cx="62674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ubrik 1">
            <a:extLst>
              <a:ext uri="{FF2B5EF4-FFF2-40B4-BE49-F238E27FC236}">
                <a16:creationId xmlns:a16="http://schemas.microsoft.com/office/drawing/2014/main" id="{5D72FD32-3D9C-4C54-B322-A8DEA701EF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 sz="1800"/>
              <a:t>Personcentrerat och </a:t>
            </a:r>
            <a:br>
              <a:rPr lang="sv-SE" altLang="sv-SE" sz="1800"/>
            </a:br>
            <a:r>
              <a:rPr lang="sv-SE" altLang="sv-SE" sz="1800"/>
              <a:t>sammanhållet vårdförlopp </a:t>
            </a:r>
            <a:br>
              <a:rPr lang="sv-SE" altLang="sv-SE" sz="1800"/>
            </a:br>
            <a:r>
              <a:rPr lang="sv-SE" altLang="sv-SE" sz="1800"/>
              <a:t>Stroke och TIA - tidiga insatser </a:t>
            </a:r>
            <a:br>
              <a:rPr lang="sv-SE" altLang="sv-SE" sz="1800"/>
            </a:br>
            <a:r>
              <a:rPr lang="sv-SE" altLang="sv-SE" sz="1800"/>
              <a:t>och vård</a:t>
            </a:r>
            <a:br>
              <a:rPr lang="sv-SE" altLang="sv-SE" sz="1800"/>
            </a:br>
            <a:r>
              <a:rPr lang="sv-SE" altLang="sv-SE" sz="1800">
                <a:hlinkClick r:id="rId2"/>
              </a:rPr>
              <a:t>https://nationelltklinisktkunskapsstod.se/vardprogramochvardforlopp</a:t>
            </a:r>
            <a:br>
              <a:rPr lang="sv-SE" altLang="sv-SE" sz="1800"/>
            </a:br>
            <a:endParaRPr lang="sv-SE" altLang="sv-SE" sz="18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3C8211E-FC58-D501-735A-003CD797E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22463"/>
            <a:ext cx="7969250" cy="3979862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endParaRPr lang="sv-SE" dirty="0"/>
          </a:p>
        </p:txBody>
      </p:sp>
      <p:pic>
        <p:nvPicPr>
          <p:cNvPr id="20484" name="Bildobjekt 4">
            <a:extLst>
              <a:ext uri="{FF2B5EF4-FFF2-40B4-BE49-F238E27FC236}">
                <a16:creationId xmlns:a16="http://schemas.microsoft.com/office/drawing/2014/main" id="{EADB682D-6268-1A64-8E5B-C7AD447BB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922463"/>
            <a:ext cx="3967163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>
            <a:extLst>
              <a:ext uri="{FF2B5EF4-FFF2-40B4-BE49-F238E27FC236}">
                <a16:creationId xmlns:a16="http://schemas.microsoft.com/office/drawing/2014/main" id="{57619178-2139-132C-650B-382D50D3D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13" y="333375"/>
            <a:ext cx="7772400" cy="1470025"/>
          </a:xfrm>
        </p:spPr>
        <p:txBody>
          <a:bodyPr/>
          <a:lstStyle/>
          <a:p>
            <a:pPr eaLnBrk="1" hangingPunct="1"/>
            <a:r>
              <a:rPr lang="sv-SE" altLang="sv-SE"/>
              <a:t>Datum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7DC9F4F-13EE-769C-16CB-A3A704C68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677" y="1922463"/>
            <a:ext cx="8609192" cy="4286748"/>
          </a:xfrm>
        </p:spPr>
        <p:txBody>
          <a:bodyPr/>
          <a:lstStyle/>
          <a:p>
            <a:pPr>
              <a:defRPr/>
            </a:pPr>
            <a:r>
              <a:rPr lang="sv-SE" altLang="sv-SE" dirty="0"/>
              <a:t>Deadline </a:t>
            </a:r>
            <a:r>
              <a:rPr lang="sv-SE" dirty="0"/>
              <a:t>Stroke och TIA  15 mars 2023</a:t>
            </a:r>
          </a:p>
          <a:p>
            <a:pPr eaLnBrk="1" hangingPunct="1">
              <a:defRPr/>
            </a:pPr>
            <a:r>
              <a:rPr lang="sv-SE" dirty="0"/>
              <a:t>3 månaders uppföljning 10 maj 2023</a:t>
            </a:r>
          </a:p>
          <a:p>
            <a:pPr eaLnBrk="1" hangingPunct="1">
              <a:defRPr/>
            </a:pPr>
            <a:endParaRPr lang="sv-SE" dirty="0"/>
          </a:p>
          <a:p>
            <a:pPr eaLnBrk="1" hangingPunct="1">
              <a:defRPr/>
            </a:pPr>
            <a:r>
              <a:rPr lang="sv-SE" dirty="0"/>
              <a:t>Strukturdata enkät 30 november</a:t>
            </a:r>
          </a:p>
          <a:p>
            <a:pPr marL="0" indent="0" eaLnBrk="1" hangingPunct="1">
              <a:buFont typeface="Arial"/>
              <a:buNone/>
              <a:defRPr/>
            </a:pPr>
            <a:endParaRPr lang="sv-SE" dirty="0"/>
          </a:p>
          <a:p>
            <a:pPr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">
            <a:extLst>
              <a:ext uri="{FF2B5EF4-FFF2-40B4-BE49-F238E27FC236}">
                <a16:creationId xmlns:a16="http://schemas.microsoft.com/office/drawing/2014/main" id="{61CF902F-1943-2FE9-65A6-3154CABAE1B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altLang="sv-SE"/>
              <a:t>Rensa inaktiva användare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4C1E22B-5275-C2FA-37B9-E8BB444E852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2159726"/>
            <a:ext cx="8229600" cy="3065417"/>
          </a:xfrm>
        </p:spPr>
        <p:txBody>
          <a:bodyPr/>
          <a:lstStyle/>
          <a:p>
            <a:pPr>
              <a:defRPr/>
            </a:pPr>
            <a:r>
              <a:rPr lang="sv-SE" dirty="0"/>
              <a:t>Vi fortsätter att städa bort användare som inte är aktiva. De som inte varit inloggade fram tom 2020.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Bildobjekt 2">
            <a:extLst>
              <a:ext uri="{FF2B5EF4-FFF2-40B4-BE49-F238E27FC236}">
                <a16:creationId xmlns:a16="http://schemas.microsoft.com/office/drawing/2014/main" id="{23BB61F3-FE3E-293E-AC64-EAD0BF943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149" r="72968" b="68423"/>
          <a:stretch>
            <a:fillRect/>
          </a:stretch>
        </p:blipFill>
        <p:spPr bwMode="auto">
          <a:xfrm>
            <a:off x="719138" y="661988"/>
            <a:ext cx="8072437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Bildobjekt 4">
            <a:extLst>
              <a:ext uri="{FF2B5EF4-FFF2-40B4-BE49-F238E27FC236}">
                <a16:creationId xmlns:a16="http://schemas.microsoft.com/office/drawing/2014/main" id="{4F6BC816-A8CA-54ED-CE44-3C57D75A8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6" r="71619" b="53291"/>
          <a:stretch>
            <a:fillRect/>
          </a:stretch>
        </p:blipFill>
        <p:spPr bwMode="auto">
          <a:xfrm>
            <a:off x="719138" y="3144838"/>
            <a:ext cx="5603875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E8369E0D-4920-2F5C-906C-F629FEF9FE94}"/>
              </a:ext>
            </a:extLst>
          </p:cNvPr>
          <p:cNvCxnSpPr/>
          <p:nvPr/>
        </p:nvCxnSpPr>
        <p:spPr>
          <a:xfrm>
            <a:off x="357188" y="3657600"/>
            <a:ext cx="669925" cy="757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11ECA4E9-D8E5-0267-8B03-6683755A0503}"/>
              </a:ext>
            </a:extLst>
          </p:cNvPr>
          <p:cNvCxnSpPr/>
          <p:nvPr/>
        </p:nvCxnSpPr>
        <p:spPr>
          <a:xfrm flipH="1">
            <a:off x="3335338" y="287338"/>
            <a:ext cx="661987" cy="974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F1DF5D2-F81A-9D2C-2BFC-6F3BE8AF43CD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ubrik 1">
            <a:extLst>
              <a:ext uri="{FF2B5EF4-FFF2-40B4-BE49-F238E27FC236}">
                <a16:creationId xmlns:a16="http://schemas.microsoft.com/office/drawing/2014/main" id="{0B1E881C-4194-415C-350E-219B73C86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Kommande webbinarier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CDC660-0B89-B46E-4BC3-DC7A8D6FC3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sv-SE" dirty="0">
                <a:solidFill>
                  <a:srgbClr val="FF0000"/>
                </a:solidFill>
              </a:rPr>
              <a:t>15 december </a:t>
            </a:r>
            <a:r>
              <a:rPr lang="sv-SE" dirty="0"/>
              <a:t>AF SPICE - en diskussion om EKG-utredning efter stroke och TIA</a:t>
            </a:r>
          </a:p>
          <a:p>
            <a:pPr>
              <a:defRPr/>
            </a:pPr>
            <a:r>
              <a:rPr lang="sv-SE" dirty="0"/>
              <a:t>Webbinarier våren 2023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sv-SE" dirty="0" err="1"/>
              <a:t>Utbildningswebbinarium</a:t>
            </a:r>
            <a:endParaRPr lang="sv-SE" dirty="0"/>
          </a:p>
          <a:p>
            <a:pPr marL="914400" lvl="1" indent="-457200" algn="l">
              <a:buFont typeface="Wingdings" panose="05000000000000000000" pitchFamily="2" charset="2"/>
              <a:buChar char="Ø"/>
              <a:defRPr/>
            </a:pPr>
            <a:r>
              <a:rPr lang="sv-SE" dirty="0"/>
              <a:t>Önskemål?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ubrik 1">
            <a:extLst>
              <a:ext uri="{FF2B5EF4-FFF2-40B4-BE49-F238E27FC236}">
                <a16:creationId xmlns:a16="http://schemas.microsoft.com/office/drawing/2014/main" id="{776AB270-11EB-2FA1-D092-1D094E35A07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altLang="sv-SE"/>
              <a:t>Bemanning Kansli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CEC04D-7E52-B695-E7A2-C0E12819A185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Hannele Hjelm, Riksstrokekoordinator 80%</a:t>
            </a:r>
          </a:p>
          <a:p>
            <a:pPr>
              <a:defRPr/>
            </a:pPr>
            <a:r>
              <a:rPr lang="sv-SE" dirty="0"/>
              <a:t>Sara Korpela, </a:t>
            </a:r>
            <a:r>
              <a:rPr lang="sv-SE" dirty="0" err="1"/>
              <a:t>Bitr</a:t>
            </a:r>
            <a:r>
              <a:rPr lang="sv-SE" dirty="0"/>
              <a:t> Riksstrokekoordinator 60%</a:t>
            </a:r>
          </a:p>
          <a:p>
            <a:pPr>
              <a:defRPr/>
            </a:pPr>
            <a:r>
              <a:rPr lang="sv-SE" dirty="0"/>
              <a:t>Per Ivarsson Kanslichef, systemförvaltare </a:t>
            </a:r>
          </a:p>
          <a:p>
            <a:pPr>
              <a:defRPr/>
            </a:pPr>
            <a:r>
              <a:rPr lang="sv-SE" dirty="0"/>
              <a:t>Fredrik Jonsson, Statistiker </a:t>
            </a:r>
          </a:p>
          <a:p>
            <a:pPr>
              <a:defRPr/>
            </a:pPr>
            <a:r>
              <a:rPr lang="sv-SE" dirty="0"/>
              <a:t>Agnes Holma Weister, statistiker 50% för Riksstroke</a:t>
            </a:r>
          </a:p>
          <a:p>
            <a:pPr>
              <a:defRPr/>
            </a:pPr>
            <a:r>
              <a:rPr lang="sv-SE" dirty="0"/>
              <a:t>e-mail: riksstroke@regionvasterbotten.se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ubrik 1">
            <a:extLst>
              <a:ext uri="{FF2B5EF4-FFF2-40B4-BE49-F238E27FC236}">
                <a16:creationId xmlns:a16="http://schemas.microsoft.com/office/drawing/2014/main" id="{C24E6C14-C04B-4D3C-F747-78B549870D0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altLang="sv-SE"/>
              <a:t>Julstängt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8E1C65-0E40-92ED-5C03-7E58AB9DAEB3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sv-SE" dirty="0"/>
              <a:t>24 december – 1 januari</a:t>
            </a:r>
          </a:p>
        </p:txBody>
      </p:sp>
      <p:pic>
        <p:nvPicPr>
          <p:cNvPr id="29700" name="Bildobjekt 4" descr="Närbild av semesterdekorationer, inklusive baubles, tallar och tallar">
            <a:extLst>
              <a:ext uri="{FF2B5EF4-FFF2-40B4-BE49-F238E27FC236}">
                <a16:creationId xmlns:a16="http://schemas.microsoft.com/office/drawing/2014/main" id="{98433D5B-16C5-B689-776D-0E8686C0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8"/>
          <a:stretch>
            <a:fillRect/>
          </a:stretch>
        </p:blipFill>
        <p:spPr bwMode="auto">
          <a:xfrm>
            <a:off x="0" y="2525713"/>
            <a:ext cx="9144000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ruta 5">
            <a:extLst>
              <a:ext uri="{FF2B5EF4-FFF2-40B4-BE49-F238E27FC236}">
                <a16:creationId xmlns:a16="http://schemas.microsoft.com/office/drawing/2014/main" id="{2A176D91-5C02-1C6F-37DD-460A120AD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352800"/>
            <a:ext cx="3605212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sv-SE" altLang="sv-SE" sz="2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God Jul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sv-SE" altLang="sv-SE" sz="2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Önskar; Mia, Per, Hannele, Fredrik, Sara och Agnes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>
            <a:extLst>
              <a:ext uri="{FF2B5EF4-FFF2-40B4-BE49-F238E27FC236}">
                <a16:creationId xmlns:a16="http://schemas.microsoft.com/office/drawing/2014/main" id="{797F6829-1DFA-D4F5-DA4C-F9E3C81D1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Agenda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0041227-0CF9-5DC0-4241-A50277796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1923236"/>
            <a:ext cx="8075023" cy="396375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sv-SE" altLang="sv-SE" dirty="0"/>
              <a:t>Formulär 2023</a:t>
            </a:r>
          </a:p>
          <a:p>
            <a:pPr>
              <a:defRPr/>
            </a:pPr>
            <a:r>
              <a:rPr lang="sv-SE" altLang="sv-SE" dirty="0"/>
              <a:t>Deadline 2022</a:t>
            </a:r>
          </a:p>
          <a:p>
            <a:pPr>
              <a:defRPr/>
            </a:pPr>
            <a:r>
              <a:rPr lang="sv-SE" altLang="sv-SE" dirty="0"/>
              <a:t>Strukturdataenkät</a:t>
            </a:r>
          </a:p>
          <a:p>
            <a:pPr>
              <a:defRPr/>
            </a:pPr>
            <a:r>
              <a:rPr lang="sv-SE" altLang="sv-SE" dirty="0"/>
              <a:t>Rensa inaktiva användare</a:t>
            </a:r>
          </a:p>
          <a:p>
            <a:pPr>
              <a:defRPr/>
            </a:pPr>
            <a:r>
              <a:rPr lang="sv-SE" altLang="sv-SE" dirty="0"/>
              <a:t>Kommande Webbinarier</a:t>
            </a:r>
          </a:p>
          <a:p>
            <a:pPr>
              <a:defRPr/>
            </a:pPr>
            <a:r>
              <a:rPr lang="sv-SE" altLang="sv-SE" dirty="0"/>
              <a:t>Bemanning kansli</a:t>
            </a:r>
          </a:p>
          <a:p>
            <a:pPr>
              <a:defRPr/>
            </a:pPr>
            <a:r>
              <a:rPr lang="sv-SE" altLang="sv-SE" dirty="0"/>
              <a:t>Inkomna frågor?</a:t>
            </a:r>
          </a:p>
          <a:p>
            <a:pPr>
              <a:defRPr/>
            </a:pPr>
            <a:br>
              <a:rPr lang="sv-SE" altLang="sv-SE" dirty="0"/>
            </a:br>
            <a:r>
              <a:rPr lang="sv-SE" altLang="sv-SE" dirty="0"/>
              <a:t>		</a:t>
            </a:r>
            <a:endParaRPr lang="sv-S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>
            <a:extLst>
              <a:ext uri="{FF2B5EF4-FFF2-40B4-BE49-F238E27FC236}">
                <a16:creationId xmlns:a16="http://schemas.microsoft.com/office/drawing/2014/main" id="{3B758465-C5B0-DF21-CB97-E662125DA7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pPr eaLnBrk="1" hangingPunct="1"/>
            <a:r>
              <a:rPr lang="sv-SE" altLang="sv-SE"/>
              <a:t>Formulär 2023, borttagna frågor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A54AF80-5868-45DB-892A-5D3514052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1" y="1786467"/>
            <a:ext cx="8094132" cy="4411133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v-SE" strike="sngStrike">
                <a:solidFill>
                  <a:schemeClr val="tx1"/>
                </a:solidFill>
              </a:rPr>
              <a:t>Endast försök till endovaskulär behandling (trombektomi)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v-SE" strike="sngStrike">
                <a:solidFill>
                  <a:schemeClr val="tx1"/>
                </a:solidFill>
              </a:rPr>
              <a:t>1 =ja	2= nej		9= okänt			 	    I___I</a:t>
            </a:r>
          </a:p>
          <a:p>
            <a:pPr lvl="1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>
                <a:solidFill>
                  <a:schemeClr val="bg2">
                    <a:lumMod val="10000"/>
                  </a:schemeClr>
                </a:solidFill>
              </a:rPr>
              <a:t>Frågan finns i EVAS och har varit svår att besvara i Riksstroke</a:t>
            </a:r>
            <a:endParaRPr lang="sv-SE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>
            <a:extLst>
              <a:ext uri="{FF2B5EF4-FFF2-40B4-BE49-F238E27FC236}">
                <a16:creationId xmlns:a16="http://schemas.microsoft.com/office/drawing/2014/main" id="{1DE705BC-5EB1-D37C-6FC4-6B18E2A09A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pPr eaLnBrk="1" hangingPunct="1"/>
            <a:r>
              <a:rPr lang="sv-SE" altLang="sv-SE" sz="3200"/>
              <a:t>Forts borttagna frågor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9423D38-0510-6FB5-9879-DF5D9EBDC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37486"/>
            <a:ext cx="8331200" cy="4610914"/>
          </a:xfrm>
        </p:spPr>
        <p:txBody>
          <a:bodyPr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v-SE" dirty="0"/>
              <a:t>Datum för ny- eller återinsättning av perorala </a:t>
            </a:r>
            <a:r>
              <a:rPr lang="sv-SE" dirty="0" err="1"/>
              <a:t>antikoagulantia</a:t>
            </a:r>
            <a:r>
              <a:rPr lang="sv-SE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v-SE" dirty="0"/>
              <a:t>under vårdtiden (ÅÅMMDD)                                                                      I___I___II___I___II___I___I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v-SE" strike="sngStrike" dirty="0"/>
              <a:t>Om behandling pågick vid insjuknandet och kortare uppehåll än 36 </a:t>
            </a:r>
            <a:r>
              <a:rPr lang="sv-SE" strike="sngStrike" dirty="0" err="1"/>
              <a:t>tim</a:t>
            </a:r>
            <a:r>
              <a:rPr lang="sv-SE" strike="sngStrike" dirty="0"/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v-SE" strike="sngStrike" dirty="0"/>
              <a:t>under vårdtiden, ange ankomstdag till sjukhus .</a:t>
            </a:r>
          </a:p>
          <a:p>
            <a:pPr lvl="1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chemeClr val="bg2">
                    <a:lumMod val="10000"/>
                  </a:schemeClr>
                </a:solidFill>
              </a:rPr>
              <a:t>Behålla frågan men ta bort mening, förbättra vägledning</a:t>
            </a:r>
          </a:p>
          <a:p>
            <a:pPr lvl="1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dirty="0">
              <a:solidFill>
                <a:schemeClr val="bg2">
                  <a:lumMod val="10000"/>
                </a:schemeClr>
              </a:solidFill>
            </a:endParaRPr>
          </a:p>
          <a:p>
            <a:pPr marL="0" lvl="1"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sv-SE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v-SE" strike="sngStrike" dirty="0">
                <a:solidFill>
                  <a:schemeClr val="bg2">
                    <a:lumMod val="10000"/>
                  </a:schemeClr>
                </a:solidFill>
              </a:rPr>
              <a:t>Huvudorsak varför perorala </a:t>
            </a:r>
            <a:r>
              <a:rPr lang="sv-SE" strike="sngStrike" dirty="0" err="1">
                <a:solidFill>
                  <a:schemeClr val="bg2">
                    <a:lumMod val="10000"/>
                  </a:schemeClr>
                </a:solidFill>
              </a:rPr>
              <a:t>antikoagulantia</a:t>
            </a:r>
            <a:r>
              <a:rPr lang="sv-SE" strike="sngStrike" dirty="0">
                <a:solidFill>
                  <a:schemeClr val="bg2">
                    <a:lumMod val="10000"/>
                  </a:schemeClr>
                </a:solidFill>
              </a:rPr>
              <a:t> ej var insatt under vårdtiden </a:t>
            </a:r>
            <a:r>
              <a:rPr lang="sv-SE" sz="2600" strike="sngStrike" dirty="0">
                <a:solidFill>
                  <a:srgbClr val="CDD4D7">
                    <a:lumMod val="10000"/>
                  </a:srgbClr>
                </a:solidFill>
              </a:rPr>
              <a:t>I___I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trike="sngStrike" dirty="0">
                <a:solidFill>
                  <a:schemeClr val="bg2">
                    <a:lumMod val="10000"/>
                  </a:schemeClr>
                </a:solidFill>
              </a:rPr>
              <a:t>vid förmaksflimmer och hjärninfarkt (I63)                                                                               	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trike="sngStrike" dirty="0">
                <a:solidFill>
                  <a:schemeClr val="bg2">
                    <a:lumMod val="10000"/>
                  </a:schemeClr>
                </a:solidFill>
              </a:rPr>
              <a:t>1= planerad insättning efter utskrivning   	2= kontraindicerat (enl. FASS)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trike="sngStrike" dirty="0">
                <a:solidFill>
                  <a:schemeClr val="bg2">
                    <a:lumMod val="10000"/>
                  </a:schemeClr>
                </a:solidFill>
              </a:rPr>
              <a:t>3= interaktioner med andra läkemedel/naturläkemedel (enl. FASS)   	4= försiktighet (enl. FASS)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trike="sngStrike" dirty="0">
                <a:solidFill>
                  <a:schemeClr val="bg2">
                    <a:lumMod val="10000"/>
                  </a:schemeClr>
                </a:solidFill>
              </a:rPr>
              <a:t>5= falltendens	6= demens   	7= patienten avstår behandling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v-SE" strike="sngStrike" dirty="0">
                <a:solidFill>
                  <a:schemeClr val="bg2">
                    <a:lumMod val="10000"/>
                  </a:schemeClr>
                </a:solidFill>
              </a:rPr>
              <a:t>8= annan anledning     	9= okänt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>
            <a:extLst>
              <a:ext uri="{FF2B5EF4-FFF2-40B4-BE49-F238E27FC236}">
                <a16:creationId xmlns:a16="http://schemas.microsoft.com/office/drawing/2014/main" id="{E49C9637-F5C6-3D94-0933-D81EEF8642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pPr eaLnBrk="1" hangingPunct="1"/>
            <a:r>
              <a:rPr lang="sv-SE" altLang="sv-SE" sz="3200"/>
              <a:t>Forts borttagna frågor - TIA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C3A9D7-4008-2B48-75F9-66BE5E897D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v-SE" strike="sngStrike" dirty="0"/>
              <a:t>Patient sökte först till hälso- och sjukvård för det aktuella TIA-insjuknandet vid	I___I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v-SE" strike="sngStrike" dirty="0"/>
              <a:t>1= akutmottagning på sjukhus	2=primärvård	3= företagshälsovård	4= annat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v-SE" strike="sngStrike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sv-SE" strike="sngStrike" dirty="0"/>
              <a:t>Vid direktintag strokeenhet koda 1= akutmottagning på sjukhus. Primärvårdsakutmottagning kodas som 2=primärvård. Svarsalternativ 4 kan tex vara privatpraktiserande eller utomlands</a:t>
            </a:r>
            <a:r>
              <a:rPr lang="sv-SE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v-SE" dirty="0"/>
          </a:p>
          <a:p>
            <a:pPr eaLnBrk="1" fontAlgn="auto" hangingPunct="1">
              <a:spcAft>
                <a:spcPts val="0"/>
              </a:spcAft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ubrik 1">
            <a:extLst>
              <a:ext uri="{FF2B5EF4-FFF2-40B4-BE49-F238E27FC236}">
                <a16:creationId xmlns:a16="http://schemas.microsoft.com/office/drawing/2014/main" id="{049CDCF3-D274-4895-1FE5-A1FF4208ED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pPr eaLnBrk="1" hangingPunct="1"/>
            <a:r>
              <a:rPr lang="sv-SE" altLang="sv-SE"/>
              <a:t>Formulär 2023, nya frågor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B8444BB-F7EC-7421-8E86-C77CE0656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63" y="1465263"/>
            <a:ext cx="8042275" cy="494347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sv-SE" dirty="0"/>
          </a:p>
        </p:txBody>
      </p:sp>
      <p:pic>
        <p:nvPicPr>
          <p:cNvPr id="14340" name="Bildobjekt 4">
            <a:extLst>
              <a:ext uri="{FF2B5EF4-FFF2-40B4-BE49-F238E27FC236}">
                <a16:creationId xmlns:a16="http://schemas.microsoft.com/office/drawing/2014/main" id="{EFD82D95-02A6-145C-BC2A-AA7164810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184400"/>
            <a:ext cx="81311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>
            <a:extLst>
              <a:ext uri="{FF2B5EF4-FFF2-40B4-BE49-F238E27FC236}">
                <a16:creationId xmlns:a16="http://schemas.microsoft.com/office/drawing/2014/main" id="{9DFD94E7-E86B-769A-28CB-F4D44D2147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r>
              <a:rPr lang="sv-SE" altLang="sv-SE"/>
              <a:t>Vägledning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FA60681-AA11-749A-3529-50E8D27CA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23235"/>
            <a:ext cx="7772400" cy="3761947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sv-SE" dirty="0">
                <a:ea typeface="Calibri" panose="020F0502020204030204" pitchFamily="34" charset="0"/>
              </a:rPr>
              <a:t>Med storkärlsocklusion i främre cirkulation avses att ett av de centrala kärlen i hjärnans, som är tillgängliga för trombektomi, täppts igen (ockluderats) av en propp (tromb) eller kärlskada (dissektion). </a:t>
            </a:r>
          </a:p>
          <a:p>
            <a:pPr>
              <a:defRPr/>
            </a:pPr>
            <a:r>
              <a:rPr lang="sv-SE" dirty="0">
                <a:ea typeface="Calibri" panose="020F0502020204030204" pitchFamily="34" charset="0"/>
              </a:rPr>
              <a:t>Med centrala kärl i främre cirkulation avses följande kärl: a. karotis interna (ICA, intrakraniella/distala del), a. cerebri media (MCA, gren/nivå M1 eller M2), a. cerebri </a:t>
            </a:r>
            <a:r>
              <a:rPr lang="sv-SE" dirty="0" err="1">
                <a:ea typeface="Calibri" panose="020F0502020204030204" pitchFamily="34" charset="0"/>
              </a:rPr>
              <a:t>anterior</a:t>
            </a:r>
            <a:r>
              <a:rPr lang="sv-SE" dirty="0">
                <a:ea typeface="Calibri" panose="020F0502020204030204" pitchFamily="34" charset="0"/>
              </a:rPr>
              <a:t> (ACA, gren/nivå A1)</a:t>
            </a:r>
          </a:p>
          <a:p>
            <a:pPr>
              <a:defRPr/>
            </a:pPr>
            <a:r>
              <a:rPr lang="sv-SE" dirty="0">
                <a:ea typeface="Calibri" panose="020F0502020204030204" pitchFamily="34" charset="0"/>
              </a:rPr>
              <a:t>Notera att frågan endast avser fynd från DT-angio, dvs </a:t>
            </a:r>
            <a:r>
              <a:rPr lang="sv-SE" i="1" dirty="0">
                <a:ea typeface="Calibri" panose="020F0502020204030204" pitchFamily="34" charset="0"/>
              </a:rPr>
              <a:t>inte</a:t>
            </a:r>
            <a:r>
              <a:rPr lang="sv-SE" dirty="0">
                <a:ea typeface="Calibri" panose="020F0502020204030204" pitchFamily="34" charset="0"/>
              </a:rPr>
              <a:t> fynd från t.ex. ultraljudsundersökning. Frågan avser endast fynd i hjärnans större kärl i främre cirkulation, dvs </a:t>
            </a:r>
            <a:r>
              <a:rPr lang="sv-SE" i="1" dirty="0">
                <a:ea typeface="Calibri" panose="020F0502020204030204" pitchFamily="34" charset="0"/>
              </a:rPr>
              <a:t>inte</a:t>
            </a:r>
            <a:r>
              <a:rPr lang="sv-SE" dirty="0">
                <a:ea typeface="Calibri" panose="020F0502020204030204" pitchFamily="34" charset="0"/>
              </a:rPr>
              <a:t> halskärlen t.ex. a. karotis vid bifurkationen/bulben,  a. karotis externa, eller mindre/distala kärl i hjärnans främre cirkulation, t.ex. M3, A2, eller i bakre cirkulation: a. vertebralis, a. basilaris,  a. cerebri posterior (PCA, gren/nivå P1 eller P2). </a:t>
            </a:r>
          </a:p>
          <a:p>
            <a:pPr>
              <a:defRPr/>
            </a:pPr>
            <a:endParaRPr lang="sv-S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">
            <a:extLst>
              <a:ext uri="{FF2B5EF4-FFF2-40B4-BE49-F238E27FC236}">
                <a16:creationId xmlns:a16="http://schemas.microsoft.com/office/drawing/2014/main" id="{40CD7392-7DC0-DBE9-411C-C26ADA3AD3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6688"/>
            <a:ext cx="7772400" cy="1470025"/>
          </a:xfrm>
        </p:spPr>
        <p:txBody>
          <a:bodyPr/>
          <a:lstStyle/>
          <a:p>
            <a:pPr eaLnBrk="1" hangingPunct="1"/>
            <a:r>
              <a:rPr lang="sv-SE" altLang="sv-SE" sz="3200"/>
              <a:t>Forts nya frågor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6519F6-091B-DF7A-1228-8B63E2AA0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sv-SE" dirty="0"/>
          </a:p>
          <a:p>
            <a:pPr eaLnBrk="1" fontAlgn="auto" hangingPunct="1">
              <a:spcAft>
                <a:spcPts val="0"/>
              </a:spcAft>
              <a:defRPr/>
            </a:pPr>
            <a:endParaRPr lang="sv-SE" dirty="0"/>
          </a:p>
          <a:p>
            <a:pPr eaLnBrk="1" fontAlgn="auto" hangingPunct="1">
              <a:spcAft>
                <a:spcPts val="0"/>
              </a:spcAft>
              <a:defRPr/>
            </a:pPr>
            <a:endParaRPr lang="sv-SE" dirty="0"/>
          </a:p>
          <a:p>
            <a:pPr eaLnBrk="1" fontAlgn="auto" hangingPunct="1">
              <a:spcAft>
                <a:spcPts val="0"/>
              </a:spcAft>
              <a:defRPr/>
            </a:pPr>
            <a:endParaRPr lang="sv-SE" dirty="0"/>
          </a:p>
        </p:txBody>
      </p:sp>
      <p:pic>
        <p:nvPicPr>
          <p:cNvPr id="17412" name="Bildobjekt 8">
            <a:extLst>
              <a:ext uri="{FF2B5EF4-FFF2-40B4-BE49-F238E27FC236}">
                <a16:creationId xmlns:a16="http://schemas.microsoft.com/office/drawing/2014/main" id="{963DD5EC-D533-72CE-62A8-B385C4D91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211263"/>
            <a:ext cx="5800725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objekt 6">
            <a:extLst>
              <a:ext uri="{FF2B5EF4-FFF2-40B4-BE49-F238E27FC236}">
                <a16:creationId xmlns:a16="http://schemas.microsoft.com/office/drawing/2014/main" id="{4EB41BD6-27F3-A8A4-9823-2F938FB6E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290513"/>
            <a:ext cx="6575425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ksstroke_mall">
  <a:themeElements>
    <a:clrScheme name="Berättelse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iksstroke_mall">
  <a:themeElements>
    <a:clrScheme name="Berättelse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Riksstroke_mall.potx</Template>
  <TotalTime>676</TotalTime>
  <Words>685</Words>
  <Application>Microsoft Office PowerPoint</Application>
  <PresentationFormat>Bildspel på skärmen (4:3)</PresentationFormat>
  <Paragraphs>80</Paragraphs>
  <Slides>17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Riksstroke_mall</vt:lpstr>
      <vt:lpstr>1_Riksstroke_mall</vt:lpstr>
      <vt:lpstr>Välkommen till Riksstroke webbinarium</vt:lpstr>
      <vt:lpstr>Agenda</vt:lpstr>
      <vt:lpstr>Formulär 2023, borttagna frågor </vt:lpstr>
      <vt:lpstr>Forts borttagna frågor</vt:lpstr>
      <vt:lpstr>Forts borttagna frågor - TIA</vt:lpstr>
      <vt:lpstr>Formulär 2023, nya frågor</vt:lpstr>
      <vt:lpstr>Vägledning</vt:lpstr>
      <vt:lpstr>Forts nya frågor</vt:lpstr>
      <vt:lpstr>PowerPoint-presentation</vt:lpstr>
      <vt:lpstr>PowerPoint-presentation</vt:lpstr>
      <vt:lpstr>Personcentrerat och  sammanhållet vårdförlopp  Stroke och TIA - tidiga insatser  och vård https://nationelltklinisktkunskapsstod.se/vardprogramochvardforlopp </vt:lpstr>
      <vt:lpstr>Datum</vt:lpstr>
      <vt:lpstr>Rensa inaktiva användare</vt:lpstr>
      <vt:lpstr>PowerPoint-presentation</vt:lpstr>
      <vt:lpstr>Kommande webbinarier</vt:lpstr>
      <vt:lpstr>Bemanning Kansli</vt:lpstr>
      <vt:lpstr>Julstängt</vt:lpstr>
    </vt:vector>
  </TitlesOfParts>
  <Company>Umeå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Birgitta Stegmayr</dc:creator>
  <cp:lastModifiedBy>Per Ivarsson</cp:lastModifiedBy>
  <cp:revision>57</cp:revision>
  <dcterms:created xsi:type="dcterms:W3CDTF">2014-09-22T12:17:55Z</dcterms:created>
  <dcterms:modified xsi:type="dcterms:W3CDTF">2022-12-14T10:10:21Z</dcterms:modified>
</cp:coreProperties>
</file>