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  <p:sldMasterId id="2147483690" r:id="rId3"/>
    <p:sldMasterId id="2147483708" r:id="rId4"/>
    <p:sldMasterId id="2147483714" r:id="rId5"/>
    <p:sldMasterId id="2147483720" r:id="rId6"/>
  </p:sldMasterIdLst>
  <p:notesMasterIdLst>
    <p:notesMasterId r:id="rId50"/>
  </p:notesMasterIdLst>
  <p:sldIdLst>
    <p:sldId id="262" r:id="rId7"/>
    <p:sldId id="323" r:id="rId8"/>
    <p:sldId id="313" r:id="rId9"/>
    <p:sldId id="256" r:id="rId10"/>
    <p:sldId id="646" r:id="rId11"/>
    <p:sldId id="328" r:id="rId12"/>
    <p:sldId id="647" r:id="rId13"/>
    <p:sldId id="645" r:id="rId14"/>
    <p:sldId id="266" r:id="rId15"/>
    <p:sldId id="284" r:id="rId16"/>
    <p:sldId id="295" r:id="rId17"/>
    <p:sldId id="330" r:id="rId18"/>
    <p:sldId id="324" r:id="rId19"/>
    <p:sldId id="659" r:id="rId20"/>
    <p:sldId id="660" r:id="rId21"/>
    <p:sldId id="661" r:id="rId22"/>
    <p:sldId id="662" r:id="rId23"/>
    <p:sldId id="663" r:id="rId24"/>
    <p:sldId id="664" r:id="rId25"/>
    <p:sldId id="665" r:id="rId26"/>
    <p:sldId id="666" r:id="rId27"/>
    <p:sldId id="331" r:id="rId28"/>
    <p:sldId id="312" r:id="rId29"/>
    <p:sldId id="333" r:id="rId30"/>
    <p:sldId id="261" r:id="rId31"/>
    <p:sldId id="675" r:id="rId32"/>
    <p:sldId id="677" r:id="rId33"/>
    <p:sldId id="668" r:id="rId34"/>
    <p:sldId id="674" r:id="rId35"/>
    <p:sldId id="669" r:id="rId36"/>
    <p:sldId id="673" r:id="rId37"/>
    <p:sldId id="678" r:id="rId38"/>
    <p:sldId id="679" r:id="rId39"/>
    <p:sldId id="680" r:id="rId40"/>
    <p:sldId id="648" r:id="rId41"/>
    <p:sldId id="334" r:id="rId42"/>
    <p:sldId id="316" r:id="rId43"/>
    <p:sldId id="658" r:id="rId44"/>
    <p:sldId id="339" r:id="rId45"/>
    <p:sldId id="298" r:id="rId46"/>
    <p:sldId id="297" r:id="rId47"/>
    <p:sldId id="681" r:id="rId48"/>
    <p:sldId id="321" r:id="rId49"/>
  </p:sldIdLst>
  <p:sldSz cx="9144000" cy="6858000" type="screen4x3"/>
  <p:notesSz cx="6858000" cy="9872663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 snapToObjects="1">
      <p:cViewPr varScale="1">
        <p:scale>
          <a:sx n="111" d="100"/>
          <a:sy n="111" d="100"/>
        </p:scale>
        <p:origin x="121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BD555-F475-4453-AE65-715AF378B938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208088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51219"/>
            <a:ext cx="548640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17B46-B945-4627-94BE-1EAD21F16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772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704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5678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Automatiska </a:t>
            </a:r>
            <a:r>
              <a:rPr lang="sv-SE" baseline="0" dirty="0"/>
              <a:t> </a:t>
            </a:r>
            <a:r>
              <a:rPr lang="sv-SE" dirty="0"/>
              <a:t>Rapporten, enkäter ex strukturdata, </a:t>
            </a:r>
            <a:r>
              <a:rPr lang="sv-SE" baseline="0" dirty="0"/>
              <a:t>webbinarier olika föreläsningar ex SAH, information via webbinarier från kansliet</a:t>
            </a:r>
            <a:endParaRPr lang="sv-SE" dirty="0"/>
          </a:p>
          <a:p>
            <a:r>
              <a:rPr lang="sv-SE" dirty="0"/>
              <a:t>Info skickas ofta endast till </a:t>
            </a:r>
            <a:r>
              <a:rPr lang="sv-SE" dirty="0" err="1"/>
              <a:t>admin</a:t>
            </a:r>
            <a:r>
              <a:rPr lang="sv-SE" dirty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8913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2256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tshållare för bildobjekt 1">
            <a:extLst>
              <a:ext uri="{FF2B5EF4-FFF2-40B4-BE49-F238E27FC236}">
                <a16:creationId xmlns:a16="http://schemas.microsoft.com/office/drawing/2014/main" id="{2B68AD6D-3586-EDCD-9C39-6E56B32E5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Platshållare för anteckningar 2">
            <a:extLst>
              <a:ext uri="{FF2B5EF4-FFF2-40B4-BE49-F238E27FC236}">
                <a16:creationId xmlns:a16="http://schemas.microsoft.com/office/drawing/2014/main" id="{0FD583F8-EE26-F809-EA2A-4C1F4CC300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/>
          </a:p>
        </p:txBody>
      </p:sp>
      <p:sp>
        <p:nvSpPr>
          <p:cNvPr id="5124" name="Platshållare för bildnummer 3">
            <a:extLst>
              <a:ext uri="{FF2B5EF4-FFF2-40B4-BE49-F238E27FC236}">
                <a16:creationId xmlns:a16="http://schemas.microsoft.com/office/drawing/2014/main" id="{872E9C41-4496-B778-4527-F16EA27F23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62F2D7-84A9-44C8-BFFC-DE2FFC81D387}" type="slidenum">
              <a:rPr lang="sv-SE" altLang="sv-SE" smtClean="0"/>
              <a:pPr/>
              <a:t>40</a:t>
            </a:fld>
            <a:endParaRPr lang="sv-SE" altLang="sv-S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tshållare för bildobjekt 1">
            <a:extLst>
              <a:ext uri="{FF2B5EF4-FFF2-40B4-BE49-F238E27FC236}">
                <a16:creationId xmlns:a16="http://schemas.microsoft.com/office/drawing/2014/main" id="{7C757F8A-C153-154E-298C-D02F06E20C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Platshållare för anteckningar 2">
            <a:extLst>
              <a:ext uri="{FF2B5EF4-FFF2-40B4-BE49-F238E27FC236}">
                <a16:creationId xmlns:a16="http://schemas.microsoft.com/office/drawing/2014/main" id="{421C3C8C-3BBA-ABA3-A49A-33B5F1777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/>
          </a:p>
        </p:txBody>
      </p:sp>
      <p:sp>
        <p:nvSpPr>
          <p:cNvPr id="8196" name="Platshållare för bildnummer 3">
            <a:extLst>
              <a:ext uri="{FF2B5EF4-FFF2-40B4-BE49-F238E27FC236}">
                <a16:creationId xmlns:a16="http://schemas.microsoft.com/office/drawing/2014/main" id="{AD5A10C4-0797-9EB6-EB0E-38B8E4AAA5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4503A1-A2FF-4C76-86ED-C192EADEAEA3}" type="slidenum">
              <a:rPr lang="sv-SE" altLang="sv-SE" smtClean="0"/>
              <a:pPr/>
              <a:t>42</a:t>
            </a:fld>
            <a:endParaRPr lang="sv-SE" alt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313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755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41BCF42E-103A-1136-6DE3-E6BE9B4C38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2D019251-9E0D-D160-EF7E-8025CC67C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7B7E87F2-27E7-638A-4C88-F626BD725E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8729D-117F-4F5C-B842-B85A70869887}" type="slidenum">
              <a:rPr kumimoji="0" lang="sv-SE" alt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alt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har inte att göra med vårdtiden utan hur rehabiliteringen är organiserad.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2602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546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Diskutera som svarsalternativ?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2729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5820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Kvartalsrapporter distribueras till Riksstrokeadministratör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7B46-B945-4627-94BE-1EAD21F16901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725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809492"/>
            <a:ext cx="8229600" cy="1353806"/>
          </a:xfrm>
        </p:spPr>
        <p:txBody>
          <a:bodyPr>
            <a:normAutofit/>
          </a:bodyPr>
          <a:lstStyle>
            <a:lvl1pPr>
              <a:defRPr sz="6000">
                <a:solidFill>
                  <a:srgbClr val="B50B1B"/>
                </a:solidFill>
              </a:defRPr>
            </a:lvl1pPr>
          </a:lstStyle>
          <a:p>
            <a:r>
              <a:rPr lang="sv-SE" dirty="0"/>
              <a:t>Riksstroke</a:t>
            </a:r>
            <a:br>
              <a:rPr lang="sv-SE" dirty="0"/>
            </a:br>
            <a:endParaRPr lang="sv-SE" dirty="0"/>
          </a:p>
        </p:txBody>
      </p:sp>
      <p:sp>
        <p:nvSpPr>
          <p:cNvPr id="7" name="Rektangel 6"/>
          <p:cNvSpPr/>
          <p:nvPr userDrawn="1"/>
        </p:nvSpPr>
        <p:spPr>
          <a:xfrm>
            <a:off x="495751" y="1578522"/>
            <a:ext cx="822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200" dirty="0">
                <a:solidFill>
                  <a:schemeClr val="accent3"/>
                </a:solidFill>
              </a:rPr>
              <a:t>The Swedish Stroke Register </a:t>
            </a:r>
          </a:p>
        </p:txBody>
      </p:sp>
    </p:spTree>
    <p:extLst>
      <p:ext uri="{BB962C8B-B14F-4D97-AF65-F5344CB8AC3E}">
        <p14:creationId xmlns:p14="http://schemas.microsoft.com/office/powerpoint/2010/main" val="63351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544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1179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689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14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3617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064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4380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17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04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7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67461"/>
            <a:ext cx="7772400" cy="1470025"/>
          </a:xfrm>
        </p:spPr>
        <p:txBody>
          <a:bodyPr/>
          <a:lstStyle>
            <a:lvl1pPr>
              <a:defRPr>
                <a:solidFill>
                  <a:srgbClr val="B50B1B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85800" y="1923236"/>
            <a:ext cx="7772400" cy="3128542"/>
          </a:xfrm>
          <a:effectLst/>
        </p:spPr>
        <p:txBody>
          <a:bodyPr>
            <a:normAutofit/>
          </a:bodyPr>
          <a:lstStyle>
            <a:lvl1pPr marL="457200" indent="-457200" algn="l">
              <a:buFont typeface="Arial"/>
              <a:buChar char="•"/>
              <a:defRPr sz="2800">
                <a:solidFill>
                  <a:srgbClr val="00006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skriva punktlista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3746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6927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17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38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19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2874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0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81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36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 me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50" y="466727"/>
            <a:ext cx="7217812" cy="85566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H1 </a:t>
            </a:r>
            <a:r>
              <a:rPr kumimoji="0" lang="en-US" sz="2475" b="1" i="0" u="none" strike="noStrike" kern="1200" cap="none" spc="0" normalizeH="0" baseline="0" noProof="0" dirty="0" err="1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Rubrik</a:t>
            </a:r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2475" b="1" i="0" u="none" strike="noStrike" kern="1200" cap="none" spc="0" normalizeH="0" baseline="0" noProof="0" dirty="0" err="1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</a:t>
            </a:r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presentation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1495424"/>
            <a:ext cx="7214616" cy="3950208"/>
          </a:xfrm>
        </p:spPr>
        <p:txBody>
          <a:bodyPr/>
          <a:lstStyle>
            <a:lvl1pPr>
              <a:defRPr baseline="0"/>
            </a:lvl1pPr>
            <a:lvl2pPr>
              <a:spcBef>
                <a:spcPts val="1050"/>
              </a:spcBef>
              <a:spcAft>
                <a:spcPts val="450"/>
              </a:spcAft>
              <a:buSzPct val="80000"/>
              <a:defRPr/>
            </a:lvl2pPr>
            <a:lvl3pPr>
              <a:spcBef>
                <a:spcPts val="1050"/>
              </a:spcBef>
              <a:spcAft>
                <a:spcPts val="300"/>
              </a:spcAft>
              <a:defRPr/>
            </a:lvl3pPr>
            <a:lvl4pPr>
              <a:spcBef>
                <a:spcPts val="1050"/>
              </a:spcBef>
              <a:spcAft>
                <a:spcPts val="225"/>
              </a:spcAft>
              <a:defRPr baseline="0"/>
            </a:lvl4pPr>
            <a:lvl5pPr>
              <a:spcBef>
                <a:spcPts val="1050"/>
              </a:spcBef>
              <a:spcAft>
                <a:spcPts val="225"/>
              </a:spcAft>
              <a:buSzPct val="80000"/>
              <a:defRPr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endParaRPr lang="en-US" dirty="0"/>
          </a:p>
          <a:p>
            <a:pPr lvl="1"/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3"/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4"/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7442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800">
          <p15:clr>
            <a:srgbClr val="FBAE40"/>
          </p15:clr>
        </p15:guide>
        <p15:guide id="3" pos="6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 med 3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50" y="466727"/>
            <a:ext cx="7217812" cy="855662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H1 </a:t>
            </a:r>
            <a:r>
              <a:rPr kumimoji="0" lang="en-US" sz="2475" b="1" i="0" u="none" strike="noStrike" kern="1200" cap="none" spc="0" normalizeH="0" baseline="0" noProof="0" dirty="0" err="1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Rubrik</a:t>
            </a:r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med </a:t>
            </a:r>
            <a:r>
              <a:rPr kumimoji="0" lang="en-US" sz="2475" b="1" i="0" u="none" strike="noStrike" kern="1200" cap="none" spc="0" normalizeH="0" baseline="0" noProof="0" dirty="0" err="1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exempeltext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9264" y="1499616"/>
            <a:ext cx="7214616" cy="39502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5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800" b="1" i="1">
                <a:solidFill>
                  <a:srgbClr val="3994AE"/>
                </a:solidFill>
              </a:defRPr>
            </a:lvl2pPr>
            <a:lvl3pPr marL="171450" indent="-171450">
              <a:lnSpc>
                <a:spcPct val="100000"/>
              </a:lnSpc>
              <a:spcBef>
                <a:spcPts val="1050"/>
              </a:spcBef>
              <a:buFont typeface="Wingdings" panose="05000000000000000000" pitchFamily="2" charset="2"/>
              <a:buChar char=""/>
              <a:defRPr sz="1800">
                <a:solidFill>
                  <a:schemeClr val="tx1"/>
                </a:solidFill>
              </a:defRPr>
            </a:lvl3pPr>
            <a:lvl4pPr marL="342900" indent="-171450">
              <a:lnSpc>
                <a:spcPct val="100000"/>
              </a:lnSpc>
              <a:spcBef>
                <a:spcPts val="1050"/>
              </a:spcBef>
              <a:buSzPct val="80000"/>
              <a:buFont typeface="Calibri" panose="020F0502020204030204" pitchFamily="34" charset="0"/>
              <a:buChar char="○"/>
              <a:defRPr sz="1800">
                <a:solidFill>
                  <a:schemeClr val="tx1"/>
                </a:solidFill>
              </a:defRPr>
            </a:lvl4pPr>
            <a:lvl5pPr marL="601266" indent="-198882">
              <a:lnSpc>
                <a:spcPct val="100000"/>
              </a:lnSpc>
              <a:spcBef>
                <a:spcPts val="1050"/>
              </a:spcBef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H2 </a:t>
            </a:r>
            <a:r>
              <a:rPr lang="en-US" dirty="0" err="1"/>
              <a:t>Rubrik</a:t>
            </a:r>
            <a:r>
              <a:rPr lang="en-US" dirty="0"/>
              <a:t> med </a:t>
            </a:r>
            <a:r>
              <a:rPr lang="en-US" dirty="0" err="1"/>
              <a:t>exempeltext</a:t>
            </a:r>
            <a:endParaRPr lang="en-US" dirty="0"/>
          </a:p>
          <a:p>
            <a:pPr lvl="1"/>
            <a:r>
              <a:rPr lang="en-US" dirty="0"/>
              <a:t>H3 Rubrik med exempeltext</a:t>
            </a:r>
          </a:p>
          <a:p>
            <a:pPr lvl="2"/>
            <a:r>
              <a:rPr lang="en-US" dirty="0" err="1"/>
              <a:t>Punktlista</a:t>
            </a:r>
            <a:r>
              <a:rPr lang="en-US" dirty="0"/>
              <a:t> med </a:t>
            </a:r>
            <a:r>
              <a:rPr lang="en-US" dirty="0" err="1"/>
              <a:t>exempeltext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ligger under en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flera</a:t>
            </a:r>
            <a:r>
              <a:rPr lang="en-US" dirty="0"/>
              <a:t> </a:t>
            </a:r>
            <a:r>
              <a:rPr lang="en-US" dirty="0" err="1"/>
              <a:t>rubrik</a:t>
            </a:r>
            <a:endParaRPr lang="en-US" dirty="0"/>
          </a:p>
          <a:p>
            <a:pPr lvl="3"/>
            <a:r>
              <a:rPr lang="en-US" dirty="0" err="1"/>
              <a:t>Punktlista</a:t>
            </a:r>
            <a:r>
              <a:rPr lang="en-US" dirty="0"/>
              <a:t> nivå </a:t>
            </a:r>
            <a:r>
              <a:rPr lang="en-US" dirty="0" err="1"/>
              <a:t>två</a:t>
            </a:r>
            <a:endParaRPr lang="en-US" dirty="0"/>
          </a:p>
          <a:p>
            <a:pPr lvl="4"/>
            <a:r>
              <a:rPr lang="en-US" dirty="0"/>
              <a:t>Punktlista nivå </a:t>
            </a:r>
            <a:r>
              <a:rPr lang="en-US" dirty="0" err="1"/>
              <a:t>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9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800">
          <p15:clr>
            <a:srgbClr val="FBAE40"/>
          </p15:clr>
        </p15:guide>
        <p15:guide id="3" pos="6880">
          <p15:clr>
            <a:srgbClr val="FBAE40"/>
          </p15:clr>
        </p15:guide>
        <p15:guide id="4" orient="horz" pos="40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08298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ektion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76313" y="3454401"/>
            <a:ext cx="4823555" cy="3982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75" b="0">
                <a:solidFill>
                  <a:srgbClr val="808285"/>
                </a:solidFill>
              </a:defRPr>
            </a:lvl1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5996" y="2976750"/>
            <a:ext cx="4823914" cy="477462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55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Mellansektion</a:t>
            </a:r>
            <a:r>
              <a:rPr lang="en-US" dirty="0"/>
              <a:t>, </a:t>
            </a:r>
            <a:r>
              <a:rPr lang="en-US" dirty="0" err="1"/>
              <a:t>rubrik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47191" r="50360"/>
          <a:stretch/>
        </p:blipFill>
        <p:spPr>
          <a:xfrm>
            <a:off x="4834520" y="0"/>
            <a:ext cx="4309481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ildobjekt 116">
            <a:extLst>
              <a:ext uri="{FF2B5EF4-FFF2-40B4-BE49-F238E27FC236}">
                <a16:creationId xmlns:a16="http://schemas.microsoft.com/office/drawing/2014/main" id="{33477E7E-42C3-4788-A1BB-FDC82EC5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74" b="4216"/>
          <a:stretch/>
        </p:blipFill>
        <p:spPr>
          <a:xfrm>
            <a:off x="4918742" y="0"/>
            <a:ext cx="4225258" cy="6858000"/>
          </a:xfrm>
          <a:prstGeom prst="rect">
            <a:avLst/>
          </a:prstGeom>
        </p:spPr>
      </p:pic>
      <p:sp>
        <p:nvSpPr>
          <p:cNvPr id="118" name="object 38">
            <a:extLst>
              <a:ext uri="{FF2B5EF4-FFF2-40B4-BE49-F238E27FC236}">
                <a16:creationId xmlns:a16="http://schemas.microsoft.com/office/drawing/2014/main" id="{72F77CA4-0BCE-4432-8426-61300A583404}"/>
              </a:ext>
            </a:extLst>
          </p:cNvPr>
          <p:cNvSpPr/>
          <p:nvPr userDrawn="1"/>
        </p:nvSpPr>
        <p:spPr>
          <a:xfrm>
            <a:off x="238124" y="5331045"/>
            <a:ext cx="904432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19" name="Rubrik 1">
            <a:extLst>
              <a:ext uri="{FF2B5EF4-FFF2-40B4-BE49-F238E27FC236}">
                <a16:creationId xmlns:a16="http://schemas.microsoft.com/office/drawing/2014/main" id="{656A818D-9B35-4279-A10A-068A34BAA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1" y="1442067"/>
            <a:ext cx="6201659" cy="2067797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12" spc="-182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120" name="Underrubrik 2">
            <a:extLst>
              <a:ext uri="{FF2B5EF4-FFF2-40B4-BE49-F238E27FC236}">
                <a16:creationId xmlns:a16="http://schemas.microsoft.com/office/drawing/2014/main" id="{3DE99F72-0CDC-477B-85F2-1E356EF22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1" y="3808060"/>
            <a:ext cx="6201659" cy="1459395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047" spc="-91" baseline="0"/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105358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8645458" y="0"/>
            <a:ext cx="498542" cy="1950352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706" y="2061563"/>
            <a:ext cx="8012588" cy="3628218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2023-09-25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4193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552366" cy="5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590" tIns="20795" rIns="41590" bIns="20795" numCol="1" anchor="t" anchorCtr="0" compatLnSpc="1">
            <a:prstTxWarp prst="textNoShape">
              <a:avLst/>
            </a:prstTxWarp>
          </a:bodyPr>
          <a:lstStyle/>
          <a:p>
            <a:endParaRPr lang="sv-SE" sz="819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9316" y="92416"/>
            <a:ext cx="552366" cy="5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590" tIns="20795" rIns="41590" bIns="20795" numCol="1" anchor="t" anchorCtr="0" compatLnSpc="1">
            <a:prstTxWarp prst="textNoShape">
              <a:avLst/>
            </a:prstTxWarp>
          </a:bodyPr>
          <a:lstStyle/>
          <a:p>
            <a:endParaRPr lang="sv-SE" sz="819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38633" y="184831"/>
            <a:ext cx="552366" cy="5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590" tIns="20795" rIns="41590" bIns="20795" numCol="1" anchor="t" anchorCtr="0" compatLnSpc="1">
            <a:prstTxWarp prst="textNoShape">
              <a:avLst/>
            </a:prstTxWarp>
          </a:bodyPr>
          <a:lstStyle/>
          <a:p>
            <a:endParaRPr lang="sv-SE" sz="819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706" y="2065871"/>
            <a:ext cx="3929035" cy="3623852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0" y="3798663"/>
            <a:ext cx="563375" cy="305933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9261" y="2065872"/>
            <a:ext cx="3929035" cy="3623852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2023-09-25</a:t>
            </a:fld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2031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objekt 115">
            <a:extLst>
              <a:ext uri="{FF2B5EF4-FFF2-40B4-BE49-F238E27FC236}">
                <a16:creationId xmlns:a16="http://schemas.microsoft.com/office/drawing/2014/main" id="{C737B2F4-9EA7-4502-85F3-D663E2EA0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2837940" cy="593788"/>
          </a:xfrm>
          <a:prstGeom prst="rect">
            <a:avLst/>
          </a:prstGeom>
        </p:spPr>
      </p:pic>
      <p:sp>
        <p:nvSpPr>
          <p:cNvPr id="17" name="object 38">
            <a:extLst>
              <a:ext uri="{FF2B5EF4-FFF2-40B4-BE49-F238E27FC236}">
                <a16:creationId xmlns:a16="http://schemas.microsoft.com/office/drawing/2014/main" id="{ED408A77-E9D9-4ECD-9EAC-8F17AA6FF688}"/>
              </a:ext>
            </a:extLst>
          </p:cNvPr>
          <p:cNvSpPr/>
          <p:nvPr userDrawn="1"/>
        </p:nvSpPr>
        <p:spPr>
          <a:xfrm>
            <a:off x="238124" y="5331045"/>
            <a:ext cx="904432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13" name="Platshållare för sidfot 5">
            <a:extLst>
              <a:ext uri="{FF2B5EF4-FFF2-40B4-BE49-F238E27FC236}">
                <a16:creationId xmlns:a16="http://schemas.microsoft.com/office/drawing/2014/main" id="{BB34CA2A-42E7-429D-A977-94E73516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1535" y="290234"/>
            <a:ext cx="3504030" cy="83997"/>
          </a:xfrm>
        </p:spPr>
        <p:txBody>
          <a:bodyPr/>
          <a:lstStyle/>
          <a:p>
            <a:endParaRPr lang="sv-SE"/>
          </a:p>
        </p:txBody>
      </p:sp>
      <p:sp>
        <p:nvSpPr>
          <p:cNvPr id="112" name="Platshållare för datum 4">
            <a:extLst>
              <a:ext uri="{FF2B5EF4-FFF2-40B4-BE49-F238E27FC236}">
                <a16:creationId xmlns:a16="http://schemas.microsoft.com/office/drawing/2014/main" id="{D2CC2258-1CAC-42DF-AA86-10F59DE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440" y="290234"/>
            <a:ext cx="360227" cy="83997"/>
          </a:xfrm>
        </p:spPr>
        <p:txBody>
          <a:bodyPr/>
          <a:lstStyle/>
          <a:p>
            <a:fld id="{9D00964E-CD7C-4BCA-A53D-05A9094492BF}" type="datetime1">
              <a:rPr lang="sv-SE" smtClean="0"/>
              <a:t>2023-09-25</a:t>
            </a:fld>
            <a:endParaRPr lang="sv-SE"/>
          </a:p>
        </p:txBody>
      </p:sp>
      <p:sp>
        <p:nvSpPr>
          <p:cNvPr id="114" name="Platshållare för bildnummer 6">
            <a:extLst>
              <a:ext uri="{FF2B5EF4-FFF2-40B4-BE49-F238E27FC236}">
                <a16:creationId xmlns:a16="http://schemas.microsoft.com/office/drawing/2014/main" id="{0CFDA38F-887E-4A37-9D96-25B2B6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831" y="290234"/>
            <a:ext cx="163740" cy="83997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C919A-0768-457E-8FE4-A8E97EA955FB}"/>
              </a:ext>
            </a:extLst>
          </p:cNvPr>
          <p:cNvSpPr/>
          <p:nvPr userDrawn="1"/>
        </p:nvSpPr>
        <p:spPr>
          <a:xfrm>
            <a:off x="4732078" y="425693"/>
            <a:ext cx="4096768" cy="6007735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819" dirty="0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9A918AC-8D77-44A2-A4FE-5285D4086A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2078" y="425693"/>
            <a:ext cx="4096768" cy="6007735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1455"/>
            </a:lvl1pPr>
            <a:lvl2pPr>
              <a:defRPr sz="1273"/>
            </a:lvl2pPr>
            <a:lvl3pPr>
              <a:defRPr sz="1092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2DA647D-DDF5-4570-9F2E-0535FAD82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706" y="2066703"/>
            <a:ext cx="3560763" cy="3274565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7" name="Rubrik 7">
            <a:extLst>
              <a:ext uri="{FF2B5EF4-FFF2-40B4-BE49-F238E27FC236}">
                <a16:creationId xmlns:a16="http://schemas.microsoft.com/office/drawing/2014/main" id="{A8C94F33-3648-4C31-AEF3-2EBA5385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6" y="744083"/>
            <a:ext cx="3560763" cy="12392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07048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5708F-A6F2-4D28-886A-05F63F7F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3" r="88989" b="40999"/>
          <a:stretch/>
        </p:blipFill>
        <p:spPr>
          <a:xfrm>
            <a:off x="8645458" y="0"/>
            <a:ext cx="498542" cy="1452618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491C-47DC-4E17-80D1-CDD4BAF30723}" type="datetime1">
              <a:rPr lang="sv-SE" smtClean="0"/>
              <a:t>2023-09-25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6" y="532186"/>
            <a:ext cx="8012589" cy="63263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7B88AC-ED67-40FC-B207-9A82E4376643}"/>
              </a:ext>
            </a:extLst>
          </p:cNvPr>
          <p:cNvSpPr/>
          <p:nvPr userDrawn="1"/>
        </p:nvSpPr>
        <p:spPr>
          <a:xfrm>
            <a:off x="566539" y="1510666"/>
            <a:ext cx="8013423" cy="4804878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819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539" y="1510666"/>
            <a:ext cx="8013423" cy="4804878"/>
          </a:xfrm>
          <a:noFill/>
        </p:spPr>
        <p:txBody>
          <a:bodyPr/>
          <a:lstStyle>
            <a:lvl1pPr>
              <a:buNone/>
              <a:defRPr sz="1455"/>
            </a:lvl1pPr>
            <a:lvl2pPr>
              <a:defRPr sz="1273"/>
            </a:lvl2pPr>
            <a:lvl3pPr>
              <a:defRPr sz="1092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6CF22E-C600-40EB-BB5D-A71AE04A4C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3247" y="5330992"/>
            <a:ext cx="903843" cy="120504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1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520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4918582" y="-1"/>
            <a:ext cx="4225418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1" y="1442067"/>
            <a:ext cx="6201659" cy="2067797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12" spc="-182" baseline="0"/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1" y="3808060"/>
            <a:ext cx="6201659" cy="1459395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047" spc="-91" baseline="0"/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 userDrawn="1"/>
        </p:nvSpPr>
        <p:spPr>
          <a:xfrm>
            <a:off x="238124" y="5331045"/>
            <a:ext cx="904432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</p:spTree>
    <p:extLst>
      <p:ext uri="{BB962C8B-B14F-4D97-AF65-F5344CB8AC3E}">
        <p14:creationId xmlns:p14="http://schemas.microsoft.com/office/powerpoint/2010/main" val="3344818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8645938" y="1"/>
            <a:ext cx="498062" cy="195035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706" y="2061563"/>
            <a:ext cx="8012588" cy="3623852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0893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3798662"/>
            <a:ext cx="567247" cy="3059338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706" y="2065871"/>
            <a:ext cx="3929035" cy="3623852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9259" y="2065871"/>
            <a:ext cx="3929035" cy="3623852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2023-09-25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5233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0" y="0"/>
            <a:ext cx="2838441" cy="593962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238124" y="5331045"/>
            <a:ext cx="904432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2023-09-25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4732079" y="425693"/>
            <a:ext cx="4093493" cy="6003369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819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2079" y="425497"/>
            <a:ext cx="4093493" cy="6003369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1455"/>
            </a:lvl1pPr>
            <a:lvl2pPr>
              <a:defRPr sz="1273"/>
            </a:lvl2pPr>
            <a:lvl3pPr>
              <a:defRPr sz="1092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706" y="2066703"/>
            <a:ext cx="3560763" cy="3274565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6" y="744083"/>
            <a:ext cx="3560763" cy="1239266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3404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885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539" y="1510666"/>
            <a:ext cx="8013423" cy="4804878"/>
          </a:xfrm>
          <a:solidFill>
            <a:srgbClr val="FAEDF2"/>
          </a:solidFill>
        </p:spPr>
        <p:txBody>
          <a:bodyPr/>
          <a:lstStyle>
            <a:lvl1pPr>
              <a:buNone/>
              <a:defRPr sz="1455"/>
            </a:lvl1pPr>
            <a:lvl2pPr>
              <a:defRPr sz="1273"/>
            </a:lvl2pPr>
            <a:lvl3pPr>
              <a:defRPr sz="1092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2023-09-25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6" y="532186"/>
            <a:ext cx="8012589" cy="63263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8645938" y="0"/>
            <a:ext cx="498062" cy="1452618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3247" y="5330992"/>
            <a:ext cx="903843" cy="120504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1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7931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5FBC21F-AA3A-4105-A762-7A4A8EE1E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64" b="4216"/>
          <a:stretch/>
        </p:blipFill>
        <p:spPr>
          <a:xfrm>
            <a:off x="4918742" y="0"/>
            <a:ext cx="4225258" cy="6858000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58F464F6-1029-4CBD-B3D1-11214085E2B8}"/>
              </a:ext>
            </a:extLst>
          </p:cNvPr>
          <p:cNvSpPr/>
          <p:nvPr userDrawn="1"/>
        </p:nvSpPr>
        <p:spPr>
          <a:xfrm>
            <a:off x="238124" y="5331045"/>
            <a:ext cx="904432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3BB08C3-1CD7-4C53-9E96-43671982C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1" y="1442067"/>
            <a:ext cx="6201659" cy="2067797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12" spc="-182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78CC841C-AA65-43FA-BB0E-1A120EBFE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1" y="3808060"/>
            <a:ext cx="6201659" cy="1459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047" spc="-91" baseline="0"/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3187917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440" y="290234"/>
            <a:ext cx="360227" cy="83997"/>
          </a:xfrm>
        </p:spPr>
        <p:txBody>
          <a:bodyPr/>
          <a:lstStyle/>
          <a:p>
            <a:fld id="{27129ABF-34AF-4771-8C65-17474087DDAF}" type="datetime1">
              <a:rPr lang="sv-SE" smtClean="0"/>
              <a:t>2023-09-25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1535" y="290234"/>
            <a:ext cx="3504030" cy="83997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831" y="290234"/>
            <a:ext cx="163740" cy="83997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8645458" y="0"/>
            <a:ext cx="498542" cy="1950352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0" y="2061563"/>
            <a:ext cx="8013275" cy="36282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733748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706" y="2065871"/>
            <a:ext cx="3929035" cy="36238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9259" y="2065871"/>
            <a:ext cx="3929035" cy="36238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8665" y="3798662"/>
            <a:ext cx="573089" cy="3059338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2023-09-25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36946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88FBE5C1-E706-49C0-BC48-7432DD593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2837940" cy="593788"/>
          </a:xfrm>
          <a:prstGeom prst="rect">
            <a:avLst/>
          </a:prstGeom>
        </p:spPr>
      </p:pic>
      <p:sp>
        <p:nvSpPr>
          <p:cNvPr id="14" name="object 38">
            <a:extLst>
              <a:ext uri="{FF2B5EF4-FFF2-40B4-BE49-F238E27FC236}">
                <a16:creationId xmlns:a16="http://schemas.microsoft.com/office/drawing/2014/main" id="{1A5E282F-FC28-45E5-81A7-A28557C59E47}"/>
              </a:ext>
            </a:extLst>
          </p:cNvPr>
          <p:cNvSpPr/>
          <p:nvPr userDrawn="1"/>
        </p:nvSpPr>
        <p:spPr>
          <a:xfrm>
            <a:off x="238124" y="5331045"/>
            <a:ext cx="904432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19CC616-6A81-4F3E-BF5F-34271257EE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0D26B19-8998-4002-9818-0406EEBB00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32E934-0E34-41D0-99D0-BBB1DE02E0D8}" type="datetime1">
              <a:rPr lang="sv-SE" smtClean="0"/>
              <a:t>2023-09-25</a:t>
            </a:fld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D7DA48-029C-41BC-BD3D-A195A10DF3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1345448-A017-46A4-AAEE-65BAAA13935B}"/>
              </a:ext>
            </a:extLst>
          </p:cNvPr>
          <p:cNvSpPr/>
          <p:nvPr userDrawn="1"/>
        </p:nvSpPr>
        <p:spPr>
          <a:xfrm>
            <a:off x="4732078" y="425693"/>
            <a:ext cx="4096768" cy="6007735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819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61A0B5-3A30-4187-8CDB-DBD6610369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2078" y="425693"/>
            <a:ext cx="4096768" cy="6007735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1455"/>
            </a:lvl1pPr>
            <a:lvl2pPr>
              <a:defRPr sz="1273"/>
            </a:lvl2pPr>
            <a:lvl3pPr>
              <a:defRPr sz="1092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DEFBAF8-794C-4460-BDFB-4AFAF7A4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706" y="2066703"/>
            <a:ext cx="3560763" cy="32745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6A68B911-846D-40C0-89C1-09202456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6" y="744083"/>
            <a:ext cx="3560763" cy="12392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24778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EC5BF2F-A06E-4DBE-BE34-10563FBAB941}"/>
              </a:ext>
            </a:extLst>
          </p:cNvPr>
          <p:cNvSpPr/>
          <p:nvPr userDrawn="1"/>
        </p:nvSpPr>
        <p:spPr>
          <a:xfrm>
            <a:off x="566539" y="1510666"/>
            <a:ext cx="8013423" cy="4804878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819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76D3E448-F04D-42F2-A71F-AB7E9594DF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539" y="1510666"/>
            <a:ext cx="8013423" cy="4804878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1455"/>
            </a:lvl1pPr>
            <a:lvl2pPr>
              <a:defRPr sz="1273"/>
            </a:lvl2pPr>
            <a:lvl3pPr>
              <a:defRPr sz="1092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1F92EFCA-73A8-4BBA-8B6E-84A516257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6" r="88987" b="40999"/>
          <a:stretch/>
        </p:blipFill>
        <p:spPr>
          <a:xfrm>
            <a:off x="8645458" y="0"/>
            <a:ext cx="498542" cy="1451693"/>
          </a:xfrm>
          <a:prstGeom prst="rect">
            <a:avLst/>
          </a:prstGeom>
        </p:spPr>
      </p:pic>
      <p:sp>
        <p:nvSpPr>
          <p:cNvPr id="21" name="Rubrik 12">
            <a:extLst>
              <a:ext uri="{FF2B5EF4-FFF2-40B4-BE49-F238E27FC236}">
                <a16:creationId xmlns:a16="http://schemas.microsoft.com/office/drawing/2014/main" id="{56F830A9-B7E5-4459-9325-1EB46228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6" y="532186"/>
            <a:ext cx="8012589" cy="63263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75DB120C-DE3F-4D0F-9C20-C0178B697A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3247" y="5330992"/>
            <a:ext cx="903843" cy="1205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1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09B9E0E-3BE5-4815-9771-B94D5C0DE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F6D5CF-9778-494C-91EA-967A5AD360D0}" type="datetime1">
              <a:rPr lang="sv-SE" smtClean="0"/>
              <a:t>2023-09-25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F21FC5-B1ED-41D6-83B6-FD9D859FF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05CF9C-A296-49D6-8F7C-7E99496CBA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3614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8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7867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521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956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64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017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AD4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" name="Bildobjekt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015" y="6168034"/>
            <a:ext cx="1367588" cy="64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0" y="6489891"/>
            <a:ext cx="7535689" cy="36810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445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2" r:id="rId3"/>
    <p:sldLayoutId id="2147483655" r:id="rId4"/>
    <p:sldLayoutId id="214748365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B50B1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ln>
            <a:solidFill>
              <a:srgbClr val="000090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7C9B5-DD3F-8D4E-B572-172AC347E837}" type="datetimeFigureOut">
              <a:rPr lang="sv-SE" smtClean="0"/>
              <a:t>2023-09-25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BAA21-3D7E-5D48-B2D1-179C690FA0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947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2017-03-21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S Åsberg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6BAE2-4DB9-4B12-BF54-35A58B76C08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706" y="2062714"/>
            <a:ext cx="8012589" cy="36304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61535" y="290234"/>
            <a:ext cx="3504030" cy="8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5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2440" y="290234"/>
            <a:ext cx="360227" cy="8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5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D5FD-A08D-49A7-8412-76F29BA46CE4}" type="datetime1">
              <a:rPr lang="sv-SE" smtClean="0"/>
              <a:t>2023-09-25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79831" y="290234"/>
            <a:ext cx="163740" cy="8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5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6" y="744083"/>
            <a:ext cx="8012589" cy="1239266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8311167" y="5778097"/>
            <a:ext cx="592325" cy="7587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</p:spTree>
    <p:extLst>
      <p:ext uri="{BB962C8B-B14F-4D97-AF65-F5344CB8AC3E}">
        <p14:creationId xmlns:p14="http://schemas.microsoft.com/office/powerpoint/2010/main" val="252911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hf hdr="0" ftr="0"/>
  <p:txStyles>
    <p:titleStyle>
      <a:lvl1pPr>
        <a:lnSpc>
          <a:spcPct val="85000"/>
        </a:lnSpc>
        <a:defRPr sz="2933" b="1" spc="-127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57179" indent="-157179">
        <a:lnSpc>
          <a:spcPct val="84000"/>
        </a:lnSpc>
        <a:spcAft>
          <a:spcPts val="1046"/>
        </a:spcAft>
        <a:buSzPct val="100000"/>
        <a:buFontTx/>
        <a:buBlip>
          <a:blip r:embed="rId8"/>
        </a:buBlip>
        <a:tabLst/>
        <a:defRPr sz="1933" spc="-50" baseline="0">
          <a:latin typeface="+mn-lt"/>
          <a:ea typeface="+mn-ea"/>
          <a:cs typeface="+mn-cs"/>
        </a:defRPr>
      </a:lvl1pPr>
      <a:lvl2pPr marL="343829" indent="-147355">
        <a:lnSpc>
          <a:spcPct val="84000"/>
        </a:lnSpc>
        <a:spcAft>
          <a:spcPts val="1092"/>
        </a:spcAft>
        <a:buFontTx/>
        <a:buBlip>
          <a:blip r:embed="rId8"/>
        </a:buBlip>
        <a:defRPr sz="1751" spc="-50" baseline="0">
          <a:latin typeface="+mn-lt"/>
          <a:ea typeface="+mn-ea"/>
          <a:cs typeface="+mn-cs"/>
        </a:defRPr>
      </a:lvl2pPr>
      <a:lvl3pPr marL="507557" indent="-130982">
        <a:lnSpc>
          <a:spcPct val="84000"/>
        </a:lnSpc>
        <a:spcAft>
          <a:spcPts val="1137"/>
        </a:spcAft>
        <a:buFontTx/>
        <a:buBlip>
          <a:blip r:embed="rId8"/>
        </a:buBlip>
        <a:defRPr sz="1546" spc="-50" baseline="0">
          <a:latin typeface="+mn-lt"/>
          <a:ea typeface="+mn-ea"/>
          <a:cs typeface="+mn-cs"/>
        </a:defRPr>
      </a:lvl3pPr>
      <a:lvl4pPr marL="663098" indent="-117884">
        <a:lnSpc>
          <a:spcPct val="84000"/>
        </a:lnSpc>
        <a:spcAft>
          <a:spcPts val="1182"/>
        </a:spcAft>
        <a:buFontTx/>
        <a:buBlip>
          <a:blip r:embed="rId8"/>
        </a:buBlip>
        <a:defRPr sz="1364" spc="-50" baseline="0">
          <a:latin typeface="+mn-lt"/>
          <a:ea typeface="+mn-ea"/>
          <a:cs typeface="+mn-cs"/>
        </a:defRPr>
      </a:lvl4pPr>
      <a:lvl5pPr marL="802267" indent="-114610">
        <a:lnSpc>
          <a:spcPct val="86000"/>
        </a:lnSpc>
        <a:spcAft>
          <a:spcPts val="682"/>
        </a:spcAft>
        <a:buFontTx/>
        <a:buBlip>
          <a:blip r:embed="rId8"/>
        </a:buBlip>
        <a:defRPr sz="1273" spc="-50" baseline="0"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706" y="2062714"/>
            <a:ext cx="8012589" cy="36304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61535" y="290234"/>
            <a:ext cx="3504030" cy="8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5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2440" y="290234"/>
            <a:ext cx="360227" cy="8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5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2023-09-25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79831" y="290234"/>
            <a:ext cx="163740" cy="8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5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6" y="744083"/>
            <a:ext cx="8012589" cy="1239266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8311167" y="5778097"/>
            <a:ext cx="592325" cy="7587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</p:spTree>
    <p:extLst>
      <p:ext uri="{BB962C8B-B14F-4D97-AF65-F5344CB8AC3E}">
        <p14:creationId xmlns:p14="http://schemas.microsoft.com/office/powerpoint/2010/main" val="302678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hf hdr="0" ftr="0"/>
  <p:txStyles>
    <p:titleStyle>
      <a:lvl1pPr eaLnBrk="1" hangingPunct="1">
        <a:lnSpc>
          <a:spcPct val="85000"/>
        </a:lnSpc>
        <a:defRPr sz="2933" b="1" spc="-127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57179" indent="-157179" eaLnBrk="1" hangingPunct="1">
        <a:lnSpc>
          <a:spcPct val="84000"/>
        </a:lnSpc>
        <a:spcAft>
          <a:spcPts val="1046"/>
        </a:spcAft>
        <a:buSzPct val="100000"/>
        <a:buFontTx/>
        <a:buBlip>
          <a:blip r:embed="rId8"/>
        </a:buBlip>
        <a:tabLst/>
        <a:defRPr sz="1933" spc="-50" baseline="0">
          <a:latin typeface="+mn-lt"/>
          <a:ea typeface="+mn-ea"/>
          <a:cs typeface="+mn-cs"/>
        </a:defRPr>
      </a:lvl1pPr>
      <a:lvl2pPr marL="343829" indent="-147355" eaLnBrk="1" hangingPunct="1">
        <a:lnSpc>
          <a:spcPct val="84000"/>
        </a:lnSpc>
        <a:spcAft>
          <a:spcPts val="1092"/>
        </a:spcAft>
        <a:buFontTx/>
        <a:buBlip>
          <a:blip r:embed="rId8"/>
        </a:buBlip>
        <a:defRPr sz="1751" spc="-50" baseline="0">
          <a:latin typeface="+mn-lt"/>
          <a:ea typeface="+mn-ea"/>
          <a:cs typeface="+mn-cs"/>
        </a:defRPr>
      </a:lvl2pPr>
      <a:lvl3pPr marL="507557" indent="-130982" eaLnBrk="1" hangingPunct="1">
        <a:lnSpc>
          <a:spcPct val="84000"/>
        </a:lnSpc>
        <a:spcAft>
          <a:spcPts val="1137"/>
        </a:spcAft>
        <a:buFontTx/>
        <a:buBlip>
          <a:blip r:embed="rId8"/>
        </a:buBlip>
        <a:defRPr sz="1546" spc="-50" baseline="0">
          <a:latin typeface="+mn-lt"/>
          <a:ea typeface="+mn-ea"/>
          <a:cs typeface="+mn-cs"/>
        </a:defRPr>
      </a:lvl3pPr>
      <a:lvl4pPr marL="663098" indent="-117884" eaLnBrk="1" hangingPunct="1">
        <a:lnSpc>
          <a:spcPct val="84000"/>
        </a:lnSpc>
        <a:spcAft>
          <a:spcPts val="1182"/>
        </a:spcAft>
        <a:buFontTx/>
        <a:buBlip>
          <a:blip r:embed="rId8"/>
        </a:buBlip>
        <a:defRPr sz="1364" spc="-50" baseline="0">
          <a:latin typeface="+mn-lt"/>
          <a:ea typeface="+mn-ea"/>
          <a:cs typeface="+mn-cs"/>
        </a:defRPr>
      </a:lvl4pPr>
      <a:lvl5pPr marL="802267" indent="-114610" eaLnBrk="1" hangingPunct="1">
        <a:lnSpc>
          <a:spcPct val="86000"/>
        </a:lnSpc>
        <a:spcAft>
          <a:spcPts val="682"/>
        </a:spcAft>
        <a:buFontTx/>
        <a:buBlip>
          <a:blip r:embed="rId8"/>
        </a:buBlip>
        <a:defRPr sz="1273" spc="-50" baseline="0">
          <a:latin typeface="+mn-lt"/>
          <a:ea typeface="+mn-ea"/>
          <a:cs typeface="+mn-cs"/>
        </a:defRPr>
      </a:lvl5pPr>
      <a:lvl6pPr marL="1039673" eaLnBrk="1" hangingPunct="1">
        <a:defRPr>
          <a:latin typeface="+mn-lt"/>
          <a:ea typeface="+mn-ea"/>
          <a:cs typeface="+mn-cs"/>
        </a:defRPr>
      </a:lvl6pPr>
      <a:lvl7pPr marL="1247607" eaLnBrk="1" hangingPunct="1">
        <a:defRPr>
          <a:latin typeface="+mn-lt"/>
          <a:ea typeface="+mn-ea"/>
          <a:cs typeface="+mn-cs"/>
        </a:defRPr>
      </a:lvl7pPr>
      <a:lvl8pPr marL="1455542" eaLnBrk="1" hangingPunct="1">
        <a:defRPr>
          <a:latin typeface="+mn-lt"/>
          <a:ea typeface="+mn-ea"/>
          <a:cs typeface="+mn-cs"/>
        </a:defRPr>
      </a:lvl8pPr>
      <a:lvl9pPr marL="1663476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07935" eaLnBrk="1" hangingPunct="1">
        <a:defRPr>
          <a:latin typeface="+mn-lt"/>
          <a:ea typeface="+mn-ea"/>
          <a:cs typeface="+mn-cs"/>
        </a:defRPr>
      </a:lvl2pPr>
      <a:lvl3pPr marL="415869" eaLnBrk="1" hangingPunct="1">
        <a:defRPr>
          <a:latin typeface="+mn-lt"/>
          <a:ea typeface="+mn-ea"/>
          <a:cs typeface="+mn-cs"/>
        </a:defRPr>
      </a:lvl3pPr>
      <a:lvl4pPr marL="623804" eaLnBrk="1" hangingPunct="1">
        <a:defRPr>
          <a:latin typeface="+mn-lt"/>
          <a:ea typeface="+mn-ea"/>
          <a:cs typeface="+mn-cs"/>
        </a:defRPr>
      </a:lvl4pPr>
      <a:lvl5pPr marL="831738" eaLnBrk="1" hangingPunct="1">
        <a:defRPr>
          <a:latin typeface="+mn-lt"/>
          <a:ea typeface="+mn-ea"/>
          <a:cs typeface="+mn-cs"/>
        </a:defRPr>
      </a:lvl5pPr>
      <a:lvl6pPr marL="1039673" eaLnBrk="1" hangingPunct="1">
        <a:defRPr>
          <a:latin typeface="+mn-lt"/>
          <a:ea typeface="+mn-ea"/>
          <a:cs typeface="+mn-cs"/>
        </a:defRPr>
      </a:lvl6pPr>
      <a:lvl7pPr marL="1247607" eaLnBrk="1" hangingPunct="1">
        <a:defRPr>
          <a:latin typeface="+mn-lt"/>
          <a:ea typeface="+mn-ea"/>
          <a:cs typeface="+mn-cs"/>
        </a:defRPr>
      </a:lvl7pPr>
      <a:lvl8pPr marL="1455542" eaLnBrk="1" hangingPunct="1">
        <a:defRPr>
          <a:latin typeface="+mn-lt"/>
          <a:ea typeface="+mn-ea"/>
          <a:cs typeface="+mn-cs"/>
        </a:defRPr>
      </a:lvl8pPr>
      <a:lvl9pPr marL="1663476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61535" y="290234"/>
            <a:ext cx="3504030" cy="8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5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2440" y="290234"/>
            <a:ext cx="360227" cy="8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5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8A90-D85D-4561-9F0D-D91F6DA549C8}" type="datetime1">
              <a:rPr lang="sv-SE" smtClean="0"/>
              <a:t>2023-09-25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79831" y="290234"/>
            <a:ext cx="163740" cy="8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5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6" y="744083"/>
            <a:ext cx="8012589" cy="1239266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8311167" y="5778097"/>
            <a:ext cx="592325" cy="7587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5BA178A-7D73-4B39-A47A-E9668CC0B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705" y="2062976"/>
            <a:ext cx="8013423" cy="36304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254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hf hdr="0" ftr="0"/>
  <p:txStyles>
    <p:titleStyle>
      <a:lvl1pPr>
        <a:lnSpc>
          <a:spcPct val="85000"/>
        </a:lnSpc>
        <a:defRPr sz="2933" b="1" spc="-127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57179" indent="-157179">
        <a:lnSpc>
          <a:spcPct val="84000"/>
        </a:lnSpc>
        <a:spcAft>
          <a:spcPts val="1046"/>
        </a:spcAft>
        <a:buSzPct val="100000"/>
        <a:buFontTx/>
        <a:buBlip>
          <a:blip r:embed="rId8"/>
        </a:buBlip>
        <a:tabLst/>
        <a:defRPr lang="sv-SE" sz="1933" spc="-50" baseline="0" dirty="0" smtClean="0">
          <a:latin typeface="+mn-lt"/>
          <a:ea typeface="+mn-ea"/>
          <a:cs typeface="+mn-cs"/>
        </a:defRPr>
      </a:lvl1pPr>
      <a:lvl2pPr marL="343829" indent="-147355">
        <a:lnSpc>
          <a:spcPct val="84000"/>
        </a:lnSpc>
        <a:spcAft>
          <a:spcPts val="1092"/>
        </a:spcAft>
        <a:buFontTx/>
        <a:buBlip>
          <a:blip r:embed="rId8"/>
        </a:buBlip>
        <a:defRPr lang="sv-SE" sz="1751" spc="-50" baseline="0" dirty="0" smtClean="0">
          <a:latin typeface="+mn-lt"/>
          <a:ea typeface="+mn-ea"/>
          <a:cs typeface="+mn-cs"/>
        </a:defRPr>
      </a:lvl2pPr>
      <a:lvl3pPr marL="507557" indent="-130982">
        <a:lnSpc>
          <a:spcPct val="84000"/>
        </a:lnSpc>
        <a:spcAft>
          <a:spcPts val="1137"/>
        </a:spcAft>
        <a:buFontTx/>
        <a:buBlip>
          <a:blip r:embed="rId8"/>
        </a:buBlip>
        <a:defRPr lang="sv-SE" sz="1546" spc="-50" baseline="0" dirty="0" smtClean="0">
          <a:latin typeface="+mn-lt"/>
          <a:ea typeface="+mn-ea"/>
          <a:cs typeface="+mn-cs"/>
        </a:defRPr>
      </a:lvl3pPr>
      <a:lvl4pPr marL="663098" indent="-117884">
        <a:lnSpc>
          <a:spcPct val="84000"/>
        </a:lnSpc>
        <a:spcAft>
          <a:spcPts val="1182"/>
        </a:spcAft>
        <a:buFontTx/>
        <a:buBlip>
          <a:blip r:embed="rId8"/>
        </a:buBlip>
        <a:defRPr lang="sv-SE" sz="1364" spc="-50" baseline="0" dirty="0" smtClean="0">
          <a:latin typeface="+mn-lt"/>
          <a:ea typeface="+mn-ea"/>
          <a:cs typeface="+mn-cs"/>
        </a:defRPr>
      </a:lvl4pPr>
      <a:lvl5pPr marL="802267" indent="-114610">
        <a:lnSpc>
          <a:spcPct val="86000"/>
        </a:lnSpc>
        <a:spcAft>
          <a:spcPts val="682"/>
        </a:spcAft>
        <a:buFontTx/>
        <a:buBlip>
          <a:blip r:embed="rId8"/>
        </a:buBlip>
        <a:defRPr lang="sv-SE" sz="1273" spc="-50" baseline="0" dirty="0" smtClean="0"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sv/fr%C3%A5ga-fr%C3%A5getecken-hj%C3%A4lp-svar-2309040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91" y="358793"/>
            <a:ext cx="3672921" cy="1720814"/>
          </a:xfrm>
          <a:prstGeom prst="rect">
            <a:avLst/>
          </a:prstGeom>
        </p:spPr>
      </p:pic>
      <p:sp>
        <p:nvSpPr>
          <p:cNvPr id="2" name="Underrubrik 1">
            <a:extLst>
              <a:ext uri="{FF2B5EF4-FFF2-40B4-BE49-F238E27FC236}">
                <a16:creationId xmlns:a16="http://schemas.microsoft.com/office/drawing/2014/main" id="{A65B1C64-0359-753C-9C89-4E9B691CD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2531533"/>
            <a:ext cx="7340600" cy="3967674"/>
          </a:xfrm>
        </p:spPr>
        <p:txBody>
          <a:bodyPr>
            <a:normAutofit/>
          </a:bodyPr>
          <a:lstStyle/>
          <a:p>
            <a:endParaRPr lang="sv-SE" sz="3600" kern="1200" dirty="0">
              <a:ln w="9525" cap="flat" cmpd="sng" algn="ctr">
                <a:solidFill>
                  <a:srgbClr val="000090"/>
                </a:solidFill>
                <a:prstDash val="solid"/>
                <a:round/>
              </a:ln>
              <a:solidFill>
                <a:srgbClr val="00006D"/>
              </a:solidFill>
              <a:effectLst/>
              <a:latin typeface="Calibri" panose="020F0502020204030204" pitchFamily="34" charset="0"/>
              <a:ea typeface="+mj-ea"/>
              <a:cs typeface="+mj-cs"/>
            </a:endParaRPr>
          </a:p>
          <a:p>
            <a:r>
              <a:rPr lang="sv-SE" sz="3600" kern="1200" dirty="0">
                <a:ln w="9525" cap="flat" cmpd="sng" algn="ctr">
                  <a:solidFill>
                    <a:srgbClr val="000090"/>
                  </a:solidFill>
                  <a:prstDash val="solid"/>
                  <a:round/>
                </a:ln>
                <a:solidFill>
                  <a:srgbClr val="00006D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Välkomna till Riksstrokes användardag </a:t>
            </a:r>
          </a:p>
          <a:p>
            <a:r>
              <a:rPr lang="sv-SE" sz="3600" kern="1200" dirty="0">
                <a:ln w="9525" cap="flat" cmpd="sng" algn="ctr">
                  <a:solidFill>
                    <a:srgbClr val="000090"/>
                  </a:solidFill>
                  <a:prstDash val="solid"/>
                  <a:round/>
                </a:ln>
                <a:solidFill>
                  <a:srgbClr val="00006D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21 september 2023</a:t>
            </a:r>
          </a:p>
          <a:p>
            <a:r>
              <a:rPr lang="sv-SE" sz="3600" dirty="0">
                <a:ln w="9525" cap="flat" cmpd="sng" algn="ctr">
                  <a:solidFill>
                    <a:srgbClr val="000090"/>
                  </a:solidFill>
                  <a:prstDash val="solid"/>
                  <a:round/>
                </a:ln>
                <a:solidFill>
                  <a:srgbClr val="00006D"/>
                </a:solidFill>
                <a:latin typeface="Calibri" panose="020F0502020204030204" pitchFamily="34" charset="0"/>
                <a:ea typeface="+mj-ea"/>
                <a:cs typeface="+mj-cs"/>
              </a:rPr>
              <a:t>Danderyds sjukhus</a:t>
            </a:r>
            <a:endParaRPr lang="sv-SE" sz="3600" kern="1200" dirty="0">
              <a:ln w="9525" cap="flat" cmpd="sng" algn="ctr">
                <a:solidFill>
                  <a:srgbClr val="000090"/>
                </a:solidFill>
                <a:prstDash val="solid"/>
                <a:round/>
              </a:ln>
              <a:solidFill>
                <a:srgbClr val="00006D"/>
              </a:solidFill>
              <a:effectLst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BA3FFBC-0399-161D-3A8E-2D5C6119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867" y="4853864"/>
            <a:ext cx="2582332" cy="200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961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593643-C41B-4EC8-5E6A-C3AE817E30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altLang="sv-SE" sz="3300" dirty="0">
                <a:latin typeface="Calibri"/>
              </a:rPr>
              <a:t>Formulärsförändringar Akutskedet och TIA 2024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6F9D6A7-2703-D463-FE8E-94D806489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marR="40362" indent="0" algn="ctr">
              <a:lnSpc>
                <a:spcPct val="115000"/>
              </a:lnSpc>
              <a:spcBef>
                <a:spcPts val="338"/>
              </a:spcBef>
              <a:spcAft>
                <a:spcPts val="113"/>
              </a:spcAft>
              <a:buNone/>
              <a:tabLst>
                <a:tab pos="3341846" algn="l"/>
              </a:tabLst>
              <a:defRPr/>
            </a:pPr>
            <a:r>
              <a:rPr lang="sv-SE" sz="2400" strike="sngStrike" dirty="0">
                <a:highlight>
                  <a:srgbClr val="D3D3D3"/>
                </a:highlight>
                <a:ea typeface="Times New Roman" panose="02020603050405020304" pitchFamily="18" charset="0"/>
              </a:rPr>
              <a:t>MR-angiografi genomförd I___I </a:t>
            </a:r>
            <a:endParaRPr lang="sv-SE" sz="2400" dirty="0">
              <a:ea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sv-SE" sz="2400" strike="sngStrike" dirty="0">
                <a:highlight>
                  <a:srgbClr val="D3D3D3"/>
                </a:highlight>
                <a:ea typeface="Times New Roman" panose="02020603050405020304" pitchFamily="18" charset="0"/>
              </a:rPr>
              <a:t>1= ja              2= nej  	    3= nej, beställt till efter utskrivning            9= okänt</a:t>
            </a:r>
            <a:endParaRPr lang="sv-SE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2EADB-F1B6-EC0E-AB80-64197498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Formulärsförändringar SAB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2FBB34-7069-830E-9D8E-B563BF77A7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ADL och boende före insjuknandet i stroke införs i SAB formulär både för NKK klinik och de som inte remitterats till NKK klinik</a:t>
            </a:r>
          </a:p>
          <a:p>
            <a:pPr>
              <a:defRPr/>
            </a:pPr>
            <a:endParaRPr lang="sv-SE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3 månaders uppföljning skickas till samtliga SAB patienter även de som ej remitterats till NKK klinik</a:t>
            </a:r>
          </a:p>
          <a:p>
            <a:pPr marL="0" indent="0">
              <a:buNone/>
              <a:defRPr/>
            </a:pPr>
            <a:endParaRPr lang="sv-SE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v-SE" sz="1350" strike="sngStrike" dirty="0">
                <a:latin typeface="Arial" panose="020B0604020202020204" pitchFamily="34" charset="0"/>
                <a:cs typeface="Arial" panose="020B0604020202020204" pitchFamily="34" charset="0"/>
              </a:rPr>
              <a:t>Njursjukdomar tidigare 					     I___I  </a:t>
            </a:r>
          </a:p>
          <a:p>
            <a:pPr>
              <a:defRPr/>
            </a:pPr>
            <a:r>
              <a:rPr lang="sv-SE" sz="1350" strike="sngStrike" dirty="0">
                <a:latin typeface="Arial" panose="020B0604020202020204" pitchFamily="34" charset="0"/>
                <a:cs typeface="Arial" panose="020B0604020202020204" pitchFamily="34" charset="0"/>
              </a:rPr>
              <a:t>Bindvävssjukdomar tidigare				     I___I 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7FF137C-3189-1783-7DAA-C18AA746B8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sv-SE" sz="1463" dirty="0">
                <a:solidFill>
                  <a:srgbClr val="000000"/>
                </a:solidFill>
                <a:ea typeface="Times New Roman" panose="02020603050405020304" pitchFamily="18" charset="0"/>
              </a:rPr>
              <a:t>PLANERAD UPPFÖLJNING </a:t>
            </a:r>
          </a:p>
          <a:p>
            <a:pPr marL="0" indent="0">
              <a:buNone/>
              <a:defRPr/>
            </a:pPr>
            <a:r>
              <a:rPr lang="sv-SE" sz="1463" dirty="0">
                <a:solidFill>
                  <a:srgbClr val="000000"/>
                </a:solidFill>
                <a:ea typeface="Times New Roman" panose="02020603050405020304" pitchFamily="18" charset="0"/>
              </a:rPr>
              <a:t>(Flera svarsalternativ möjliga) </a:t>
            </a:r>
          </a:p>
          <a:p>
            <a:pPr marL="0" indent="0">
              <a:buNone/>
              <a:defRPr/>
            </a:pPr>
            <a:r>
              <a:rPr lang="sv-SE" sz="1463" dirty="0">
                <a:solidFill>
                  <a:srgbClr val="000000"/>
                </a:solidFill>
                <a:ea typeface="Times New Roman" panose="02020603050405020304" pitchFamily="18" charset="0"/>
              </a:rPr>
              <a:t>I___I = ja, på återbesök hos läkare eller 			sjuksköterska </a:t>
            </a:r>
            <a:r>
              <a:rPr lang="sv-SE" sz="1463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på neurokirurgisk 			mottagning</a:t>
            </a:r>
            <a:endParaRPr lang="sv-SE" sz="1463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sv-SE" sz="1463" dirty="0">
                <a:solidFill>
                  <a:srgbClr val="000000"/>
                </a:solidFill>
                <a:ea typeface="Times New Roman" panose="02020603050405020304" pitchFamily="18" charset="0"/>
              </a:rPr>
              <a:t>I___I = ja, på radiologisk kontroll </a:t>
            </a:r>
          </a:p>
          <a:p>
            <a:pPr marL="0" indent="0">
              <a:buNone/>
              <a:defRPr/>
            </a:pPr>
            <a:r>
              <a:rPr lang="sv-SE" sz="1463" dirty="0">
                <a:solidFill>
                  <a:srgbClr val="000000"/>
                </a:solidFill>
                <a:ea typeface="Times New Roman" panose="02020603050405020304" pitchFamily="18" charset="0"/>
              </a:rPr>
              <a:t>I___I = ja, på särskild strokemottagning </a:t>
            </a:r>
          </a:p>
          <a:p>
            <a:pPr marL="0" indent="0">
              <a:buNone/>
              <a:defRPr/>
            </a:pPr>
            <a:r>
              <a:rPr lang="sv-SE" sz="1463" dirty="0">
                <a:solidFill>
                  <a:srgbClr val="000000"/>
                </a:solidFill>
                <a:ea typeface="Times New Roman" panose="02020603050405020304" pitchFamily="18" charset="0"/>
              </a:rPr>
              <a:t>I___I = ja, på annan sjukhusmottagning/ 		avdelning</a:t>
            </a:r>
          </a:p>
          <a:p>
            <a:pPr marL="0" indent="0">
              <a:buNone/>
              <a:defRPr/>
            </a:pPr>
            <a:r>
              <a:rPr lang="sv-SE" sz="1463" dirty="0">
                <a:solidFill>
                  <a:srgbClr val="000000"/>
                </a:solidFill>
                <a:ea typeface="Times New Roman" panose="02020603050405020304" pitchFamily="18" charset="0"/>
              </a:rPr>
              <a:t>I___I = ja, på vårdcentral/ motsvarande</a:t>
            </a:r>
          </a:p>
          <a:p>
            <a:pPr marL="0" indent="0">
              <a:buNone/>
              <a:defRPr/>
            </a:pPr>
            <a:r>
              <a:rPr lang="sv-SE" sz="1463" dirty="0">
                <a:solidFill>
                  <a:srgbClr val="000000"/>
                </a:solidFill>
                <a:ea typeface="Times New Roman" panose="02020603050405020304" pitchFamily="18" charset="0"/>
              </a:rPr>
              <a:t>I___I = ja, på dagrehabilitering</a:t>
            </a:r>
          </a:p>
          <a:p>
            <a:pPr marL="0" indent="0">
              <a:buNone/>
              <a:defRPr/>
            </a:pPr>
            <a:r>
              <a:rPr lang="sv-SE" sz="1463" dirty="0">
                <a:solidFill>
                  <a:srgbClr val="000000"/>
                </a:solidFill>
                <a:ea typeface="Times New Roman" panose="02020603050405020304" pitchFamily="18" charset="0"/>
              </a:rPr>
              <a:t>I___I = ja, på särskilt boende</a:t>
            </a:r>
          </a:p>
          <a:p>
            <a:pPr marL="0" marR="40362" indent="0">
              <a:buNone/>
              <a:tabLst>
                <a:tab pos="492919" algn="l"/>
                <a:tab pos="692944" algn="l"/>
                <a:tab pos="2936796" algn="l"/>
                <a:tab pos="3291126" algn="l"/>
                <a:tab pos="3343275" algn="l"/>
                <a:tab pos="3536156" algn="l"/>
              </a:tabLst>
              <a:defRPr/>
            </a:pPr>
            <a:r>
              <a:rPr lang="sv-SE" sz="1463" dirty="0">
                <a:ea typeface="Times New Roman" panose="02020603050405020304" pitchFamily="18" charset="0"/>
              </a:rPr>
              <a:t>I___I = nej </a:t>
            </a:r>
          </a:p>
          <a:p>
            <a:pPr marL="0" marR="40362" indent="0">
              <a:buNone/>
              <a:tabLst>
                <a:tab pos="492919" algn="l"/>
                <a:tab pos="692944" algn="l"/>
                <a:tab pos="2936796" algn="l"/>
                <a:tab pos="3291126" algn="l"/>
                <a:tab pos="3343275" algn="l"/>
                <a:tab pos="3536156" algn="l"/>
              </a:tabLst>
              <a:defRPr/>
            </a:pPr>
            <a:r>
              <a:rPr lang="sv-SE" sz="1463" dirty="0">
                <a:ea typeface="Times New Roman" panose="02020603050405020304" pitchFamily="18" charset="0"/>
              </a:rPr>
              <a:t>I___I = okänt</a:t>
            </a:r>
          </a:p>
        </p:txBody>
      </p:sp>
    </p:spTree>
    <p:extLst>
      <p:ext uri="{BB962C8B-B14F-4D97-AF65-F5344CB8AC3E}">
        <p14:creationId xmlns:p14="http://schemas.microsoft.com/office/powerpoint/2010/main" val="1835686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dirty="0"/>
              <a:t>Dagens program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6748" y="1430448"/>
            <a:ext cx="8177543" cy="3838669"/>
          </a:xfrm>
        </p:spPr>
        <p:txBody>
          <a:bodyPr>
            <a:normAutofit fontScale="55000" lnSpcReduction="20000"/>
          </a:bodyPr>
          <a:lstStyle/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Mötets öppnande och praktisk information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Senaste resultaten från Riksstroke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EVAS registret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Formulär 2024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1"/>
                </a:solidFill>
              </a:rPr>
              <a:t>Registreringsfrågor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/>
              <a:t>Förbättringsarbete SÖS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/>
              <a:t>Information från Riksstroke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	  Lunch 12.00</a:t>
            </a:r>
          </a:p>
          <a:p>
            <a:pPr marL="514350" lvl="1" indent="-514350" algn="l">
              <a:buFont typeface="+mj-lt"/>
              <a:buAutoNum type="arabicPeriod" startAt="8"/>
            </a:pPr>
            <a:r>
              <a:rPr lang="sv-SE" baseline="0" dirty="0"/>
              <a:t>Gruppdiskussioner</a:t>
            </a:r>
          </a:p>
          <a:p>
            <a:pPr marL="0" lvl="1" algn="l"/>
            <a:r>
              <a:rPr lang="sv-SE" baseline="0" dirty="0">
                <a:solidFill>
                  <a:srgbClr val="C00000"/>
                </a:solidFill>
              </a:rPr>
              <a:t>             Fika ca 14.00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Gruppdiskussioner forts</a:t>
            </a:r>
          </a:p>
          <a:p>
            <a:pPr marL="514350" lvl="1" indent="-514350" algn="l">
              <a:buFont typeface="+mj-lt"/>
              <a:buAutoNum type="arabicPeriod" startAt="9"/>
            </a:pPr>
            <a:r>
              <a:rPr lang="sv-SE" baseline="0" dirty="0">
                <a:solidFill>
                  <a:srgbClr val="C00000"/>
                </a:solidFill>
              </a:rPr>
              <a:t>Riksstrokepriset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 Avslut ca 15.30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71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9AD8E28-7B34-340C-BB1C-31B004B1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32000" y="1892300"/>
            <a:ext cx="4055533" cy="4055533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FBA49BC9-D80E-533B-1685-47B7A98D22A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v-SE" dirty="0"/>
              <a:t>Frågor och svar</a:t>
            </a:r>
          </a:p>
        </p:txBody>
      </p:sp>
    </p:spTree>
    <p:extLst>
      <p:ext uri="{BB962C8B-B14F-4D97-AF65-F5344CB8AC3E}">
        <p14:creationId xmlns:p14="http://schemas.microsoft.com/office/powerpoint/2010/main" val="3847478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ED52E3-0152-61C7-940E-2D9670ED79C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v-SE" dirty="0"/>
              <a:t>Fråga 1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620708-8050-E611-4E99-56A5857CA15A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sv-SE" dirty="0"/>
              <a:t>Räknas</a:t>
            </a:r>
            <a:r>
              <a:rPr lang="sv-SE" baseline="0" dirty="0"/>
              <a:t> den kognitiva bedömningen som AT gör som behandling/Arbetsterapi.</a:t>
            </a:r>
          </a:p>
        </p:txBody>
      </p:sp>
    </p:spTree>
    <p:extLst>
      <p:ext uri="{BB962C8B-B14F-4D97-AF65-F5344CB8AC3E}">
        <p14:creationId xmlns:p14="http://schemas.microsoft.com/office/powerpoint/2010/main" val="109331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CCCB6D-7DC1-4800-2E49-5223D2EAC3B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v-SE" dirty="0"/>
              <a:t>Svar fråga 1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11C759-7571-88D7-281C-B902785CD292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sv-SE" sz="2400" dirty="0"/>
              <a:t>Fråga; Räknas den kognitiva bedömningen som AT gör som behandling/Arbetsterapi.</a:t>
            </a:r>
          </a:p>
          <a:p>
            <a:r>
              <a:rPr lang="sv-SE" sz="3200" dirty="0">
                <a:solidFill>
                  <a:srgbClr val="FF0000"/>
                </a:solidFill>
              </a:rPr>
              <a:t>Svar:</a:t>
            </a:r>
            <a:r>
              <a:rPr lang="sv-SE" sz="3200" dirty="0"/>
              <a:t> </a:t>
            </a:r>
            <a:r>
              <a:rPr lang="sv-SE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Den kognitiva bedömningen ingår i arbetsterapeutens ankomstbedömning, den kognitiva bedömningen är inte arbetsterapeutisk behandling även om den sker tex. dagen efter ankomstbedömning</a:t>
            </a:r>
          </a:p>
        </p:txBody>
      </p:sp>
    </p:spTree>
    <p:extLst>
      <p:ext uri="{BB962C8B-B14F-4D97-AF65-F5344CB8AC3E}">
        <p14:creationId xmlns:p14="http://schemas.microsoft.com/office/powerpoint/2010/main" val="2487334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787563E-19C4-6635-61C5-AA5227D68DCA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Planerad rehabilitering: Vad innebär</a:t>
            </a:r>
            <a:r>
              <a:rPr lang="sv-SE" baseline="0" dirty="0">
                <a:latin typeface="Calibri" panose="020F0502020204030204" pitchFamily="34" charset="0"/>
                <a:ea typeface="Times New Roman" panose="02020603050405020304" pitchFamily="18" charset="0"/>
              </a:rPr>
              <a:t> svarsalternativet </a:t>
            </a:r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Tidig understödd utskrivning från sjukhus till hemmet….. 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5B4303F-1731-4B32-C9E4-1D0C909C44A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v-SE" dirty="0"/>
              <a:t>Fråga 2</a:t>
            </a:r>
          </a:p>
        </p:txBody>
      </p:sp>
    </p:spTree>
    <p:extLst>
      <p:ext uri="{BB962C8B-B14F-4D97-AF65-F5344CB8AC3E}">
        <p14:creationId xmlns:p14="http://schemas.microsoft.com/office/powerpoint/2010/main" val="280664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4856F0-F00F-C42A-B198-4BF5F5BB2A6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sv-SE" dirty="0"/>
              <a:t>Svar fråga 2: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DF26A0-829A-623C-A72F-913AB31F3374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sv-SE" sz="2400" dirty="0"/>
              <a:t>Fråga: Tidig understödd ..</a:t>
            </a:r>
          </a:p>
          <a:p>
            <a:pPr lvl="0"/>
            <a:r>
              <a:rPr lang="sv-SE" dirty="0"/>
              <a:t>Svar: Riksstroke följer </a:t>
            </a:r>
            <a:r>
              <a:rPr lang="sv-SE" dirty="0">
                <a:solidFill>
                  <a:srgbClr val="FF0000"/>
                </a:solidFill>
              </a:rPr>
              <a:t>Socialstyrelsens Nationella Riktlinjer: tidig understödd utskrivning från sjukhus till hemmet, där ett multidisciplinärt stroketeam både koordinerar utskrivning och utför rehabilitering i hemmiljön. - multidisciplinärt team (inklusive läkare) med särskild kunskap om stroke.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9083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DB98D4-7B81-0F31-0CB3-A34FEF8DCCC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sv-SE" dirty="0"/>
              <a:t>Fråga 3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8CB6E21-86E9-273D-06BC-6D366A31B481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sv-SE" dirty="0"/>
              <a:t>I Stockholm har vi </a:t>
            </a:r>
            <a:r>
              <a:rPr lang="sv-SE" dirty="0" err="1"/>
              <a:t>Neuroteam</a:t>
            </a:r>
            <a:r>
              <a:rPr lang="sv-SE" dirty="0"/>
              <a:t> med hälsoprofessioner endast dvs inga läkare eller </a:t>
            </a:r>
            <a:r>
              <a:rPr lang="sv-SE" dirty="0" err="1"/>
              <a:t>ssk</a:t>
            </a:r>
            <a:r>
              <a:rPr lang="sv-SE" dirty="0"/>
              <a:t> som kopplas in efter utskrivning. Vad ska </a:t>
            </a:r>
            <a:r>
              <a:rPr lang="sv-SE" dirty="0" err="1"/>
              <a:t>neuroteam</a:t>
            </a:r>
            <a:r>
              <a:rPr lang="sv-SE" dirty="0"/>
              <a:t> registreras som </a:t>
            </a:r>
            <a:r>
              <a:rPr lang="sv-SE" dirty="0" err="1"/>
              <a:t>enl</a:t>
            </a:r>
            <a:r>
              <a:rPr lang="sv-SE" dirty="0"/>
              <a:t> Riksstroke?</a:t>
            </a:r>
          </a:p>
        </p:txBody>
      </p:sp>
    </p:spTree>
    <p:extLst>
      <p:ext uri="{BB962C8B-B14F-4D97-AF65-F5344CB8AC3E}">
        <p14:creationId xmlns:p14="http://schemas.microsoft.com/office/powerpoint/2010/main" val="2252948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A01F4B-DA6A-5AEE-AA70-61D908D14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sv-SE" dirty="0"/>
              <a:t>Svar fråga 3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0015BB-47E1-1F2C-AF64-072F0B7DF84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1417638"/>
            <a:ext cx="8229600" cy="5165724"/>
          </a:xfrm>
        </p:spPr>
        <p:txBody>
          <a:bodyPr>
            <a:normAutofit/>
          </a:bodyPr>
          <a:lstStyle/>
          <a:p>
            <a:pPr lvl="0"/>
            <a:r>
              <a:rPr lang="sv-SE" sz="2000" dirty="0"/>
              <a:t>Fråga; </a:t>
            </a:r>
            <a:r>
              <a:rPr lang="sv-SE" sz="2000" dirty="0" err="1"/>
              <a:t>Neuroteam</a:t>
            </a:r>
            <a:r>
              <a:rPr lang="sv-SE" sz="2000" dirty="0"/>
              <a:t>;</a:t>
            </a:r>
          </a:p>
          <a:p>
            <a:pPr lvl="0"/>
            <a:r>
              <a:rPr lang="sv-SE" dirty="0">
                <a:solidFill>
                  <a:srgbClr val="FF0000"/>
                </a:solidFill>
              </a:rPr>
              <a:t>Svar: Tidig understödd utskrivning till hemmet där ett multidisciplinärt stroketeam koordinerar utskrivningen men där fortsatt rehabilitering utförs utan multidisciplinärt stroketeam av enskilda vårdgivare från kommunen/primärvården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2CA8105-8437-494C-5832-FAD26AA7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566" y="4919133"/>
            <a:ext cx="5504795" cy="1524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29D92ED-C1BB-9B60-22C8-65A67573B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3928">
            <a:off x="49140" y="5214208"/>
            <a:ext cx="2193686" cy="45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44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8D8B0B78-A147-BA90-AE51-3942F7D8D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038" y="3987500"/>
            <a:ext cx="1039442" cy="116502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F878D9E-3171-4A1E-1D9E-AFEDD781A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sv-SE" dirty="0"/>
              <a:t>Riksstrokes Styrgrupp och kansli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354331D-494B-4E58-05A0-7C9288FAE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94" y="5287880"/>
            <a:ext cx="983920" cy="118177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EE513AC-15E6-AA71-947A-565BC976C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948058" y="3792640"/>
            <a:ext cx="45719" cy="5491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833114A-36DC-EC10-6F5D-9A0DBB747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932" y="5290577"/>
            <a:ext cx="987089" cy="118557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ADE297E-6C62-A02B-BF8B-8876F7AED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390" y="2603640"/>
            <a:ext cx="941422" cy="125522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BE3C96E-EFFD-8EDD-4708-F75E671C2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705" y="1239035"/>
            <a:ext cx="1045077" cy="125522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4D04809-9C40-2604-FA26-4671BD8CE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2233" y="3928475"/>
            <a:ext cx="959554" cy="125523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2067601-B6A3-9CFC-3239-10AA96AEBD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1293" y="3928475"/>
            <a:ext cx="983920" cy="123763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F7F8307-AF93-1B27-1326-52540F1083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3202" y="2614038"/>
            <a:ext cx="1090114" cy="122802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F1D6C51-497D-8E9C-AC99-CAAAD03191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5800" y="3946070"/>
            <a:ext cx="961269" cy="123763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467183-99C5-97D0-6F84-84918E596F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9368" y="2617484"/>
            <a:ext cx="1010520" cy="122817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5523FB51-C090-9E75-BDFF-03A422AC4A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33836" y="2625499"/>
            <a:ext cx="1022548" cy="122817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EEB5467D-80F0-AD94-71AA-38DAFDFBC8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2959" y="3923180"/>
            <a:ext cx="1004471" cy="125224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A0FD2167-0484-31E1-371B-87BBEC1B989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0000"/>
          <a:stretch/>
        </p:blipFill>
        <p:spPr>
          <a:xfrm>
            <a:off x="5970917" y="2649797"/>
            <a:ext cx="966579" cy="1273611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2DA8EB3C-FEA3-E0B3-8037-2895AF655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99" y="5290577"/>
            <a:ext cx="983920" cy="1181773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6275E1C-600C-EEDE-0B5A-10DE72FF3F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68537" y="5277668"/>
            <a:ext cx="902839" cy="120378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589EF3F7-DBF5-5417-FC0F-F915DE1CC7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8413" y="3946071"/>
            <a:ext cx="1004471" cy="1206458"/>
          </a:xfrm>
          <a:prstGeom prst="rect">
            <a:avLst/>
          </a:prstGeom>
        </p:spPr>
      </p:pic>
      <p:pic>
        <p:nvPicPr>
          <p:cNvPr id="21" name="Bildobjekt 20" descr="En bild som visar Människoansikte, person, klädsel, leende&#10;&#10;Automatiskt genererad beskrivning">
            <a:extLst>
              <a:ext uri="{FF2B5EF4-FFF2-40B4-BE49-F238E27FC236}">
                <a16:creationId xmlns:a16="http://schemas.microsoft.com/office/drawing/2014/main" id="{2BDA1CAC-0646-DE6C-FB77-898C6F16D4A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091" t="10160"/>
          <a:stretch/>
        </p:blipFill>
        <p:spPr>
          <a:xfrm>
            <a:off x="5829888" y="5294375"/>
            <a:ext cx="902839" cy="11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88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F0043B3-3EA3-D3B2-FDA5-7FB654D90EB8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sv-SE" dirty="0"/>
          </a:p>
          <a:p>
            <a:pPr lvl="0"/>
            <a:r>
              <a:rPr lang="sv-SE" dirty="0"/>
              <a:t>Vissa patienter gör DT-multifas, min fundering är om detta kan anses vara likvärdig DT-</a:t>
            </a:r>
            <a:r>
              <a:rPr lang="sv-SE" dirty="0" err="1"/>
              <a:t>perfusion</a:t>
            </a:r>
            <a:r>
              <a:rPr lang="sv-SE" dirty="0"/>
              <a:t>?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CA070C0-8C5A-72BE-2281-E5B6BFE6C86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sv-SE" dirty="0"/>
              <a:t>Fråga 4 </a:t>
            </a:r>
          </a:p>
        </p:txBody>
      </p:sp>
    </p:spTree>
    <p:extLst>
      <p:ext uri="{BB962C8B-B14F-4D97-AF65-F5344CB8AC3E}">
        <p14:creationId xmlns:p14="http://schemas.microsoft.com/office/powerpoint/2010/main" val="3114559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27BE84-CC7F-DF41-22BB-81E789DDA78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v-SE" dirty="0"/>
              <a:t>Svar fråga 4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271F4D5-BB95-BD74-7C26-5E1E4AA98343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lvl="0"/>
            <a:r>
              <a:rPr lang="sv-SE" sz="2000" dirty="0"/>
              <a:t>Fråga: </a:t>
            </a:r>
            <a:r>
              <a:rPr lang="sv-SE" sz="2000" dirty="0" err="1"/>
              <a:t>Multifas</a:t>
            </a:r>
            <a:endParaRPr lang="sv-SE" sz="2000" dirty="0"/>
          </a:p>
          <a:p>
            <a:pPr lvl="0"/>
            <a:r>
              <a:rPr lang="sv-SE" sz="3200" dirty="0">
                <a:solidFill>
                  <a:srgbClr val="FF0000"/>
                </a:solidFill>
              </a:rPr>
              <a:t>Svar: Jämfört med DT-</a:t>
            </a:r>
            <a:r>
              <a:rPr lang="sv-SE" sz="3200" dirty="0" err="1">
                <a:solidFill>
                  <a:srgbClr val="FF0000"/>
                </a:solidFill>
              </a:rPr>
              <a:t>perfusion</a:t>
            </a:r>
            <a:r>
              <a:rPr lang="sv-SE" sz="3200" dirty="0">
                <a:solidFill>
                  <a:srgbClr val="FF0000"/>
                </a:solidFill>
              </a:rPr>
              <a:t> är evidensen för multifas något sämre och multifas kan inte tolkas med AI-lösning så inte likvärdig med DT-</a:t>
            </a:r>
            <a:r>
              <a:rPr lang="sv-SE" sz="3200" dirty="0" err="1">
                <a:solidFill>
                  <a:srgbClr val="FF0000"/>
                </a:solidFill>
              </a:rPr>
              <a:t>perfusion</a:t>
            </a:r>
            <a:endParaRPr lang="sv-S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35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dirty="0"/>
              <a:t>Dagens program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6748" y="1430448"/>
            <a:ext cx="8177543" cy="3838669"/>
          </a:xfrm>
        </p:spPr>
        <p:txBody>
          <a:bodyPr>
            <a:normAutofit fontScale="55000" lnSpcReduction="20000"/>
          </a:bodyPr>
          <a:lstStyle/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Mötets öppnande och praktisk information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Senaste resultaten från Riksstroke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EVAS registret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Formulär 2024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Registreringsfrågor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>
                <a:solidFill>
                  <a:schemeClr val="tx1"/>
                </a:solidFill>
              </a:rPr>
              <a:t>Förbättringsarbete SÖS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/>
              <a:t>Information från Riksstroke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	  Lunch 12.00</a:t>
            </a:r>
          </a:p>
          <a:p>
            <a:pPr marL="514350" lvl="1" indent="-514350" algn="l">
              <a:buFont typeface="+mj-lt"/>
              <a:buAutoNum type="arabicPeriod" startAt="8"/>
            </a:pPr>
            <a:r>
              <a:rPr lang="sv-SE" baseline="0" dirty="0"/>
              <a:t>Gruppdiskussioner</a:t>
            </a:r>
          </a:p>
          <a:p>
            <a:pPr marL="0" lvl="1" algn="l"/>
            <a:r>
              <a:rPr lang="sv-SE" baseline="0" dirty="0">
                <a:solidFill>
                  <a:srgbClr val="C00000"/>
                </a:solidFill>
              </a:rPr>
              <a:t>             Fika ca 14.00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Gruppdiskussioner forts</a:t>
            </a:r>
          </a:p>
          <a:p>
            <a:pPr marL="514350" lvl="1" indent="-514350" algn="l">
              <a:buFont typeface="+mj-lt"/>
              <a:buAutoNum type="arabicPeriod" startAt="9"/>
            </a:pPr>
            <a:r>
              <a:rPr lang="sv-SE" baseline="0" dirty="0">
                <a:solidFill>
                  <a:srgbClr val="C00000"/>
                </a:solidFill>
              </a:rPr>
              <a:t>Riksstrokepriset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 Avslut ca 15.30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35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07E059-252C-7711-A0FE-B68F22E56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Förbättringsarbete SÖS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135255A-9ACC-6DE7-E9C0-B7EF3EB4A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Mihaela </a:t>
            </a:r>
            <a:r>
              <a:rPr lang="sv-SE" dirty="0" err="1"/>
              <a:t>Oana</a:t>
            </a:r>
            <a:r>
              <a:rPr lang="sv-SE" dirty="0"/>
              <a:t> Romanitan</a:t>
            </a:r>
          </a:p>
        </p:txBody>
      </p:sp>
    </p:spTree>
    <p:extLst>
      <p:ext uri="{BB962C8B-B14F-4D97-AF65-F5344CB8AC3E}">
        <p14:creationId xmlns:p14="http://schemas.microsoft.com/office/powerpoint/2010/main" val="3679671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dirty="0"/>
              <a:t>Dagens program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6748" y="1430448"/>
            <a:ext cx="8177543" cy="3838669"/>
          </a:xfrm>
        </p:spPr>
        <p:txBody>
          <a:bodyPr>
            <a:normAutofit fontScale="55000" lnSpcReduction="20000"/>
          </a:bodyPr>
          <a:lstStyle/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Mötets öppnande och praktisk information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Senaste resultaten från Riksstroke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EVAS registret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Formulär 2024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Registreringsfrågor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Förbättringsarbete SÖS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>
                <a:solidFill>
                  <a:schemeClr val="tx1"/>
                </a:solidFill>
              </a:rPr>
              <a:t>Information från Riksstroke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	  Lunch 12.00</a:t>
            </a:r>
          </a:p>
          <a:p>
            <a:pPr marL="514350" lvl="1" indent="-514350" algn="l">
              <a:buFont typeface="+mj-lt"/>
              <a:buAutoNum type="arabicPeriod" startAt="8"/>
            </a:pPr>
            <a:r>
              <a:rPr lang="sv-SE" baseline="0" dirty="0"/>
              <a:t>Gruppdiskussioner</a:t>
            </a:r>
          </a:p>
          <a:p>
            <a:pPr marL="0" lvl="1" algn="l"/>
            <a:r>
              <a:rPr lang="sv-SE" baseline="0" dirty="0">
                <a:solidFill>
                  <a:srgbClr val="C00000"/>
                </a:solidFill>
              </a:rPr>
              <a:t>             Fika ca 14.00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Gruppdiskussioner forts</a:t>
            </a:r>
          </a:p>
          <a:p>
            <a:pPr marL="514350" lvl="1" indent="-514350" algn="l">
              <a:buFont typeface="+mj-lt"/>
              <a:buAutoNum type="arabicPeriod" startAt="9"/>
            </a:pPr>
            <a:r>
              <a:rPr lang="sv-SE" baseline="0" dirty="0">
                <a:solidFill>
                  <a:srgbClr val="C00000"/>
                </a:solidFill>
              </a:rPr>
              <a:t>Riksstrokepriset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 Avslut ca 15.30</a:t>
            </a:r>
          </a:p>
          <a:p>
            <a:pPr marL="0" lvl="1" indent="0" algn="l">
              <a:buFont typeface="+mj-lt"/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1574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Information från Riksstroke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5800" y="1637486"/>
            <a:ext cx="7772400" cy="4178098"/>
          </a:xfrm>
        </p:spPr>
        <p:txBody>
          <a:bodyPr>
            <a:normAutofit/>
          </a:bodyPr>
          <a:lstStyle/>
          <a:p>
            <a:pPr marL="457200" indent="-457200"/>
            <a:r>
              <a:rPr lang="sv-SE" dirty="0"/>
              <a:t>Strukturdata</a:t>
            </a:r>
            <a:r>
              <a:rPr lang="sv-SE" baseline="0" dirty="0"/>
              <a:t> rapporten</a:t>
            </a:r>
          </a:p>
          <a:p>
            <a:pPr marL="457200" indent="-457200"/>
            <a:r>
              <a:rPr lang="sv-SE" baseline="0" dirty="0"/>
              <a:t>Automatiska rapporter</a:t>
            </a:r>
          </a:p>
          <a:p>
            <a:pPr lvl="1" indent="347663" algn="l">
              <a:buFont typeface="Wingdings" panose="05000000000000000000" pitchFamily="2" charset="2"/>
              <a:buChar char="Ø"/>
            </a:pPr>
            <a:r>
              <a:rPr lang="sv-SE" sz="2400" baseline="0" dirty="0"/>
              <a:t>Inrapportering Riksstroke</a:t>
            </a:r>
          </a:p>
          <a:p>
            <a:pPr lvl="1" indent="347663" algn="l">
              <a:buFont typeface="Wingdings" panose="05000000000000000000" pitchFamily="2" charset="2"/>
              <a:buChar char="Ø"/>
            </a:pPr>
            <a:r>
              <a:rPr lang="sv-SE" sz="2400" dirty="0"/>
              <a:t>Rehabiliteringsrapport</a:t>
            </a:r>
            <a:endParaRPr lang="sv-SE" sz="2400" baseline="0" dirty="0"/>
          </a:p>
          <a:p>
            <a:pPr lvl="1" indent="347663" algn="l">
              <a:buFont typeface="Wingdings" panose="05000000000000000000" pitchFamily="2" charset="2"/>
              <a:buChar char="Ø"/>
            </a:pPr>
            <a:r>
              <a:rPr lang="sv-SE" sz="2400" baseline="0" dirty="0"/>
              <a:t>Rapport SAH</a:t>
            </a:r>
          </a:p>
          <a:p>
            <a:pPr lvl="1" indent="347663" algn="l">
              <a:buFont typeface="Wingdings" panose="05000000000000000000" pitchFamily="2" charset="2"/>
              <a:buChar char="Ø"/>
            </a:pPr>
            <a:r>
              <a:rPr lang="sv-SE" sz="2400" baseline="0" dirty="0" err="1"/>
              <a:t>Reperfusionsblad</a:t>
            </a:r>
            <a:endParaRPr lang="sv-SE" sz="2400" baseline="0" dirty="0"/>
          </a:p>
          <a:p>
            <a:pPr marL="457200" indent="-457200"/>
            <a:r>
              <a:rPr lang="sv-SE" baseline="0" dirty="0"/>
              <a:t>Admin</a:t>
            </a:r>
            <a:r>
              <a:rPr lang="sv-SE" dirty="0"/>
              <a:t>istratörens roll</a:t>
            </a:r>
            <a:endParaRPr lang="sv-SE" baseline="0" dirty="0"/>
          </a:p>
        </p:txBody>
      </p:sp>
    </p:spTree>
    <p:extLst>
      <p:ext uri="{BB962C8B-B14F-4D97-AF65-F5344CB8AC3E}">
        <p14:creationId xmlns:p14="http://schemas.microsoft.com/office/powerpoint/2010/main" val="3028213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07E059-252C-7711-A0FE-B68F22E56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Strukturdatarapporten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135255A-9ACC-6DE7-E9C0-B7EF3EB4A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Per Wester,  Signild Åsberg</a:t>
            </a:r>
          </a:p>
        </p:txBody>
      </p:sp>
    </p:spTree>
    <p:extLst>
      <p:ext uri="{BB962C8B-B14F-4D97-AF65-F5344CB8AC3E}">
        <p14:creationId xmlns:p14="http://schemas.microsoft.com/office/powerpoint/2010/main" val="1013519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5E8A2-7276-4D94-39BB-ABB9EAD848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Periodiska rapporter från Riksstroke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665BFA2-661C-867E-5FB5-DD43CB607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Rapport för målnivåer</a:t>
            </a:r>
          </a:p>
          <a:p>
            <a:r>
              <a:rPr lang="sv-SE" dirty="0"/>
              <a:t>Rapport för vårdförloppet</a:t>
            </a:r>
          </a:p>
          <a:p>
            <a:r>
              <a:rPr lang="sv-SE" dirty="0"/>
              <a:t>Rehabiliteringsrapport</a:t>
            </a:r>
          </a:p>
          <a:p>
            <a:r>
              <a:rPr lang="sv-SE" dirty="0"/>
              <a:t>Rapport för registrering i Riksstroke</a:t>
            </a:r>
          </a:p>
          <a:p>
            <a:r>
              <a:rPr lang="sv-SE" dirty="0"/>
              <a:t>Redovisar data för de senaste 12 månaderna </a:t>
            </a:r>
          </a:p>
          <a:p>
            <a:pPr lvl="1"/>
            <a:r>
              <a:rPr lang="sv-SE" dirty="0"/>
              <a:t>Ex. i novembers utskick visas data för 1a oktober 2022 – 30e september 2023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8164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5E8A2-7276-4D94-39BB-ABB9EAD848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Rehabiliteringsrapport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665BFA2-661C-867E-5FB5-DD43CB607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Variabler för omvårdnad och rehabilitering</a:t>
            </a:r>
          </a:p>
          <a:p>
            <a:r>
              <a:rPr lang="sv-SE" dirty="0"/>
              <a:t>Akutskede och 3-månadersuppföljningen</a:t>
            </a:r>
          </a:p>
          <a:p>
            <a:r>
              <a:rPr lang="sv-SE" dirty="0"/>
              <a:t>Skickas ut i februari, maj, augusti och november (kvartalsvis)</a:t>
            </a:r>
          </a:p>
          <a:p>
            <a:r>
              <a:rPr lang="sv-SE" dirty="0"/>
              <a:t>Redovisar data för 12 månader </a:t>
            </a:r>
          </a:p>
          <a:p>
            <a:pPr lvl="1"/>
            <a:r>
              <a:rPr lang="sv-SE" dirty="0"/>
              <a:t>Ex. i novembers utskick visas data för 1a oktober 2022 – 30e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121665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D57F8053-F623-7143-22C4-E7B14F6BB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72794"/>
            <a:ext cx="7772400" cy="582402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sv-SE" sz="1600" b="1" i="0" u="none" strike="noStrike" baseline="0" dirty="0"/>
              <a:t>Variabler från akutskedet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1. Bedömning av sväljförmåga genomförd 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2. Patienten har under slutenvårdsperioden bedömts av logoped eller annan </a:t>
            </a:r>
            <a:r>
              <a:rPr lang="sv-SE" sz="1600" b="0" i="0" u="none" strike="noStrike" baseline="0" dirty="0" err="1"/>
              <a:t>dyfagispecialist</a:t>
            </a:r>
            <a:r>
              <a:rPr lang="sv-SE" sz="1600" b="0" i="0" u="none" strike="noStrike" baseline="0" dirty="0"/>
              <a:t> avseende sväljfunktion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3. Patienten har under slutenvårdsperioden bedömts av logoped avseende talfunktion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4. Patienten har under slutenvårdsperioden erhållit arbetsterapi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5. Patienten har under slutenvårdsperioden erhållit fysioterapi 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6. Efter ankomst till vårdavdelning är bedömning utförd av fysioterapeut 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7. Efter ankomst till vårdavdelning är bedömning utförd av arbetsterapeut 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8. Patienten har fått en skriftlig rehabiliteringsplan efter akutvård 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9. Patienten har fått en skriftlig rehabiliteringsplan efter eftervård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10. Planerad rehabilitering efter utskrivning från akutvård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11. Planerad rehabilitering efter utskrivning från eftervård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12. Tidig understödd utskrivning till hemmet 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13. Utskrives till efter akutvård 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14. Utskrives till efter eftervård </a:t>
            </a:r>
          </a:p>
          <a:p>
            <a:pPr marL="0" indent="0" algn="l">
              <a:buNone/>
            </a:pPr>
            <a:endParaRPr lang="sv-SE" sz="1600" b="0" i="0" u="none" strike="noStrike" baseline="0" dirty="0"/>
          </a:p>
          <a:p>
            <a:pPr marL="0" indent="0" algn="l">
              <a:buNone/>
            </a:pPr>
            <a:r>
              <a:rPr lang="sv-SE" sz="1600" b="1" i="0" u="none" strike="noStrike" baseline="0" dirty="0"/>
              <a:t>Variabler från 3-månadersuppföljningen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15. Under sjukhusvistelsen, hur nöjd eller missnöjd är du med din rehabilitering/träning? </a:t>
            </a:r>
          </a:p>
          <a:p>
            <a:pPr marL="0" indent="0" algn="l">
              <a:buNone/>
            </a:pPr>
            <a:r>
              <a:rPr lang="sv-SE" sz="1600" b="0" i="0" u="none" strike="noStrike" baseline="0" dirty="0"/>
              <a:t>16. Hur nöjd eller missnöjd är du med rehabiliteringen eller träningen efter du skrevs ut från sjukhus för din stroke?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145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0C8C69-8101-83C4-6AAA-3E9C93234C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Praktisk information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1EE692D-1C01-EE1D-8130-68B0742B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1923235"/>
            <a:ext cx="8263467" cy="4028831"/>
          </a:xfrm>
        </p:spPr>
        <p:txBody>
          <a:bodyPr>
            <a:normAutofit/>
          </a:bodyPr>
          <a:lstStyle/>
          <a:p>
            <a:r>
              <a:rPr lang="sv-SE" dirty="0"/>
              <a:t>Tider</a:t>
            </a:r>
            <a:r>
              <a:rPr lang="sv-SE" baseline="0" dirty="0"/>
              <a:t> </a:t>
            </a: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sv-SE" baseline="0" dirty="0"/>
              <a:t>Mötet börjar 09.30</a:t>
            </a: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sv-SE" dirty="0"/>
              <a:t>Mat 12.00 på Hotell Mörby konferens</a:t>
            </a: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sv-SE" dirty="0"/>
              <a:t>Paus med fika ca 14.00</a:t>
            </a: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sv-SE" dirty="0"/>
              <a:t>Avslut 15.30</a:t>
            </a:r>
          </a:p>
          <a:p>
            <a:r>
              <a:rPr lang="sv-SE" dirty="0"/>
              <a:t>Toaletter</a:t>
            </a:r>
          </a:p>
          <a:p>
            <a:r>
              <a:rPr lang="sv-SE" dirty="0"/>
              <a:t>PP bilder kommer på hemsidan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0641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BCB715-0051-FA0D-10C7-FCABBFB242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28AC9A5-C0C9-C1DE-A726-81B1FCB60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E2C73BA-1A9F-6449-79AC-FE4C8F545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514350"/>
            <a:ext cx="78105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9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1D9E18B-D2A1-C861-BB04-119DCDB62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07" y="796407"/>
            <a:ext cx="7212585" cy="5265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5731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5E8A2-7276-4D94-39BB-ABB9EAD848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Rapport för inregistrering i Riksstroke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665BFA2-661C-867E-5FB5-DD43CB607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Skickas ut en gång i kvartalet</a:t>
            </a:r>
          </a:p>
          <a:p>
            <a:pPr>
              <a:lnSpc>
                <a:spcPct val="90000"/>
              </a:lnSpc>
            </a:pPr>
            <a:r>
              <a:rPr lang="sv-SE" dirty="0"/>
              <a:t>Redovisas endast för sjukhuset</a:t>
            </a:r>
          </a:p>
          <a:p>
            <a:pPr>
              <a:lnSpc>
                <a:spcPct val="90000"/>
              </a:lnSpc>
            </a:pPr>
            <a:r>
              <a:rPr lang="sv-SE" dirty="0"/>
              <a:t>Hur ligger sjukhuset till med registreringen jmf med samma period de senaste 5 åren</a:t>
            </a:r>
          </a:p>
          <a:p>
            <a:pPr>
              <a:lnSpc>
                <a:spcPct val="90000"/>
              </a:lnSpc>
            </a:pPr>
            <a:r>
              <a:rPr lang="sv-SE" dirty="0"/>
              <a:t>Hur ligger sjukhuset till vad gäller inrapporteringshastighet jmf med tidigare år, tex fullständigt akutskede till fullständig registrering</a:t>
            </a:r>
          </a:p>
        </p:txBody>
      </p:sp>
    </p:spTree>
    <p:extLst>
      <p:ext uri="{BB962C8B-B14F-4D97-AF65-F5344CB8AC3E}">
        <p14:creationId xmlns:p14="http://schemas.microsoft.com/office/powerpoint/2010/main" val="847354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5E8A2-7276-4D94-39BB-ABB9EAD84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461"/>
            <a:ext cx="7772400" cy="668281"/>
          </a:xfrm>
        </p:spPr>
        <p:txBody>
          <a:bodyPr>
            <a:normAutofit/>
          </a:bodyPr>
          <a:lstStyle/>
          <a:p>
            <a:r>
              <a:rPr lang="sv-SE" sz="3200" dirty="0"/>
              <a:t>Rapport för inregistrering i Riksstroke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665BFA2-661C-867E-5FB5-DD43CB607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5D687C4-5B85-9DF9-6F0A-7982795C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5" y="984292"/>
            <a:ext cx="4206605" cy="488941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C022038-4925-0863-79F3-FC883E87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04275"/>
            <a:ext cx="420660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26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5E8A2-7276-4D94-39BB-ABB9EAD84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461"/>
            <a:ext cx="7772400" cy="668281"/>
          </a:xfrm>
        </p:spPr>
        <p:txBody>
          <a:bodyPr>
            <a:normAutofit/>
          </a:bodyPr>
          <a:lstStyle/>
          <a:p>
            <a:r>
              <a:rPr lang="sv-SE" sz="3200" dirty="0"/>
              <a:t>EVAS och Riksstroke informationsblad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665BFA2-661C-867E-5FB5-DD43CB607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465" y="943897"/>
            <a:ext cx="3982064" cy="529958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v-SE" sz="2800" dirty="0"/>
              <a:t>Ett sammanställning med data från EVAS och Riksstroke med data för </a:t>
            </a:r>
            <a:r>
              <a:rPr lang="sv-SE" sz="2800" dirty="0" err="1"/>
              <a:t>trombolys</a:t>
            </a:r>
            <a:r>
              <a:rPr lang="sv-SE" sz="2800" dirty="0"/>
              <a:t> och </a:t>
            </a:r>
            <a:r>
              <a:rPr lang="sv-SE" sz="2800" dirty="0" err="1"/>
              <a:t>trombektomi</a:t>
            </a:r>
            <a:endParaRPr lang="sv-SE" sz="2800" dirty="0"/>
          </a:p>
          <a:p>
            <a:pPr>
              <a:lnSpc>
                <a:spcPct val="90000"/>
              </a:lnSpc>
            </a:pPr>
            <a:endParaRPr lang="sv-SE" sz="28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dirty="0"/>
              <a:t>Publiceras på EVAS och </a:t>
            </a:r>
            <a:r>
              <a:rPr lang="sv-SE" dirty="0" err="1"/>
              <a:t>Riksstrokes</a:t>
            </a:r>
            <a:r>
              <a:rPr lang="sv-SE" dirty="0"/>
              <a:t> hemsidor</a:t>
            </a:r>
            <a:endParaRPr lang="sv-SE" sz="28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800" dirty="0"/>
              <a:t>Publiceras en gång i kvartalet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800" dirty="0"/>
              <a:t>Rullande 12 månader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dirty="0"/>
              <a:t>Svenska och Engelska</a:t>
            </a:r>
            <a:endParaRPr lang="sv-SE" sz="2800" dirty="0"/>
          </a:p>
          <a:p>
            <a:pPr>
              <a:lnSpc>
                <a:spcPct val="90000"/>
              </a:lnSpc>
            </a:pP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8A84263-F3F3-AF3C-6517-A727391DB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980" y="1074675"/>
            <a:ext cx="3742581" cy="529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99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8A991E-87B2-4D9F-83AA-1395911366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Administratörens roll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87EEC30-1B9A-962D-5B98-D4ED20EAD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637486"/>
            <a:ext cx="7772400" cy="3586447"/>
          </a:xfrm>
        </p:spPr>
        <p:txBody>
          <a:bodyPr>
            <a:normAutofit fontScale="92500"/>
          </a:bodyPr>
          <a:lstStyle/>
          <a:p>
            <a:r>
              <a:rPr lang="sv-SE" dirty="0">
                <a:highlight>
                  <a:srgbClr val="FFFF00"/>
                </a:highlight>
              </a:rPr>
              <a:t>Vidareförmedla all information som kommer från Riksstrokeskansliet till berörda på sitt sjukhus.</a:t>
            </a:r>
          </a:p>
          <a:p>
            <a:r>
              <a:rPr lang="sv-SE" dirty="0"/>
              <a:t>Ansvara för att administrera Riksstrokesanvändare på sitt sjukhus i samråd med sin verksamhetschef om lämplig behörighet i Riksstroke.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sv-SE" sz="2600" dirty="0"/>
              <a:t>Lägga till nya användare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sv-SE" sz="2600" dirty="0"/>
              <a:t>Ta bort användare som inte längre ska ha behörighet!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sv-SE" sz="2600" dirty="0"/>
              <a:t>Byta lösenord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endParaRPr lang="sv-SE" dirty="0"/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endParaRPr lang="sv-SE" dirty="0"/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endParaRPr lang="sv-SE" dirty="0"/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7D94F7A-5E43-BEF7-D694-4CEC06841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6" y="5223933"/>
            <a:ext cx="8904847" cy="89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689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dirty="0"/>
              <a:t>Dagens program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6748" y="1430448"/>
            <a:ext cx="8177543" cy="3838669"/>
          </a:xfrm>
        </p:spPr>
        <p:txBody>
          <a:bodyPr>
            <a:normAutofit fontScale="55000" lnSpcReduction="20000"/>
          </a:bodyPr>
          <a:lstStyle/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Mötets öppnande och praktisk information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Senaste resultaten från Riksstroke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EVAS registret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Formulär 2024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Registreringsfrågor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Förbättringsarbete SÖS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/>
              <a:t>Information från Riksstroke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	  Lunch 12.00</a:t>
            </a:r>
          </a:p>
          <a:p>
            <a:pPr marL="514350" lvl="1" indent="-514350" algn="l">
              <a:buFont typeface="+mj-lt"/>
              <a:buAutoNum type="arabicPeriod" startAt="8"/>
            </a:pPr>
            <a:r>
              <a:rPr lang="sv-SE" baseline="0" dirty="0">
                <a:solidFill>
                  <a:schemeClr val="tx1"/>
                </a:solidFill>
              </a:rPr>
              <a:t>Gruppdiskussioner</a:t>
            </a:r>
          </a:p>
          <a:p>
            <a:pPr marL="0" lvl="1" algn="l"/>
            <a:r>
              <a:rPr lang="sv-SE" baseline="0" dirty="0">
                <a:solidFill>
                  <a:srgbClr val="C00000"/>
                </a:solidFill>
              </a:rPr>
              <a:t>             Fika ca 14.00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Gruppdiskussioner forts</a:t>
            </a:r>
          </a:p>
          <a:p>
            <a:pPr marL="514350" lvl="1" indent="-514350" algn="l">
              <a:buFont typeface="+mj-lt"/>
              <a:buAutoNum type="arabicPeriod" startAt="9"/>
            </a:pPr>
            <a:r>
              <a:rPr lang="sv-SE" baseline="0" dirty="0">
                <a:solidFill>
                  <a:srgbClr val="C00000"/>
                </a:solidFill>
              </a:rPr>
              <a:t>Riksstrokepriset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 Avslut ca 15.30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91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ABEF9C-81A6-8488-6B10-0811A906B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Gruppindelning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020156-BBEF-0BB8-2123-2F38B4E40D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sz="1800" b="1" dirty="0"/>
              <a:t>Akademiska = grupp 1 </a:t>
            </a:r>
          </a:p>
          <a:p>
            <a:r>
              <a:rPr lang="sv-SE" sz="1800" dirty="0"/>
              <a:t>Region Uppsala</a:t>
            </a:r>
          </a:p>
          <a:p>
            <a:r>
              <a:rPr lang="sv-SE" sz="1800" dirty="0"/>
              <a:t>Region Dalarna</a:t>
            </a:r>
          </a:p>
          <a:p>
            <a:r>
              <a:rPr lang="sv-SE" sz="1800" dirty="0"/>
              <a:t>Region Gävleborg</a:t>
            </a:r>
          </a:p>
          <a:p>
            <a:r>
              <a:rPr lang="sv-SE" sz="1800" dirty="0"/>
              <a:t>Region Sörmland</a:t>
            </a:r>
          </a:p>
          <a:p>
            <a:pPr marL="0" indent="0">
              <a:buNone/>
            </a:pPr>
            <a:r>
              <a:rPr lang="sv-SE" sz="1800" b="1" dirty="0"/>
              <a:t>Örebro = grupp 2 </a:t>
            </a:r>
          </a:p>
          <a:p>
            <a:r>
              <a:rPr lang="sv-SE" sz="1800" dirty="0"/>
              <a:t>Region Örebro Län</a:t>
            </a:r>
          </a:p>
          <a:p>
            <a:r>
              <a:rPr lang="sv-SE" sz="1800" dirty="0"/>
              <a:t>Region Västmanland</a:t>
            </a:r>
          </a:p>
          <a:p>
            <a:r>
              <a:rPr lang="sv-SE" sz="1800" dirty="0"/>
              <a:t>Region Värmland</a:t>
            </a:r>
          </a:p>
          <a:p>
            <a:pPr marL="0" indent="0">
              <a:buNone/>
            </a:pPr>
            <a:r>
              <a:rPr lang="sv-SE" sz="1800" b="1" dirty="0"/>
              <a:t>Karolinska Solna = grupp 3 </a:t>
            </a:r>
          </a:p>
          <a:p>
            <a:r>
              <a:rPr lang="sv-SE" sz="1800" dirty="0"/>
              <a:t>Region Stockholm</a:t>
            </a:r>
          </a:p>
          <a:p>
            <a:r>
              <a:rPr lang="sv-SE" sz="1800" dirty="0"/>
              <a:t>Region Gotland</a:t>
            </a:r>
          </a:p>
          <a:p>
            <a:pPr marL="0" indent="0">
              <a:buNone/>
            </a:pPr>
            <a:r>
              <a:rPr lang="sv-SE" sz="1900" b="1" dirty="0"/>
              <a:t>Linköping = grupp 4</a:t>
            </a:r>
            <a:endParaRPr lang="sv-SE" sz="1900" b="1" dirty="0">
              <a:solidFill>
                <a:srgbClr val="FF0000"/>
              </a:solidFill>
            </a:endParaRPr>
          </a:p>
          <a:p>
            <a:r>
              <a:rPr lang="sv-SE" sz="1900" dirty="0"/>
              <a:t>Region Östergötlands län</a:t>
            </a:r>
          </a:p>
          <a:p>
            <a:r>
              <a:rPr lang="sv-SE" sz="1900" dirty="0"/>
              <a:t>Jönköpings län</a:t>
            </a:r>
          </a:p>
          <a:p>
            <a:r>
              <a:rPr lang="sv-SE" sz="1900" dirty="0"/>
              <a:t>Kalmar län</a:t>
            </a:r>
          </a:p>
          <a:p>
            <a:endParaRPr lang="sv-SE" sz="1800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CF73334-0CF0-C942-B80C-C0E99C385C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sz="1900" b="1" dirty="0"/>
              <a:t>Lund = grupp 5 </a:t>
            </a:r>
          </a:p>
          <a:p>
            <a:r>
              <a:rPr lang="sv-SE" sz="1900" dirty="0"/>
              <a:t>Region Blekinge</a:t>
            </a:r>
          </a:p>
          <a:p>
            <a:r>
              <a:rPr lang="sv-SE" sz="1900" dirty="0"/>
              <a:t>Region Kronoberg</a:t>
            </a:r>
          </a:p>
          <a:p>
            <a:r>
              <a:rPr lang="sv-SE" sz="1900" dirty="0"/>
              <a:t>Region Skåne</a:t>
            </a:r>
          </a:p>
          <a:p>
            <a:pPr marL="0" indent="0">
              <a:buNone/>
            </a:pPr>
            <a:r>
              <a:rPr lang="sv-SE" sz="1900" b="1" dirty="0"/>
              <a:t>Sahlgrenska Göteborg = grupp 6</a:t>
            </a:r>
          </a:p>
          <a:p>
            <a:r>
              <a:rPr lang="sv-SE" sz="1900" dirty="0"/>
              <a:t>Västra Götalandsregion</a:t>
            </a:r>
          </a:p>
          <a:p>
            <a:r>
              <a:rPr lang="sv-SE" sz="1900" dirty="0"/>
              <a:t>Hallands län</a:t>
            </a:r>
          </a:p>
          <a:p>
            <a:pPr marL="0" indent="0">
              <a:buNone/>
            </a:pPr>
            <a:r>
              <a:rPr lang="sv-SE" sz="2100" b="1" dirty="0"/>
              <a:t>Umeå NUS = grupp 7</a:t>
            </a:r>
          </a:p>
          <a:p>
            <a:r>
              <a:rPr lang="sv-SE" sz="2100" dirty="0"/>
              <a:t>Region Norrbotten</a:t>
            </a:r>
          </a:p>
          <a:p>
            <a:r>
              <a:rPr lang="sv-SE" sz="2100" dirty="0"/>
              <a:t>Region Västerbotten</a:t>
            </a:r>
          </a:p>
          <a:p>
            <a:r>
              <a:rPr lang="sv-SE" sz="2100" dirty="0"/>
              <a:t>Region Jämtland Härjedalen</a:t>
            </a:r>
          </a:p>
          <a:p>
            <a:r>
              <a:rPr lang="sv-SE" sz="2100" dirty="0"/>
              <a:t>Region Västernorrland</a:t>
            </a:r>
          </a:p>
          <a:p>
            <a:endParaRPr lang="sv-SE" sz="2100" dirty="0"/>
          </a:p>
        </p:txBody>
      </p:sp>
    </p:spTree>
    <p:extLst>
      <p:ext uri="{BB962C8B-B14F-4D97-AF65-F5344CB8AC3E}">
        <p14:creationId xmlns:p14="http://schemas.microsoft.com/office/powerpoint/2010/main" val="1953460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92A470-37A0-1873-7F31-6FA642F6C2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Frågor gruppdiskussioner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A165D13-4BE9-DA6F-35D0-E93B48938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533" y="1637486"/>
            <a:ext cx="8407400" cy="4687113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15000"/>
              </a:lnSpc>
              <a:buFont typeface="+mj-lt"/>
              <a:buAutoNum type="arabicPeriod"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Inför plattformsbytet; Vad är viktigt för sjukhusen att få redovisat, sina egna data. </a:t>
            </a:r>
          </a:p>
          <a:p>
            <a:pPr marL="514350" lvl="0" indent="-514350">
              <a:lnSpc>
                <a:spcPct val="115000"/>
              </a:lnSpc>
              <a:buFont typeface="+mj-lt"/>
              <a:buAutoNum type="arabicPeriod"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Utifrån </a:t>
            </a:r>
            <a:r>
              <a:rPr lang="sv-SE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Delay</a:t>
            </a: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Rapporten, vad är framgångsfaktorer och förutsättningar för så snabb registrering som möjligt. </a:t>
            </a:r>
          </a:p>
          <a:p>
            <a:pPr marL="0" lvl="0" indent="0">
              <a:lnSpc>
                <a:spcPct val="115000"/>
              </a:lnSpc>
              <a:buFont typeface="+mj-lt"/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   Varför så mycket </a:t>
            </a:r>
            <a:r>
              <a:rPr lang="sv-SE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missing</a:t>
            </a: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på vissa frågor ex rökning.  </a:t>
            </a:r>
          </a:p>
          <a:p>
            <a:pPr marL="541338" lvl="0" indent="-541338">
              <a:lnSpc>
                <a:spcPct val="115000"/>
              </a:lnSpc>
              <a:spcAft>
                <a:spcPts val="800"/>
              </a:spcAft>
              <a:buFont typeface="+mj-lt"/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  Skillnader i tider på olika sjukhus, vad beror det på,</a:t>
            </a:r>
            <a:r>
              <a:rPr lang="sv-SE" sz="2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vad säger det om registrerade tider.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1508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dirty="0"/>
              <a:t>Dagens program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6748" y="1430448"/>
            <a:ext cx="8177543" cy="3838669"/>
          </a:xfrm>
        </p:spPr>
        <p:txBody>
          <a:bodyPr>
            <a:normAutofit fontScale="55000" lnSpcReduction="20000"/>
          </a:bodyPr>
          <a:lstStyle/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Mötets öppnande och praktisk information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Senaste resultaten från Riksstroke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EVAS registret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Formulär 2024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Registreringsfrågor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Förbättringsarbete SÖS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/>
              <a:t>Information från Riksstroke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	  Lunch 12.00</a:t>
            </a:r>
          </a:p>
          <a:p>
            <a:pPr marL="514350" lvl="1" indent="-514350" algn="l">
              <a:buFont typeface="+mj-lt"/>
              <a:buAutoNum type="arabicPeriod" startAt="8"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Gruppdiskussioner</a:t>
            </a:r>
          </a:p>
          <a:p>
            <a:pPr marL="0" lvl="1" algn="l"/>
            <a:r>
              <a:rPr lang="sv-SE" baseline="0" dirty="0">
                <a:solidFill>
                  <a:srgbClr val="C00000"/>
                </a:solidFill>
              </a:rPr>
              <a:t>             Fika ca 14.00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Gruppdiskussioner forts</a:t>
            </a:r>
          </a:p>
          <a:p>
            <a:pPr marL="514350" lvl="1" indent="-514350" algn="l">
              <a:buFont typeface="+mj-lt"/>
              <a:buAutoNum type="arabicPeriod" startAt="9"/>
            </a:pPr>
            <a:r>
              <a:rPr lang="sv-SE" b="1" baseline="0" dirty="0">
                <a:solidFill>
                  <a:srgbClr val="C00000"/>
                </a:solidFill>
              </a:rPr>
              <a:t>Riksstrokepriset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 Avslut ca 15.30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98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dirty="0"/>
              <a:t>Dagens program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6748" y="1430448"/>
            <a:ext cx="8177543" cy="3838669"/>
          </a:xfrm>
        </p:spPr>
        <p:txBody>
          <a:bodyPr>
            <a:normAutofit fontScale="55000" lnSpcReduction="20000"/>
          </a:bodyPr>
          <a:lstStyle/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Mötets öppnande och praktisk information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1"/>
                </a:solidFill>
              </a:rPr>
              <a:t>Senaste resultaten från Riksstroke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EVAS-registret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Formulär 2024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Registreringsfrågor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Förbättringsarbete SÖS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/>
              <a:t>Information från Riksstroke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	  Lunch 12.00</a:t>
            </a:r>
          </a:p>
          <a:p>
            <a:pPr marL="514350" lvl="1" indent="-514350" algn="l">
              <a:buFont typeface="+mj-lt"/>
              <a:buAutoNum type="arabicPeriod" startAt="8"/>
            </a:pPr>
            <a:r>
              <a:rPr lang="sv-SE" baseline="0" dirty="0"/>
              <a:t>Gruppdiskussioner</a:t>
            </a:r>
          </a:p>
          <a:p>
            <a:pPr marL="0" lvl="1" algn="l"/>
            <a:r>
              <a:rPr lang="sv-SE" baseline="0" dirty="0">
                <a:solidFill>
                  <a:srgbClr val="C00000"/>
                </a:solidFill>
              </a:rPr>
              <a:t>             Fika ca 14.00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Gruppdiskussioner forts</a:t>
            </a:r>
          </a:p>
          <a:p>
            <a:pPr marL="514350" lvl="1" indent="-514350" algn="l">
              <a:buFont typeface="+mj-lt"/>
              <a:buAutoNum type="arabicPeriod" startAt="9"/>
            </a:pPr>
            <a:r>
              <a:rPr lang="sv-SE" baseline="0" dirty="0">
                <a:solidFill>
                  <a:srgbClr val="C00000"/>
                </a:solidFill>
              </a:rPr>
              <a:t>Riksstrokepriset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 Avslut ca 15.30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514350" lvl="1" indent="-514350" algn="l">
              <a:buFont typeface="+mj-lt"/>
              <a:buAutoNum type="arabicPeriod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78474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FE0752-149D-40A3-9240-5DA937CAAE7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sv-SE" sz="4000" b="1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Årets strokeenhet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7F91E5D-0C2E-50EA-3F97-AE803036BEB1}"/>
              </a:ext>
            </a:extLst>
          </p:cNvPr>
          <p:cNvSpPr txBox="1"/>
          <p:nvPr/>
        </p:nvSpPr>
        <p:spPr>
          <a:xfrm>
            <a:off x="160338" y="1163638"/>
            <a:ext cx="8983662" cy="5064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sv-SE" sz="16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>
              <a:defRPr/>
            </a:pPr>
            <a:r>
              <a:rPr lang="sv-SE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Bedömningskriterier stroke</a:t>
            </a:r>
          </a:p>
          <a:p>
            <a:pPr>
              <a:defRPr/>
            </a:pPr>
            <a:endParaRPr lang="sv-SE" sz="14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Täckningsgrad &gt; 85 %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</a:t>
            </a:r>
            <a:r>
              <a:rPr lang="sv-SE" sz="1600" dirty="0" err="1">
                <a:latin typeface="Bell MT" panose="02020503060305020303" pitchFamily="18" charset="0"/>
              </a:rPr>
              <a:t>reperfusionsbehandlade</a:t>
            </a:r>
            <a:endParaRPr lang="sv-SE" sz="1600" dirty="0">
              <a:latin typeface="Bell MT" panose="02020503060305020303" pitchFamily="18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</a:t>
            </a:r>
            <a:r>
              <a:rPr lang="sv-SE" sz="1600" dirty="0" err="1">
                <a:latin typeface="Bell MT" panose="02020503060305020303" pitchFamily="18" charset="0"/>
              </a:rPr>
              <a:t>trombolysbehandlade</a:t>
            </a:r>
            <a:r>
              <a:rPr lang="sv-SE" sz="1600" dirty="0">
                <a:latin typeface="Bell MT" panose="02020503060305020303" pitchFamily="18" charset="0"/>
              </a:rPr>
              <a:t> inom 30 min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med strokeenhet, IVA eller NKK som första vårdnivå vid stroke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vårdade på strokeenhet, IVA eller NKK totalt under vårdtiden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registrerade med NIHSS vid inläggning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Bedömning av sväljförmåga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med blodtryckssänkande behandling efter stroke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med trombocythämmande behandling vid ischemisk stroke utan förmaksflimmer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med </a:t>
            </a:r>
            <a:r>
              <a:rPr lang="sv-SE" sz="1600" dirty="0" err="1">
                <a:latin typeface="Bell MT" panose="02020503060305020303" pitchFamily="18" charset="0"/>
              </a:rPr>
              <a:t>antikoagulantiabehandling</a:t>
            </a:r>
            <a:r>
              <a:rPr lang="sv-SE" sz="1600" dirty="0">
                <a:latin typeface="Bell MT" panose="02020503060305020303" pitchFamily="18" charset="0"/>
              </a:rPr>
              <a:t> vid förmaksflimmer och ischemisk stroke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med statinbehandling efter ischemisk stroke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med tidig understödd utskrivning till hemmet med multidisciplinärt rehabteam koordinerat från strokeenhet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uppföljda 3 månader efter stroke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Bell MT" panose="02020503060305020303" pitchFamily="18" charset="0"/>
              </a:rPr>
              <a:t>Andel nöjda med rehabiliteringen efter stroke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Bildobjekt 2">
            <a:extLst>
              <a:ext uri="{FF2B5EF4-FFF2-40B4-BE49-F238E27FC236}">
                <a16:creationId xmlns:a16="http://schemas.microsoft.com/office/drawing/2014/main" id="{76F7D23D-C4E6-034E-44E9-2ED944E8D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787525"/>
            <a:ext cx="71501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ubrik 1">
            <a:extLst>
              <a:ext uri="{FF2B5EF4-FFF2-40B4-BE49-F238E27FC236}">
                <a16:creationId xmlns:a16="http://schemas.microsoft.com/office/drawing/2014/main" id="{6B060801-D040-51CD-2D0B-C5C396724ED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sv-SE" altLang="sv-SE" sz="4000" b="1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Årets strokeenhet</a:t>
            </a:r>
            <a:endParaRPr lang="sv-SE" altLang="sv-SE" dirty="0">
              <a:solidFill>
                <a:schemeClr val="accent4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ubrik 1">
            <a:extLst>
              <a:ext uri="{FF2B5EF4-FFF2-40B4-BE49-F238E27FC236}">
                <a16:creationId xmlns:a16="http://schemas.microsoft.com/office/drawing/2014/main" id="{79C6FFA1-38BA-A2C7-1AFC-E3C4E0F8E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6688"/>
            <a:ext cx="7772400" cy="954087"/>
          </a:xfrm>
        </p:spPr>
        <p:txBody>
          <a:bodyPr/>
          <a:lstStyle/>
          <a:p>
            <a:r>
              <a:rPr lang="sv-SE" altLang="sv-SE" b="1" i="1">
                <a:solidFill>
                  <a:srgbClr val="BA996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Årets strokeenhet 2022</a:t>
            </a:r>
            <a:endParaRPr lang="sv-SE" altLang="sv-SE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59C6CE8-14A0-AB53-9597-A664D3F2E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922463"/>
            <a:ext cx="7772400" cy="3128962"/>
          </a:xfrm>
        </p:spPr>
        <p:txBody>
          <a:bodyPr/>
          <a:lstStyle/>
          <a:p>
            <a:pPr>
              <a:defRPr/>
            </a:pPr>
            <a:endParaRPr lang="sv-SE"/>
          </a:p>
        </p:txBody>
      </p:sp>
      <p:pic>
        <p:nvPicPr>
          <p:cNvPr id="7172" name="Bildobjekt 3" descr="En röd ros på ett trä golv">
            <a:extLst>
              <a:ext uri="{FF2B5EF4-FFF2-40B4-BE49-F238E27FC236}">
                <a16:creationId xmlns:a16="http://schemas.microsoft.com/office/drawing/2014/main" id="{B8C9B496-4861-5BA3-DB98-0DA6B8FE0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2A5BD07-E3B1-892B-0905-DECFC38F828F}"/>
              </a:ext>
            </a:extLst>
          </p:cNvPr>
          <p:cNvSpPr txBox="1"/>
          <p:nvPr/>
        </p:nvSpPr>
        <p:spPr>
          <a:xfrm>
            <a:off x="2501900" y="3030538"/>
            <a:ext cx="6985000" cy="3355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sv-SE" sz="44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Akademiska sjukhuset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sv-SE" sz="44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Alingsås lasarett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sv-SE" sz="44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Kungälvs sjukhus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sv-SE" sz="44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Värnamo sjukhus</a:t>
            </a:r>
          </a:p>
          <a:p>
            <a:pPr>
              <a:defRPr/>
            </a:pPr>
            <a:endParaRPr lang="sv-SE" sz="36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911CE3-7587-ABE0-2A94-54E30C4EA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Stroketeamkonferens</a:t>
            </a:r>
            <a:r>
              <a:rPr lang="sv-SE" baseline="0" dirty="0"/>
              <a:t> 2024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47E9B57-E201-25E8-BDB0-C5ADF8ACF7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Göteborg</a:t>
            </a:r>
            <a:r>
              <a:rPr lang="sv-SE" baseline="0" dirty="0"/>
              <a:t> 3-4 oktober</a:t>
            </a:r>
          </a:p>
          <a:p>
            <a:r>
              <a:rPr lang="sv-SE" baseline="0" dirty="0"/>
              <a:t>Användardag 2 oktober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916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3A1F21-1348-5B67-0994-14949E290F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4000" dirty="0"/>
              <a:t>Senaste resultaten från Riksstroke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BAF1443-4879-75FC-142D-E8EE5DDA1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Mias bilder</a:t>
            </a:r>
          </a:p>
        </p:txBody>
      </p:sp>
    </p:spTree>
    <p:extLst>
      <p:ext uri="{BB962C8B-B14F-4D97-AF65-F5344CB8AC3E}">
        <p14:creationId xmlns:p14="http://schemas.microsoft.com/office/powerpoint/2010/main" val="216092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dirty="0"/>
              <a:t>Dagens program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6748" y="1430448"/>
            <a:ext cx="8177543" cy="3838669"/>
          </a:xfrm>
        </p:spPr>
        <p:txBody>
          <a:bodyPr>
            <a:normAutofit fontScale="55000" lnSpcReduction="20000"/>
          </a:bodyPr>
          <a:lstStyle/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Mötets öppnande och praktisk information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Senaste resultaten från Riksstroke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1"/>
                </a:solidFill>
              </a:rPr>
              <a:t>EVAS registret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Formulär 2024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Registreringsfrågor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Förbättringsarbete SÖS</a:t>
            </a:r>
            <a:endParaRPr lang="sv-SE" baseline="0" dirty="0"/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/>
              <a:t>Information från Riksstroke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	  Lunch 12.00</a:t>
            </a:r>
          </a:p>
          <a:p>
            <a:pPr marL="514350" lvl="1" indent="-514350" algn="l">
              <a:buFont typeface="+mj-lt"/>
              <a:buAutoNum type="arabicPeriod" startAt="8"/>
            </a:pPr>
            <a:r>
              <a:rPr lang="sv-SE" baseline="0" dirty="0"/>
              <a:t>Gruppdiskussioner</a:t>
            </a:r>
          </a:p>
          <a:p>
            <a:pPr marL="0" lvl="1" algn="l"/>
            <a:r>
              <a:rPr lang="sv-SE" baseline="0" dirty="0">
                <a:solidFill>
                  <a:srgbClr val="C00000"/>
                </a:solidFill>
              </a:rPr>
              <a:t>             Fika ca 14.00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Gruppdiskussioner forts</a:t>
            </a:r>
          </a:p>
          <a:p>
            <a:pPr marL="514350" lvl="1" indent="-514350" algn="l">
              <a:buFont typeface="+mj-lt"/>
              <a:buAutoNum type="arabicPeriod" startAt="9"/>
            </a:pPr>
            <a:r>
              <a:rPr lang="sv-SE" baseline="0" dirty="0">
                <a:solidFill>
                  <a:srgbClr val="C00000"/>
                </a:solidFill>
              </a:rPr>
              <a:t>Riksstrokepriset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 Avslut ca 15.30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C80241-E955-03F0-78C9-26D829CD27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EVAS Registret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0198D95-7FDC-9FDB-4A95-C712A34CFE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Åkes bilder</a:t>
            </a:r>
          </a:p>
        </p:txBody>
      </p:sp>
    </p:spTree>
    <p:extLst>
      <p:ext uri="{BB962C8B-B14F-4D97-AF65-F5344CB8AC3E}">
        <p14:creationId xmlns:p14="http://schemas.microsoft.com/office/powerpoint/2010/main" val="36403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dirty="0"/>
              <a:t>Dagens program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6748" y="1430448"/>
            <a:ext cx="8177543" cy="3838669"/>
          </a:xfrm>
        </p:spPr>
        <p:txBody>
          <a:bodyPr>
            <a:normAutofit fontScale="55000" lnSpcReduction="20000"/>
          </a:bodyPr>
          <a:lstStyle/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Mötets öppnande och praktisk information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Senaste resultaten från Riksstroke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EVAS registret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>
                <a:solidFill>
                  <a:schemeClr val="tx1"/>
                </a:solidFill>
              </a:rPr>
              <a:t>Formulär 2024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dirty="0"/>
              <a:t>Registreringsfrågor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/>
              <a:t>Förbättringsarbete SÖS</a:t>
            </a:r>
          </a:p>
          <a:p>
            <a:pPr marL="514350" lvl="1" indent="-514350" algn="l">
              <a:buFont typeface="+mj-lt"/>
              <a:buAutoNum type="arabicPeriod"/>
            </a:pPr>
            <a:r>
              <a:rPr lang="sv-SE" baseline="0" dirty="0"/>
              <a:t>Information från Riksstroke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	  Lunch 12.00</a:t>
            </a:r>
          </a:p>
          <a:p>
            <a:pPr marL="514350" lvl="1" indent="-514350" algn="l">
              <a:buFont typeface="+mj-lt"/>
              <a:buAutoNum type="arabicPeriod" startAt="8"/>
            </a:pPr>
            <a:r>
              <a:rPr lang="sv-SE" baseline="0" dirty="0"/>
              <a:t>Gruppdiskussioner</a:t>
            </a:r>
          </a:p>
          <a:p>
            <a:pPr marL="0" lvl="1" algn="l"/>
            <a:r>
              <a:rPr lang="sv-SE" baseline="0" dirty="0">
                <a:solidFill>
                  <a:srgbClr val="C00000"/>
                </a:solidFill>
              </a:rPr>
              <a:t>             Fika ca 14.00</a:t>
            </a: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Gruppdiskussioner forts</a:t>
            </a:r>
          </a:p>
          <a:p>
            <a:pPr marL="514350" lvl="1" indent="-514350" algn="l">
              <a:buFont typeface="+mj-lt"/>
              <a:buAutoNum type="arabicPeriod" startAt="9"/>
            </a:pPr>
            <a:r>
              <a:rPr lang="sv-SE" baseline="0" dirty="0">
                <a:solidFill>
                  <a:srgbClr val="C00000"/>
                </a:solidFill>
              </a:rPr>
              <a:t>Riksstrokepriset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0" lvl="1" indent="0" algn="l">
              <a:buFont typeface="+mj-lt"/>
              <a:buNone/>
            </a:pPr>
            <a:r>
              <a:rPr lang="sv-SE" baseline="0" dirty="0">
                <a:solidFill>
                  <a:srgbClr val="C00000"/>
                </a:solidFill>
              </a:rPr>
              <a:t> Avslut ca 15.30</a:t>
            </a:r>
          </a:p>
          <a:p>
            <a:pPr marL="0" lvl="1" indent="0" algn="l">
              <a:buFont typeface="+mj-lt"/>
              <a:buNone/>
            </a:pPr>
            <a:endParaRPr lang="sv-SE" baseline="0" dirty="0">
              <a:solidFill>
                <a:srgbClr val="C00000"/>
              </a:solidFill>
            </a:endParaRPr>
          </a:p>
          <a:p>
            <a:pPr marL="514350" lvl="1" indent="-514350" algn="l">
              <a:buFont typeface="+mj-lt"/>
              <a:buAutoNum type="arabicPeriod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183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ubrik 3">
            <a:extLst>
              <a:ext uri="{FF2B5EF4-FFF2-40B4-BE49-F238E27FC236}">
                <a16:creationId xmlns:a16="http://schemas.microsoft.com/office/drawing/2014/main" id="{CF3EAAAD-F2F9-5ACC-B936-2056D5CB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sz="3300" dirty="0"/>
              <a:t>Formulärsförändringar Akutskedet och TIA 2024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BFCB54F-546D-DC73-163C-5FB500F76E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b="1" dirty="0">
                <a:ea typeface="Calibri" panose="020F0502020204030204" pitchFamily="34" charset="0"/>
                <a:cs typeface="Arial" panose="020B0604020202020204" pitchFamily="34" charset="0"/>
              </a:rPr>
              <a:t>Information om rökstopp till de som var rökare vid insjuknandet 	 I___I</a:t>
            </a:r>
            <a:endParaRPr lang="sv-SE" sz="2138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ea typeface="Calibri" panose="020F0502020204030204" pitchFamily="34" charset="0"/>
                <a:cs typeface="Arial" panose="020B0604020202020204" pitchFamily="34" charset="0"/>
              </a:rPr>
              <a:t>1= ja    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ea typeface="Calibri" panose="020F0502020204030204" pitchFamily="34" charset="0"/>
                <a:cs typeface="Arial" panose="020B0604020202020204" pitchFamily="34" charset="0"/>
              </a:rPr>
              <a:t>2= nej, eller patienten har avböjt information   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ea typeface="Calibri" panose="020F0502020204030204" pitchFamily="34" charset="0"/>
                <a:cs typeface="Arial" panose="020B0604020202020204" pitchFamily="34" charset="0"/>
              </a:rPr>
              <a:t>3= ej relevant p g a patientens tillstånd  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ea typeface="Calibri" panose="020F0502020204030204" pitchFamily="34" charset="0"/>
                <a:cs typeface="Arial" panose="020B0604020202020204" pitchFamily="34" charset="0"/>
              </a:rPr>
              <a:t>9= okänt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b="1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sv-SE" sz="2138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Ny formulering: 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1= ja (dokumenterad i journal) 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2= nej/okänt (ej utfört eller dokumentation saknas i journal) 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3= ej relevant p.g.a.  patientens tillstånd </a:t>
            </a:r>
          </a:p>
          <a:p>
            <a:pPr marL="64294" indent="0">
              <a:lnSpc>
                <a:spcPct val="107000"/>
              </a:lnSpc>
              <a:spcAft>
                <a:spcPts val="450"/>
              </a:spcAft>
              <a:buNone/>
              <a:defRPr/>
            </a:pPr>
            <a:r>
              <a:rPr lang="sv-SE" sz="1913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sv-SE" sz="1913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sv-SE" dirty="0"/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4EDDD408-ADE1-6F94-BCEF-82218322DE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b="1" dirty="0">
                <a:ea typeface="Calibri" panose="020F0502020204030204" pitchFamily="34" charset="0"/>
                <a:cs typeface="Arial" panose="020B0604020202020204" pitchFamily="34" charset="0"/>
              </a:rPr>
              <a:t>Information given om bilkörning                           I___I</a:t>
            </a:r>
            <a:endParaRPr lang="sv-SE" sz="2138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ea typeface="Calibri" panose="020F0502020204030204" pitchFamily="34" charset="0"/>
                <a:cs typeface="Arial" panose="020B0604020202020204" pitchFamily="34" charset="0"/>
              </a:rPr>
              <a:t>1= ja    2= nej 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ea typeface="Calibri" panose="020F0502020204030204" pitchFamily="34" charset="0"/>
                <a:cs typeface="Arial" panose="020B0604020202020204" pitchFamily="34" charset="0"/>
              </a:rPr>
              <a:t>3= ej relevant/saknar körkort eller p g a patientens tillstånd  	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ea typeface="Calibri" panose="020F0502020204030204" pitchFamily="34" charset="0"/>
                <a:cs typeface="Arial" panose="020B0604020202020204" pitchFamily="34" charset="0"/>
              </a:rPr>
              <a:t>9= okänt 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Ny formulering: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sv-SE" sz="2138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 ja (dokumenterad i journal) </a:t>
            </a:r>
          </a:p>
          <a:p>
            <a:pPr marL="64294" indent="0">
              <a:lnSpc>
                <a:spcPct val="107000"/>
              </a:lnSpc>
              <a:buNone/>
              <a:defRPr/>
            </a:pPr>
            <a:r>
              <a:rPr lang="sv-SE" sz="2138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sv-SE" sz="2138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 nej/okänt (ej utfört eller dokumentation saknas i journal) </a:t>
            </a:r>
          </a:p>
          <a:p>
            <a:pPr marL="64294" indent="0">
              <a:lnSpc>
                <a:spcPct val="107000"/>
              </a:lnSpc>
              <a:spcAft>
                <a:spcPts val="450"/>
              </a:spcAft>
              <a:buNone/>
              <a:defRPr/>
            </a:pPr>
            <a:r>
              <a:rPr lang="sv-SE" sz="2138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sv-SE" sz="2138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 ej relevant/ saknar körkort eller p g a patientens tillstånd </a:t>
            </a:r>
          </a:p>
          <a:p>
            <a:pPr>
              <a:defRPr/>
            </a:pPr>
            <a:endParaRPr lang="sv-SE" dirty="0"/>
          </a:p>
          <a:p>
            <a:pPr>
              <a:defRPr/>
            </a:pPr>
            <a:endParaRPr lang="sv-S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iksstroke_mall">
  <a:themeElements>
    <a:clrScheme name="Berättelse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gion Västmanland Blå">
  <a:themeElements>
    <a:clrScheme name="Region Västmanland Blå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C82AF"/>
      </a:accent1>
      <a:accent2>
        <a:srgbClr val="4B467D"/>
      </a:accent2>
      <a:accent3>
        <a:srgbClr val="339D94"/>
      </a:accent3>
      <a:accent4>
        <a:srgbClr val="670F3B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B468A0C-3AD1-40F7-951D-9B6CF80846B1}" vid="{2459BC67-DD28-465A-A611-64CAAD410A4A}"/>
    </a:ext>
  </a:extLst>
</a:theme>
</file>

<file path=ppt/theme/theme5.xml><?xml version="1.0" encoding="utf-8"?>
<a:theme xmlns:a="http://schemas.openxmlformats.org/drawingml/2006/main" name="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B468A0C-3AD1-40F7-951D-9B6CF80846B1}" vid="{0039DAB0-7D38-4811-8BB1-C6C4965A58F0}"/>
    </a:ext>
  </a:extLst>
</a:theme>
</file>

<file path=ppt/theme/theme6.xml><?xml version="1.0" encoding="utf-8"?>
<a:theme xmlns:a="http://schemas.openxmlformats.org/drawingml/2006/main" name="Region Västmanland Grön">
  <a:themeElements>
    <a:clrScheme name="Region Västmanland Grön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39D94"/>
      </a:accent1>
      <a:accent2>
        <a:srgbClr val="4B467D"/>
      </a:accent2>
      <a:accent3>
        <a:srgbClr val="670F3B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B468A0C-3AD1-40F7-951D-9B6CF80846B1}" vid="{72B876D8-DEED-4268-B914-085C35FD99C3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Riksstroke_mall.potx</Template>
  <TotalTime>2704</TotalTime>
  <Words>1666</Words>
  <Application>Microsoft Office PowerPoint</Application>
  <PresentationFormat>Bildspel på skärmen (4:3)</PresentationFormat>
  <Paragraphs>349</Paragraphs>
  <Slides>43</Slides>
  <Notes>14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43</vt:i4>
      </vt:variant>
    </vt:vector>
  </HeadingPairs>
  <TitlesOfParts>
    <vt:vector size="56" baseType="lpstr">
      <vt:lpstr>Arial</vt:lpstr>
      <vt:lpstr>Bell MT</vt:lpstr>
      <vt:lpstr>Book Antiqua</vt:lpstr>
      <vt:lpstr>Bookman Old Style</vt:lpstr>
      <vt:lpstr>Calibri</vt:lpstr>
      <vt:lpstr>Calibri Light</vt:lpstr>
      <vt:lpstr>Wingdings</vt:lpstr>
      <vt:lpstr>Riksstroke_mall</vt:lpstr>
      <vt:lpstr>Office-tema</vt:lpstr>
      <vt:lpstr>2_Office-tema</vt:lpstr>
      <vt:lpstr>Region Västmanland Blå</vt:lpstr>
      <vt:lpstr>Region Västmanland Rosa</vt:lpstr>
      <vt:lpstr>Region Västmanland Grön</vt:lpstr>
      <vt:lpstr>PowerPoint-presentation</vt:lpstr>
      <vt:lpstr>Riksstrokes Styrgrupp och kansli</vt:lpstr>
      <vt:lpstr>Praktisk information</vt:lpstr>
      <vt:lpstr>Dagens program</vt:lpstr>
      <vt:lpstr>Senaste resultaten från Riksstroke </vt:lpstr>
      <vt:lpstr>Dagens program</vt:lpstr>
      <vt:lpstr>EVAS Registret</vt:lpstr>
      <vt:lpstr>Dagens program</vt:lpstr>
      <vt:lpstr>Formulärsförändringar Akutskedet och TIA 2024</vt:lpstr>
      <vt:lpstr>Formulärsförändringar Akutskedet och TIA 2024</vt:lpstr>
      <vt:lpstr>Formulärsförändringar SAB</vt:lpstr>
      <vt:lpstr>Dagens program</vt:lpstr>
      <vt:lpstr>Frågor och svar</vt:lpstr>
      <vt:lpstr>Fråga 1</vt:lpstr>
      <vt:lpstr>Svar fråga 1</vt:lpstr>
      <vt:lpstr>Fråga 2</vt:lpstr>
      <vt:lpstr>Svar fråga 2: </vt:lpstr>
      <vt:lpstr>Fråga 3 </vt:lpstr>
      <vt:lpstr>Svar fråga 3 </vt:lpstr>
      <vt:lpstr>Fråga 4 </vt:lpstr>
      <vt:lpstr>Svar fråga 4 </vt:lpstr>
      <vt:lpstr>Dagens program</vt:lpstr>
      <vt:lpstr>Förbättringsarbete SÖS</vt:lpstr>
      <vt:lpstr>Dagens program</vt:lpstr>
      <vt:lpstr>Information från Riksstroke</vt:lpstr>
      <vt:lpstr>Strukturdatarapporten</vt:lpstr>
      <vt:lpstr>Periodiska rapporter från Riksstroke</vt:lpstr>
      <vt:lpstr>Rehabiliteringsrapport</vt:lpstr>
      <vt:lpstr>PowerPoint-presentation</vt:lpstr>
      <vt:lpstr>PowerPoint-presentation</vt:lpstr>
      <vt:lpstr>PowerPoint-presentation</vt:lpstr>
      <vt:lpstr>Rapport för inregistrering i Riksstroke</vt:lpstr>
      <vt:lpstr>Rapport för inregistrering i Riksstroke</vt:lpstr>
      <vt:lpstr>EVAS och Riksstroke informationsblad</vt:lpstr>
      <vt:lpstr>Administratörens roll</vt:lpstr>
      <vt:lpstr>Dagens program</vt:lpstr>
      <vt:lpstr>Gruppindelning</vt:lpstr>
      <vt:lpstr>Frågor gruppdiskussioner</vt:lpstr>
      <vt:lpstr>Dagens program</vt:lpstr>
      <vt:lpstr>Årets strokeenhet </vt:lpstr>
      <vt:lpstr>Årets strokeenhet</vt:lpstr>
      <vt:lpstr>Årets strokeenhet 2022</vt:lpstr>
      <vt:lpstr>Stroketeamkonferens 2024</vt:lpstr>
    </vt:vector>
  </TitlesOfParts>
  <Company>Umeå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Birgitta Stegmayr</dc:creator>
  <cp:lastModifiedBy>Per Ivarsson</cp:lastModifiedBy>
  <cp:revision>81</cp:revision>
  <cp:lastPrinted>2023-09-13T12:30:21Z</cp:lastPrinted>
  <dcterms:created xsi:type="dcterms:W3CDTF">2014-09-22T12:17:55Z</dcterms:created>
  <dcterms:modified xsi:type="dcterms:W3CDTF">2023-09-25T05:59:52Z</dcterms:modified>
</cp:coreProperties>
</file>