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6" r:id="rId3"/>
    <p:sldId id="277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81" r:id="rId12"/>
    <p:sldId id="270" r:id="rId13"/>
    <p:sldId id="273" r:id="rId14"/>
    <p:sldId id="271" r:id="rId15"/>
    <p:sldId id="272" r:id="rId16"/>
    <p:sldId id="274" r:id="rId17"/>
    <p:sldId id="278" r:id="rId18"/>
    <p:sldId id="279" r:id="rId19"/>
    <p:sldId id="275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30"/>
    <p:restoredTop sz="96327"/>
  </p:normalViewPr>
  <p:slideViewPr>
    <p:cSldViewPr snapToGrid="0" snapToObjects="1">
      <p:cViewPr varScale="1">
        <p:scale>
          <a:sx n="112" d="100"/>
          <a:sy n="112" d="100"/>
        </p:scale>
        <p:origin x="200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\folders\98\z_p64rjn2yg7bjrspmvlxdn00000gn\T\com.microsoft.Outlook\Outlook%20Temp\Variabler%202022%20-%202018%20-%202016%20-%202015%5b35%5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\folders\98\z_p64rjn2yg7bjrspmvlxdn00000gn\T\com.microsoft.Outlook\Outlook%20Temp\Variabler%202022%20-%202018%20-%202016%20-%202015%5b35%5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\folders\98\z_p64rjn2yg7bjrspmvlxdn00000gn\T\com.microsoft.Outlook\Outlook%20Temp\Variabler%202022%20-%202018%20-%202016%20-%202015%5b35%5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\folders\98\z_p64rjn2yg7bjrspmvlxdn00000gn\T\com.microsoft.Outlook\Outlook%20Temp\Variabler%202022%20-%202018%20-%202016%20-%202015%5b35%5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ewe0002\Documents\Riks-Stroke%20styrgupp%202014--\Strukturdatarapport%202022\RS%20strukturdatarapport%20Variabler%202022%20-%202018%20-%202016%20-%202015%202023-03-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\folders\98\z_p64rjn2yg7bjrspmvlxdn00000gn\T\com.microsoft.Outlook\Outlook%20Temp\Variabler%202022%20-%202018%20-%202016%20-%202015%5b35%5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Strokeenhet!$N$25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Strokeenhet!$M$26:$M$31</c:f>
              <c:numCache>
                <c:formatCode>General</c:formatCode>
                <c:ptCount val="6"/>
                <c:pt idx="0">
                  <c:v>2010</c:v>
                </c:pt>
                <c:pt idx="1">
                  <c:v>2013</c:v>
                </c:pt>
                <c:pt idx="2">
                  <c:v>2015</c:v>
                </c:pt>
                <c:pt idx="3">
                  <c:v>2016</c:v>
                </c:pt>
                <c:pt idx="4">
                  <c:v>2018</c:v>
                </c:pt>
                <c:pt idx="5">
                  <c:v>2022</c:v>
                </c:pt>
              </c:numCache>
            </c:numRef>
          </c:cat>
          <c:val>
            <c:numRef>
              <c:f>Strokeenhet!$N$26:$N$31</c:f>
              <c:numCache>
                <c:formatCode>0%</c:formatCode>
                <c:ptCount val="6"/>
                <c:pt idx="0">
                  <c:v>0.91</c:v>
                </c:pt>
                <c:pt idx="1">
                  <c:v>0.9</c:v>
                </c:pt>
                <c:pt idx="2">
                  <c:v>0.81</c:v>
                </c:pt>
                <c:pt idx="3">
                  <c:v>0.88</c:v>
                </c:pt>
                <c:pt idx="4">
                  <c:v>0.68</c:v>
                </c:pt>
                <c:pt idx="5">
                  <c:v>0.65300000000000002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4-A84B-ACAE-28C7E3AB3DFD}"/>
            </c:ext>
          </c:extLst>
        </c:ser>
        <c:ser>
          <c:idx val="1"/>
          <c:order val="1"/>
          <c:tx>
            <c:strRef>
              <c:f>Strokeenhet!$O$25</c:f>
              <c:strCache>
                <c:ptCount val="1"/>
                <c:pt idx="0">
                  <c:v>Delvis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Strokeenhet!$M$26:$M$31</c:f>
              <c:numCache>
                <c:formatCode>General</c:formatCode>
                <c:ptCount val="6"/>
                <c:pt idx="0">
                  <c:v>2010</c:v>
                </c:pt>
                <c:pt idx="1">
                  <c:v>2013</c:v>
                </c:pt>
                <c:pt idx="2">
                  <c:v>2015</c:v>
                </c:pt>
                <c:pt idx="3">
                  <c:v>2016</c:v>
                </c:pt>
                <c:pt idx="4">
                  <c:v>2018</c:v>
                </c:pt>
                <c:pt idx="5">
                  <c:v>2022</c:v>
                </c:pt>
              </c:numCache>
            </c:numRef>
          </c:cat>
          <c:val>
            <c:numRef>
              <c:f>Strokeenhet!$O$26:$O$31</c:f>
              <c:numCache>
                <c:formatCode>General</c:formatCode>
                <c:ptCount val="6"/>
                <c:pt idx="2" formatCode="0%">
                  <c:v>0.15</c:v>
                </c:pt>
                <c:pt idx="3" formatCode="0%">
                  <c:v>0.11</c:v>
                </c:pt>
                <c:pt idx="4" formatCode="0%">
                  <c:v>0.32</c:v>
                </c:pt>
                <c:pt idx="5" formatCode="0%">
                  <c:v>0.34700000000000003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F4-A84B-ACAE-28C7E3AB3DFD}"/>
            </c:ext>
          </c:extLst>
        </c:ser>
        <c:ser>
          <c:idx val="2"/>
          <c:order val="2"/>
          <c:tx>
            <c:strRef>
              <c:f>Strokeenhet!$P$25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Strokeenhet!$M$26:$M$31</c:f>
              <c:numCache>
                <c:formatCode>General</c:formatCode>
                <c:ptCount val="6"/>
                <c:pt idx="0">
                  <c:v>2010</c:v>
                </c:pt>
                <c:pt idx="1">
                  <c:v>2013</c:v>
                </c:pt>
                <c:pt idx="2">
                  <c:v>2015</c:v>
                </c:pt>
                <c:pt idx="3">
                  <c:v>2016</c:v>
                </c:pt>
                <c:pt idx="4">
                  <c:v>2018</c:v>
                </c:pt>
                <c:pt idx="5">
                  <c:v>2022</c:v>
                </c:pt>
              </c:numCache>
            </c:numRef>
          </c:cat>
          <c:val>
            <c:numRef>
              <c:f>Strokeenhet!$P$26:$P$31</c:f>
              <c:numCache>
                <c:formatCode>0%</c:formatCode>
                <c:ptCount val="6"/>
                <c:pt idx="0">
                  <c:v>0.09</c:v>
                </c:pt>
                <c:pt idx="1">
                  <c:v>0.1</c:v>
                </c:pt>
                <c:pt idx="2">
                  <c:v>0.04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F4-A84B-ACAE-28C7E3AB3DF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192939776"/>
        <c:axId val="1192943056"/>
      </c:barChart>
      <c:catAx>
        <c:axId val="119293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92943056"/>
        <c:crosses val="autoZero"/>
        <c:auto val="1"/>
        <c:lblAlgn val="ctr"/>
        <c:lblOffset val="100"/>
        <c:noMultiLvlLbl val="0"/>
      </c:catAx>
      <c:valAx>
        <c:axId val="119294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9293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345016687283288"/>
          <c:y val="0.34656392927163332"/>
          <c:w val="7.1966356560191055E-2"/>
          <c:h val="0.28530239874468338"/>
        </c:manualLayout>
      </c:layout>
      <c:overlay val="0"/>
      <c:spPr>
        <a:noFill/>
        <a:ln>
          <a:noFill/>
        </a:ln>
        <a:effectLst/>
      </c:spPr>
      <c:txPr>
        <a:bodyPr rot="-60000" spcFirstLastPara="1" vertOverflow="ellipsis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Strokeenhet!$H$6:$H$11</c:f>
              <c:numCache>
                <c:formatCode>General</c:formatCode>
                <c:ptCount val="6"/>
                <c:pt idx="0">
                  <c:v>2010</c:v>
                </c:pt>
                <c:pt idx="1">
                  <c:v>2013</c:v>
                </c:pt>
                <c:pt idx="2">
                  <c:v>2015</c:v>
                </c:pt>
                <c:pt idx="3">
                  <c:v>2016</c:v>
                </c:pt>
                <c:pt idx="4">
                  <c:v>2018</c:v>
                </c:pt>
                <c:pt idx="5">
                  <c:v>2022</c:v>
                </c:pt>
              </c:numCache>
            </c:numRef>
          </c:cat>
          <c:val>
            <c:numRef>
              <c:f>Strokeenhet!$I$6:$I$11</c:f>
              <c:numCache>
                <c:formatCode>0%</c:formatCode>
                <c:ptCount val="6"/>
                <c:pt idx="0">
                  <c:v>0.78</c:v>
                </c:pt>
                <c:pt idx="1">
                  <c:v>0.79</c:v>
                </c:pt>
                <c:pt idx="2">
                  <c:v>0.7</c:v>
                </c:pt>
                <c:pt idx="3">
                  <c:v>0.67</c:v>
                </c:pt>
                <c:pt idx="4">
                  <c:v>0.56000000000000005</c:v>
                </c:pt>
                <c:pt idx="5">
                  <c:v>0.47799999999999998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B-C842-9373-332887C8D4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1530488"/>
        <c:axId val="1171532456"/>
      </c:barChart>
      <c:catAx>
        <c:axId val="117153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71532456"/>
        <c:crosses val="autoZero"/>
        <c:auto val="1"/>
        <c:lblAlgn val="ctr"/>
        <c:lblOffset val="100"/>
        <c:noMultiLvlLbl val="0"/>
      </c:catAx>
      <c:valAx>
        <c:axId val="1171532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71530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'strokeplatser figur'!$C$9</c:f>
              <c:strCache>
                <c:ptCount val="1"/>
                <c:pt idx="0">
                  <c:v>min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'strokeplatser figur'!$B$10:$B$14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2018</c:v>
                </c:pt>
                <c:pt idx="4">
                  <c:v>2022</c:v>
                </c:pt>
              </c:numCache>
            </c:numRef>
          </c:cat>
          <c:val>
            <c:numRef>
              <c:f>'strokeplatser figur'!$C$10:$C$14</c:f>
              <c:numCache>
                <c:formatCode>General</c:formatCode>
                <c:ptCount val="5"/>
                <c:pt idx="0">
                  <c:v>1174</c:v>
                </c:pt>
                <c:pt idx="1">
                  <c:v>984</c:v>
                </c:pt>
                <c:pt idx="2">
                  <c:v>996</c:v>
                </c:pt>
                <c:pt idx="3">
                  <c:v>964</c:v>
                </c:pt>
                <c:pt idx="4">
                  <c:v>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CE-AF44-8972-43E01F939D51}"/>
            </c:ext>
          </c:extLst>
        </c:ser>
        <c:ser>
          <c:idx val="1"/>
          <c:order val="1"/>
          <c:tx>
            <c:strRef>
              <c:f>'strokeplatser figur'!$D$9</c:f>
              <c:strCache>
                <c:ptCount val="1"/>
                <c:pt idx="0">
                  <c:v>max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'strokeplatser figur'!$B$10:$B$14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2018</c:v>
                </c:pt>
                <c:pt idx="4">
                  <c:v>2022</c:v>
                </c:pt>
              </c:numCache>
            </c:numRef>
          </c:cat>
          <c:val>
            <c:numRef>
              <c:f>'strokeplatser figur'!$D$10:$D$14</c:f>
              <c:numCache>
                <c:formatCode>General</c:formatCode>
                <c:ptCount val="5"/>
                <c:pt idx="0">
                  <c:v>1327</c:v>
                </c:pt>
                <c:pt idx="1">
                  <c:v>1271</c:v>
                </c:pt>
                <c:pt idx="2">
                  <c:v>1222</c:v>
                </c:pt>
                <c:pt idx="3">
                  <c:v>1082</c:v>
                </c:pt>
                <c:pt idx="4">
                  <c:v>1081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CE-AF44-8972-43E01F939D51}"/>
            </c:ext>
          </c:extLst>
        </c:ser>
        <c:ser>
          <c:idx val="2"/>
          <c:order val="2"/>
          <c:tx>
            <c:strRef>
              <c:f>'strokeplatser figur'!$E$9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'strokeplatser figur'!$B$10:$B$14</c:f>
              <c:numCache>
                <c:formatCode>General</c:formatCode>
                <c:ptCount val="5"/>
                <c:pt idx="0">
                  <c:v>2013</c:v>
                </c:pt>
                <c:pt idx="1">
                  <c:v>2015</c:v>
                </c:pt>
                <c:pt idx="2">
                  <c:v>2016</c:v>
                </c:pt>
                <c:pt idx="3">
                  <c:v>2018</c:v>
                </c:pt>
                <c:pt idx="4">
                  <c:v>2022</c:v>
                </c:pt>
              </c:numCache>
            </c:numRef>
          </c:cat>
          <c:val>
            <c:numRef>
              <c:f>'strokeplatser figur'!$E$10:$E$14</c:f>
              <c:numCache>
                <c:formatCode>0</c:formatCode>
                <c:ptCount val="5"/>
                <c:pt idx="0">
                  <c:v>1250.5</c:v>
                </c:pt>
                <c:pt idx="1">
                  <c:v>1127.5</c:v>
                </c:pt>
                <c:pt idx="2">
                  <c:v>1109</c:v>
                </c:pt>
                <c:pt idx="3">
                  <c:v>1023</c:v>
                </c:pt>
                <c:pt idx="4">
                  <c:v>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CE-AF44-8972-43E01F939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6345240"/>
        <c:axId val="1256350488"/>
      </c:lineChart>
      <c:catAx>
        <c:axId val="1256345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6350488"/>
        <c:crosses val="autoZero"/>
        <c:auto val="1"/>
        <c:lblAlgn val="ctr"/>
        <c:lblOffset val="100"/>
        <c:noMultiLvlLbl val="0"/>
      </c:catAx>
      <c:valAx>
        <c:axId val="1256350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6345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83574879227055E-2"/>
          <c:y val="0.11344832325137694"/>
          <c:w val="0.94449275362318841"/>
          <c:h val="0.83346156975164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Specialistkomp!$H$4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Specialistkomp!$G$5:$G$8</c:f>
              <c:strCache>
                <c:ptCount val="4"/>
                <c:pt idx="0">
                  <c:v>Internmedicin</c:v>
                </c:pt>
                <c:pt idx="1">
                  <c:v>Neurologi</c:v>
                </c:pt>
                <c:pt idx="2">
                  <c:v>Geriatrik</c:v>
                </c:pt>
                <c:pt idx="3">
                  <c:v>Rehab-medicin</c:v>
                </c:pt>
              </c:strCache>
            </c:strRef>
          </c:cat>
          <c:val>
            <c:numRef>
              <c:f>Specialistkomp!$H$5:$H$8</c:f>
              <c:numCache>
                <c:formatCode>0%</c:formatCode>
                <c:ptCount val="4"/>
                <c:pt idx="0">
                  <c:v>0.88</c:v>
                </c:pt>
                <c:pt idx="1">
                  <c:v>0.53</c:v>
                </c:pt>
                <c:pt idx="2">
                  <c:v>0.55000000000000004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8-BC44-8586-0701CD36F806}"/>
            </c:ext>
          </c:extLst>
        </c:ser>
        <c:ser>
          <c:idx val="1"/>
          <c:order val="1"/>
          <c:tx>
            <c:strRef>
              <c:f>Specialistkomp!$I$4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Specialistkomp!$G$5:$G$8</c:f>
              <c:strCache>
                <c:ptCount val="4"/>
                <c:pt idx="0">
                  <c:v>Internmedicin</c:v>
                </c:pt>
                <c:pt idx="1">
                  <c:v>Neurologi</c:v>
                </c:pt>
                <c:pt idx="2">
                  <c:v>Geriatrik</c:v>
                </c:pt>
                <c:pt idx="3">
                  <c:v>Rehab-medicin</c:v>
                </c:pt>
              </c:strCache>
            </c:strRef>
          </c:cat>
          <c:val>
            <c:numRef>
              <c:f>Specialistkomp!$I$5:$I$8</c:f>
              <c:numCache>
                <c:formatCode>0%</c:formatCode>
                <c:ptCount val="4"/>
                <c:pt idx="0">
                  <c:v>0.83</c:v>
                </c:pt>
                <c:pt idx="1">
                  <c:v>0.57999999999999996</c:v>
                </c:pt>
                <c:pt idx="2">
                  <c:v>0.38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58-BC44-8586-0701CD36F806}"/>
            </c:ext>
          </c:extLst>
        </c:ser>
        <c:ser>
          <c:idx val="2"/>
          <c:order val="2"/>
          <c:tx>
            <c:strRef>
              <c:f>Specialistkomp!$J$4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Specialistkomp!$G$5:$G$8</c:f>
              <c:strCache>
                <c:ptCount val="4"/>
                <c:pt idx="0">
                  <c:v>Internmedicin</c:v>
                </c:pt>
                <c:pt idx="1">
                  <c:v>Neurologi</c:v>
                </c:pt>
                <c:pt idx="2">
                  <c:v>Geriatrik</c:v>
                </c:pt>
                <c:pt idx="3">
                  <c:v>Rehab-medicin</c:v>
                </c:pt>
              </c:strCache>
            </c:strRef>
          </c:cat>
          <c:val>
            <c:numRef>
              <c:f>Specialistkomp!$J$5:$J$8</c:f>
              <c:numCache>
                <c:formatCode>0%</c:formatCode>
                <c:ptCount val="4"/>
                <c:pt idx="0">
                  <c:v>0.88</c:v>
                </c:pt>
                <c:pt idx="1">
                  <c:v>0.61</c:v>
                </c:pt>
                <c:pt idx="2">
                  <c:v>0.36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58-BC44-8586-0701CD36F806}"/>
            </c:ext>
          </c:extLst>
        </c:ser>
        <c:ser>
          <c:idx val="3"/>
          <c:order val="3"/>
          <c:tx>
            <c:strRef>
              <c:f>Specialistkomp!$K$4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Specialistkomp!$G$5:$G$8</c:f>
              <c:strCache>
                <c:ptCount val="4"/>
                <c:pt idx="0">
                  <c:v>Internmedicin</c:v>
                </c:pt>
                <c:pt idx="1">
                  <c:v>Neurologi</c:v>
                </c:pt>
                <c:pt idx="2">
                  <c:v>Geriatrik</c:v>
                </c:pt>
                <c:pt idx="3">
                  <c:v>Rehab-medicin</c:v>
                </c:pt>
              </c:strCache>
            </c:strRef>
          </c:cat>
          <c:val>
            <c:numRef>
              <c:f>Specialistkomp!$K$5:$K$8</c:f>
              <c:numCache>
                <c:formatCode>0%</c:formatCode>
                <c:ptCount val="4"/>
                <c:pt idx="0">
                  <c:v>0.76</c:v>
                </c:pt>
                <c:pt idx="1">
                  <c:v>0.71</c:v>
                </c:pt>
                <c:pt idx="2">
                  <c:v>0.32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58-BC44-8586-0701CD36F806}"/>
            </c:ext>
          </c:extLst>
        </c:ser>
        <c:ser>
          <c:idx val="4"/>
          <c:order val="4"/>
          <c:tx>
            <c:strRef>
              <c:f>Specialistkomp!$L$4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Specialistkomp!$G$5:$G$8</c:f>
              <c:strCache>
                <c:ptCount val="4"/>
                <c:pt idx="0">
                  <c:v>Internmedicin</c:v>
                </c:pt>
                <c:pt idx="1">
                  <c:v>Neurologi</c:v>
                </c:pt>
                <c:pt idx="2">
                  <c:v>Geriatrik</c:v>
                </c:pt>
                <c:pt idx="3">
                  <c:v>Rehab-medicin</c:v>
                </c:pt>
              </c:strCache>
            </c:strRef>
          </c:cat>
          <c:val>
            <c:numRef>
              <c:f>Specialistkomp!$L$5:$L$8</c:f>
              <c:numCache>
                <c:formatCode>0%</c:formatCode>
                <c:ptCount val="4"/>
                <c:pt idx="0">
                  <c:v>0.74</c:v>
                </c:pt>
                <c:pt idx="1">
                  <c:v>0.68</c:v>
                </c:pt>
                <c:pt idx="2">
                  <c:v>0.25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58-BC44-8586-0701CD36F8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56339008"/>
        <c:axId val="1256331136"/>
      </c:barChart>
      <c:catAx>
        <c:axId val="12563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6331136"/>
        <c:crosses val="autoZero"/>
        <c:auto val="1"/>
        <c:lblAlgn val="ctr"/>
        <c:lblOffset val="100"/>
        <c:noMultiLvlLbl val="0"/>
      </c:catAx>
      <c:valAx>
        <c:axId val="125633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633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Strokekompetensbevis!$J$5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Strokekompetensbevis!$A$6:$A$11</c:f>
              <c:strCache>
                <c:ptCount val="6"/>
                <c:pt idx="0">
                  <c:v>Sjuksköterska </c:v>
                </c:pt>
                <c:pt idx="1">
                  <c:v>Undersköterska </c:v>
                </c:pt>
                <c:pt idx="2">
                  <c:v>Logoped </c:v>
                </c:pt>
                <c:pt idx="3">
                  <c:v>Läkare </c:v>
                </c:pt>
                <c:pt idx="4">
                  <c:v>Sjukgymnast/Fysioterapeut </c:v>
                </c:pt>
                <c:pt idx="5">
                  <c:v>Arbetsterapeut </c:v>
                </c:pt>
              </c:strCache>
            </c:strRef>
          </c:cat>
          <c:val>
            <c:numRef>
              <c:f>Strokekompetensbevis!$J$6:$J$11</c:f>
              <c:numCache>
                <c:formatCode>0</c:formatCode>
                <c:ptCount val="6"/>
                <c:pt idx="0">
                  <c:v>54.145161290322584</c:v>
                </c:pt>
                <c:pt idx="1">
                  <c:v>54.466153846153851</c:v>
                </c:pt>
                <c:pt idx="2">
                  <c:v>57.459821428571431</c:v>
                </c:pt>
                <c:pt idx="3">
                  <c:v>29.553571428571427</c:v>
                </c:pt>
                <c:pt idx="4">
                  <c:v>68.125</c:v>
                </c:pt>
                <c:pt idx="5">
                  <c:v>66.046842105263153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E2-BA4F-A46A-0A3F2ACDB6A5}"/>
            </c:ext>
          </c:extLst>
        </c:ser>
        <c:ser>
          <c:idx val="1"/>
          <c:order val="1"/>
          <c:tx>
            <c:strRef>
              <c:f>Strokekompetensbevis!$K$5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Strokekompetensbevis!$A$6:$A$11</c:f>
              <c:strCache>
                <c:ptCount val="6"/>
                <c:pt idx="0">
                  <c:v>Sjuksköterska </c:v>
                </c:pt>
                <c:pt idx="1">
                  <c:v>Undersköterska </c:v>
                </c:pt>
                <c:pt idx="2">
                  <c:v>Logoped </c:v>
                </c:pt>
                <c:pt idx="3">
                  <c:v>Läkare </c:v>
                </c:pt>
                <c:pt idx="4">
                  <c:v>Sjukgymnast/Fysioterapeut </c:v>
                </c:pt>
                <c:pt idx="5">
                  <c:v>Arbetsterapeut </c:v>
                </c:pt>
              </c:strCache>
            </c:strRef>
          </c:cat>
          <c:val>
            <c:numRef>
              <c:f>Strokekompetensbevis!$K$6:$K$11</c:f>
              <c:numCache>
                <c:formatCode>0</c:formatCode>
                <c:ptCount val="6"/>
                <c:pt idx="0">
                  <c:v>60.281690140845072</c:v>
                </c:pt>
                <c:pt idx="1">
                  <c:v>65.154929577464785</c:v>
                </c:pt>
                <c:pt idx="2">
                  <c:v>54.212121212121211</c:v>
                </c:pt>
                <c:pt idx="3">
                  <c:v>23.447761194029844</c:v>
                </c:pt>
                <c:pt idx="4">
                  <c:v>68.742857142857105</c:v>
                </c:pt>
                <c:pt idx="5">
                  <c:v>70.128571428571462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E2-BA4F-A46A-0A3F2ACDB6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71524912"/>
        <c:axId val="1171525240"/>
      </c:barChart>
      <c:catAx>
        <c:axId val="117152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71525240"/>
        <c:crosses val="autoZero"/>
        <c:auto val="1"/>
        <c:lblAlgn val="ctr"/>
        <c:lblOffset val="100"/>
        <c:noMultiLvlLbl val="0"/>
      </c:catAx>
      <c:valAx>
        <c:axId val="1171525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7152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'Rehabilitering forts'!$C$12</c:f>
              <c:strCache>
                <c:ptCount val="1"/>
                <c:pt idx="0">
                  <c:v>2013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'Rehabilitering forts'!$B$13:$B$18</c:f>
              <c:strCache>
                <c:ptCount val="6"/>
                <c:pt idx="0">
                  <c:v>ESD strokeenh</c:v>
                </c:pt>
                <c:pt idx="1">
                  <c:v>ESD primärvård/kommun-rehab</c:v>
                </c:pt>
                <c:pt idx="2">
                  <c:v>Annan hemrehabilitering</c:v>
                </c:pt>
                <c:pt idx="3">
                  <c:v>Dagrehab</c:v>
                </c:pt>
                <c:pt idx="4">
                  <c:v>Poliklin rehab (enskilda besök)</c:v>
                </c:pt>
                <c:pt idx="5">
                  <c:v>Omvårdnadsboende med rehab</c:v>
                </c:pt>
              </c:strCache>
            </c:strRef>
          </c:cat>
          <c:val>
            <c:numRef>
              <c:f>'Rehabilitering forts'!$C$13:$C$18</c:f>
              <c:numCache>
                <c:formatCode>General</c:formatCode>
                <c:ptCount val="6"/>
                <c:pt idx="0" formatCode="0%">
                  <c:v>0.19</c:v>
                </c:pt>
                <c:pt idx="2" formatCode="0%">
                  <c:v>0.35</c:v>
                </c:pt>
                <c:pt idx="3" formatCode="0%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35-7946-A7F9-FC98B406DFE8}"/>
            </c:ext>
          </c:extLst>
        </c:ser>
        <c:ser>
          <c:idx val="1"/>
          <c:order val="1"/>
          <c:tx>
            <c:strRef>
              <c:f>'Rehabilitering forts'!$D$12</c:f>
              <c:strCache>
                <c:ptCount val="1"/>
                <c:pt idx="0">
                  <c:v>2015 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'Rehabilitering forts'!$B$13:$B$18</c:f>
              <c:strCache>
                <c:ptCount val="6"/>
                <c:pt idx="0">
                  <c:v>ESD strokeenh</c:v>
                </c:pt>
                <c:pt idx="1">
                  <c:v>ESD primärvård/kommun-rehab</c:v>
                </c:pt>
                <c:pt idx="2">
                  <c:v>Annan hemrehabilitering</c:v>
                </c:pt>
                <c:pt idx="3">
                  <c:v>Dagrehab</c:v>
                </c:pt>
                <c:pt idx="4">
                  <c:v>Poliklin rehab (enskilda besök)</c:v>
                </c:pt>
                <c:pt idx="5">
                  <c:v>Omvårdnadsboende med rehab</c:v>
                </c:pt>
              </c:strCache>
            </c:strRef>
          </c:cat>
          <c:val>
            <c:numRef>
              <c:f>'Rehabilitering forts'!$D$13:$D$18</c:f>
              <c:numCache>
                <c:formatCode>General</c:formatCode>
                <c:ptCount val="6"/>
                <c:pt idx="0" formatCode="0%">
                  <c:v>0.25</c:v>
                </c:pt>
                <c:pt idx="2" formatCode="0%">
                  <c:v>0.37</c:v>
                </c:pt>
                <c:pt idx="3" formatCode="0%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35-7946-A7F9-FC98B406DFE8}"/>
            </c:ext>
          </c:extLst>
        </c:ser>
        <c:ser>
          <c:idx val="2"/>
          <c:order val="2"/>
          <c:tx>
            <c:strRef>
              <c:f>'Rehabilitering forts'!$E$12</c:f>
              <c:strCache>
                <c:ptCount val="1"/>
                <c:pt idx="0">
                  <c:v>2016
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'Rehabilitering forts'!$B$13:$B$18</c:f>
              <c:strCache>
                <c:ptCount val="6"/>
                <c:pt idx="0">
                  <c:v>ESD strokeenh</c:v>
                </c:pt>
                <c:pt idx="1">
                  <c:v>ESD primärvård/kommun-rehab</c:v>
                </c:pt>
                <c:pt idx="2">
                  <c:v>Annan hemrehabilitering</c:v>
                </c:pt>
                <c:pt idx="3">
                  <c:v>Dagrehab</c:v>
                </c:pt>
                <c:pt idx="4">
                  <c:v>Poliklin rehab (enskilda besök)</c:v>
                </c:pt>
                <c:pt idx="5">
                  <c:v>Omvårdnadsboende med rehab</c:v>
                </c:pt>
              </c:strCache>
            </c:strRef>
          </c:cat>
          <c:val>
            <c:numRef>
              <c:f>'Rehabilitering forts'!$E$13:$E$18</c:f>
              <c:numCache>
                <c:formatCode>General</c:formatCode>
                <c:ptCount val="6"/>
                <c:pt idx="0" formatCode="0%">
                  <c:v>0.39</c:v>
                </c:pt>
                <c:pt idx="2" formatCode="0%">
                  <c:v>0.53</c:v>
                </c:pt>
                <c:pt idx="3" formatCode="0%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35-7946-A7F9-FC98B406DFE8}"/>
            </c:ext>
          </c:extLst>
        </c:ser>
        <c:ser>
          <c:idx val="3"/>
          <c:order val="3"/>
          <c:tx>
            <c:strRef>
              <c:f>'Rehabilitering forts'!$F$12</c:f>
              <c:strCache>
                <c:ptCount val="1"/>
                <c:pt idx="0">
                  <c:v>2018
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'Rehabilitering forts'!$B$13:$B$18</c:f>
              <c:strCache>
                <c:ptCount val="6"/>
                <c:pt idx="0">
                  <c:v>ESD strokeenh</c:v>
                </c:pt>
                <c:pt idx="1">
                  <c:v>ESD primärvård/kommun-rehab</c:v>
                </c:pt>
                <c:pt idx="2">
                  <c:v>Annan hemrehabilitering</c:v>
                </c:pt>
                <c:pt idx="3">
                  <c:v>Dagrehab</c:v>
                </c:pt>
                <c:pt idx="4">
                  <c:v>Poliklin rehab (enskilda besök)</c:v>
                </c:pt>
                <c:pt idx="5">
                  <c:v>Omvårdnadsboende med rehab</c:v>
                </c:pt>
              </c:strCache>
            </c:strRef>
          </c:cat>
          <c:val>
            <c:numRef>
              <c:f>'Rehabilitering forts'!$F$13:$F$18</c:f>
              <c:numCache>
                <c:formatCode>0%</c:formatCode>
                <c:ptCount val="6"/>
                <c:pt idx="0">
                  <c:v>0.44</c:v>
                </c:pt>
                <c:pt idx="1">
                  <c:v>0.5</c:v>
                </c:pt>
                <c:pt idx="2">
                  <c:v>0.33</c:v>
                </c:pt>
                <c:pt idx="3">
                  <c:v>0.78</c:v>
                </c:pt>
                <c:pt idx="4">
                  <c:v>0.6</c:v>
                </c:pt>
                <c:pt idx="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35-7946-A7F9-FC98B406DFE8}"/>
            </c:ext>
          </c:extLst>
        </c:ser>
        <c:ser>
          <c:idx val="4"/>
          <c:order val="4"/>
          <c:tx>
            <c:strRef>
              <c:f>'Rehabilitering forts'!$G$12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'Rehabilitering forts'!$B$13:$B$18</c:f>
              <c:strCache>
                <c:ptCount val="6"/>
                <c:pt idx="0">
                  <c:v>ESD strokeenh</c:v>
                </c:pt>
                <c:pt idx="1">
                  <c:v>ESD primärvård/kommun-rehab</c:v>
                </c:pt>
                <c:pt idx="2">
                  <c:v>Annan hemrehabilitering</c:v>
                </c:pt>
                <c:pt idx="3">
                  <c:v>Dagrehab</c:v>
                </c:pt>
                <c:pt idx="4">
                  <c:v>Poliklin rehab (enskilda besök)</c:v>
                </c:pt>
                <c:pt idx="5">
                  <c:v>Omvårdnadsboende med rehab</c:v>
                </c:pt>
              </c:strCache>
            </c:strRef>
          </c:cat>
          <c:val>
            <c:numRef>
              <c:f>'Rehabilitering forts'!$G$13:$G$18</c:f>
              <c:numCache>
                <c:formatCode>0%</c:formatCode>
                <c:ptCount val="6"/>
                <c:pt idx="0">
                  <c:v>0.64</c:v>
                </c:pt>
                <c:pt idx="1">
                  <c:v>0.39</c:v>
                </c:pt>
                <c:pt idx="2">
                  <c:v>0.21</c:v>
                </c:pt>
                <c:pt idx="3">
                  <c:v>0.75</c:v>
                </c:pt>
                <c:pt idx="4">
                  <c:v>0.64</c:v>
                </c:pt>
                <c:pt idx="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35-7946-A7F9-FC98B406DF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44347064"/>
        <c:axId val="1544355592"/>
      </c:barChart>
      <c:catAx>
        <c:axId val="1544347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44355592"/>
        <c:crosses val="autoZero"/>
        <c:auto val="1"/>
        <c:lblAlgn val="ctr"/>
        <c:lblOffset val="100"/>
        <c:noMultiLvlLbl val="0"/>
      </c:catAx>
      <c:valAx>
        <c:axId val="1544355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544347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E4D38C-C0FC-CA4B-AF6E-DC521FC0E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0C5D766-F668-C34D-A33F-8A782B759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528515-F659-EB49-8091-C9679F9E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0BEC78-7F19-1941-8C03-393C7D6B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1B86F2-ABCE-C447-B7F1-9CB21E2C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21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270345-6882-F949-877D-5FC41C2E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FDB888-8832-DE48-98B1-E906BAB58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5117A5-69B3-E34E-8E2D-465635C6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7EACFE-89F7-234F-B6F1-B8738F1F8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EB049C-BD87-B447-9EE6-893C50EA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958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D1F2DEA-9769-AD4F-B8C4-7B50F3ADE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9C96514-56EF-0C4F-856D-849D0B4E2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B72C3C-BC28-A645-9CA6-41EA401B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766035-E459-6E4E-8C48-54C128CD6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4E889F-1F9A-B344-A1B4-91EBB08D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471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9F938-8B8F-F040-8DF5-0DF81859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4748F3-B64E-EF44-BDD7-10F10B34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D03A8F-9B14-3040-A0F3-6C37C89D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D6E35E-5E95-9648-8D61-E29BECAD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BB2F45-C03F-4C41-85CF-DDC4A2FB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409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B4C4D3-8FFB-194A-A256-83296D94C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611DC44-8E78-D240-A08D-DFAEB747E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976817-4E8F-444B-AD18-BA26DDC8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CA68ED-0683-5745-91FF-31D93E3C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FF3C71-B748-3E40-8F95-CFBB46FD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735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E7D9E-C331-BF4D-BFE2-69EC90BC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B31E76-07C1-B946-A337-C50A952EF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68C738-D560-8B41-B14B-99923D1CD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2338EB-1BFB-0646-A760-A8D9F56A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5BB227-D74E-534E-A99D-A9867D7A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FC065-7AD4-E84F-8BE7-99C9E784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4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B22A5B-37DD-3A4A-B2BD-1F85F45E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1E5FD06-C418-1D4D-8A97-6D9D3E44F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9CA5D93-2A84-EB41-BC3A-65BC3F714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E7ABE1-9DD7-024F-AC5F-AB7F39840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3834FB8-5D02-3146-959B-4D877AF4D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99984A4-E048-0648-B38F-E6C4FE83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EDF6736-ECA7-DC4A-A362-5295EA8AE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AB44635-6A65-3244-A2C0-D48630F7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32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19C3D5-0FB6-5148-89C5-18A8AE75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66A03F3-5D71-0D48-AE52-61D715B3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ED3B07-C584-B842-B609-9ACB389A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0D514F2-47D6-2344-9A44-AFBE4C2F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45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6F4EDA2-BF9C-5140-8F75-83DCA0A2D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CBA7990-4DC9-3B43-AFB8-CE50CB0AF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DAEE193-A879-7246-B3BB-D1FBE2E1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083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720B36-AF0C-A14B-A8EF-02C61232B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B36F7E-6011-7E47-9AA6-433F2F3B9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183129-74AA-D74B-8E6A-D009E3D54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0673EE-F1EE-4647-AE19-6DD5AFFD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6DEB28A-E029-6A48-B584-EA505C97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1FF7B5-6321-DF4D-AAD8-D14701B24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173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A6A457-BE49-074C-8DA9-3E7451FAB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980759-0131-0642-B042-E8F8A2029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0EF1BF-263C-3247-9D4F-59953B536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7B3FB6-8B29-E643-9A9E-829C01DCD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4D5DD7-4A50-914A-BA45-E9D9C8E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FF9BBC-399A-0C42-98E1-9615EBB8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03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1188F0A-7165-4B45-993A-CDFB596A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55DD1C-AC4C-4540-848E-237B87261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AA4BD9-CAE4-764A-B4EF-21F02F3C14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9CE8D-AD01-EC49-A222-BD29700370C4}" type="datetimeFigureOut">
              <a:rPr lang="sv-SE" smtClean="0"/>
              <a:t>2023-12-07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132F1C-03BE-B946-8F65-ECAF1672D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72458F-6242-CE40-817F-183FAFFDD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2301E-C287-D843-A87E-626BE1B56E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92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3D27CA-3F9D-4C4F-BD84-61FF18EA9B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Strukturdata</a:t>
            </a:r>
            <a:br>
              <a:rPr lang="sv-S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v-S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RAPPORT FRÅN RIKSSTROKE 2022</a:t>
            </a:r>
            <a:b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B490FE-E742-4D4C-A0D8-169DA1932C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Sammanställning och jämförelse av strokevårdens struktur i Sverige åren 2013, 2015, 2016, 2018 och 2022</a:t>
            </a: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002C766-5E71-7C76-7D8D-033FB550B48A}"/>
              </a:ext>
            </a:extLst>
          </p:cNvPr>
          <p:cNvSpPr txBox="1"/>
          <p:nvPr/>
        </p:nvSpPr>
        <p:spPr>
          <a:xfrm flipH="1">
            <a:off x="2832461" y="4775199"/>
            <a:ext cx="5614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Per Wester, strokeläkare och professor Umeå o Danderyd</a:t>
            </a:r>
          </a:p>
          <a:p>
            <a:r>
              <a:rPr lang="sv-SE" dirty="0"/>
              <a:t>Signild Åsberg, strokeläkare och docent, Uppsala</a:t>
            </a:r>
          </a:p>
        </p:txBody>
      </p:sp>
    </p:spTree>
    <p:extLst>
      <p:ext uri="{BB962C8B-B14F-4D97-AF65-F5344CB8AC3E}">
        <p14:creationId xmlns:p14="http://schemas.microsoft.com/office/powerpoint/2010/main" val="425439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27C836-1D4C-C946-A819-FA673EB0C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 ert sjukhus tillgång till följande undersökningsmetoder (inklusive tolkning av bilder)?</a:t>
            </a:r>
            <a:endParaRPr lang="sv-SE" sz="28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F3F9F4F-0C96-104A-8225-1E9A9C6C73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237068"/>
              </p:ext>
            </p:extLst>
          </p:nvPr>
        </p:nvGraphicFramePr>
        <p:xfrm>
          <a:off x="1230345" y="2189383"/>
          <a:ext cx="7907491" cy="2523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352">
                  <a:extLst>
                    <a:ext uri="{9D8B030D-6E8A-4147-A177-3AD203B41FA5}">
                      <a16:colId xmlns:a16="http://schemas.microsoft.com/office/drawing/2014/main" val="3894482560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445385728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1776891755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4105372875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172661664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2134957535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173939227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1641082010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1398616492"/>
                    </a:ext>
                  </a:extLst>
                </a:gridCol>
                <a:gridCol w="776571">
                  <a:extLst>
                    <a:ext uri="{9D8B030D-6E8A-4147-A177-3AD203B41FA5}">
                      <a16:colId xmlns:a16="http://schemas.microsoft.com/office/drawing/2014/main" val="3364940798"/>
                    </a:ext>
                  </a:extLst>
                </a:gridCol>
              </a:tblGrid>
              <a:tr h="425602">
                <a:tc rowSpan="2"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073" marR="116073" marT="58037" marB="58037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Dagtid</a:t>
                      </a:r>
                      <a:endParaRPr lang="sv-SE" sz="1500">
                        <a:effectLst/>
                      </a:endParaRPr>
                    </a:p>
                    <a:p>
                      <a:pPr algn="ctr"/>
                      <a:r>
                        <a:rPr lang="sv-SE" sz="1400">
                          <a:effectLst/>
                        </a:rPr>
                        <a:t>Antal (%)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073" marR="116073" marT="58037" marB="5803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Kvällar, nätter, helger</a:t>
                      </a:r>
                      <a:endParaRPr lang="sv-SE" sz="1500">
                        <a:effectLst/>
                      </a:endParaRPr>
                    </a:p>
                    <a:p>
                      <a:pPr algn="ctr"/>
                      <a:r>
                        <a:rPr lang="sv-SE" sz="1400">
                          <a:effectLst/>
                        </a:rPr>
                        <a:t>Antal (%)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073" marR="116073" marT="58037" marB="5803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Via telemedicin vid behov</a:t>
                      </a:r>
                      <a:endParaRPr lang="sv-SE" sz="1500">
                        <a:effectLst/>
                      </a:endParaRPr>
                    </a:p>
                    <a:p>
                      <a:pPr algn="ctr"/>
                      <a:r>
                        <a:rPr lang="sv-SE" sz="1400">
                          <a:effectLst/>
                        </a:rPr>
                        <a:t>Antal (%)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073" marR="116073" marT="58037" marB="58037" anchor="ctr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53179"/>
                  </a:ext>
                </a:extLst>
              </a:tr>
              <a:tr h="274062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2015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2018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2022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2015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2018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2022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2015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2018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2022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 anchor="ctr"/>
                </a:tc>
                <a:extLst>
                  <a:ext uri="{0D108BD9-81ED-4DB2-BD59-A6C34878D82A}">
                    <a16:rowId xmlns:a16="http://schemas.microsoft.com/office/drawing/2014/main" val="1558201573"/>
                  </a:ext>
                </a:extLst>
              </a:tr>
              <a:tr h="425602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DT-hjärna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70 (97%)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64 (90%)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69 (96%)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68 (94%)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13 (18%)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25 (35%)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49 (69%)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extLst>
                  <a:ext uri="{0D108BD9-81ED-4DB2-BD59-A6C34878D82A}">
                    <a16:rowId xmlns:a16="http://schemas.microsoft.com/office/drawing/2014/main" val="1155318866"/>
                  </a:ext>
                </a:extLst>
              </a:tr>
              <a:tr h="425602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DT-angio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70 (97%)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65 (90%)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64 (89%)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65 (90%)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13 (18%)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24 (33%)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49 (69%)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extLst>
                  <a:ext uri="{0D108BD9-81ED-4DB2-BD59-A6C34878D82A}">
                    <a16:rowId xmlns:a16="http://schemas.microsoft.com/office/drawing/2014/main" val="3309159062"/>
                  </a:ext>
                </a:extLst>
              </a:tr>
              <a:tr h="425602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DT-perfusion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23 (32%)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20 (28%)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29 (41%)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13 (18%)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15 (21%)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26 (36%)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5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(7%)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5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(7%)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14 (19&amp;)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extLst>
                  <a:ext uri="{0D108BD9-81ED-4DB2-BD59-A6C34878D82A}">
                    <a16:rowId xmlns:a16="http://schemas.microsoft.com/office/drawing/2014/main" val="3482219592"/>
                  </a:ext>
                </a:extLst>
              </a:tr>
              <a:tr h="425602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MR-hjärna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66 (92%)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61 (85%)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25 (35%)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17 (24%)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23 (33%)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(10%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3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(4%)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19 (26%)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55" marR="87055" marT="0" marB="0"/>
                </a:tc>
                <a:extLst>
                  <a:ext uri="{0D108BD9-81ED-4DB2-BD59-A6C34878D82A}">
                    <a16:rowId xmlns:a16="http://schemas.microsoft.com/office/drawing/2014/main" val="4090804821"/>
                  </a:ext>
                </a:extLst>
              </a:tr>
            </a:tbl>
          </a:graphicData>
        </a:graphic>
      </p:graphicFrame>
      <p:sp>
        <p:nvSpPr>
          <p:cNvPr id="5" name="Ellips 4">
            <a:extLst>
              <a:ext uri="{FF2B5EF4-FFF2-40B4-BE49-F238E27FC236}">
                <a16:creationId xmlns:a16="http://schemas.microsoft.com/office/drawing/2014/main" id="{BEAA44F9-BA8C-EB4F-8412-594867AB344F}"/>
              </a:ext>
            </a:extLst>
          </p:cNvPr>
          <p:cNvSpPr/>
          <p:nvPr/>
        </p:nvSpPr>
        <p:spPr>
          <a:xfrm>
            <a:off x="3745149" y="3861882"/>
            <a:ext cx="661482" cy="457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825B406E-6D57-154E-B497-EC24B9ECE664}"/>
              </a:ext>
            </a:extLst>
          </p:cNvPr>
          <p:cNvSpPr/>
          <p:nvPr/>
        </p:nvSpPr>
        <p:spPr>
          <a:xfrm>
            <a:off x="6096000" y="3861882"/>
            <a:ext cx="661482" cy="457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D78494AF-895A-6444-866B-55F09CA0E9C3}"/>
              </a:ext>
            </a:extLst>
          </p:cNvPr>
          <p:cNvSpPr/>
          <p:nvPr/>
        </p:nvSpPr>
        <p:spPr>
          <a:xfrm>
            <a:off x="8446851" y="3861882"/>
            <a:ext cx="661482" cy="4572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5565FF3-6F84-AB43-B111-3D14F7B8BB4B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Akuta insatser och behandling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ED3B827-F3E6-6F44-CF50-C28897976720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685515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D7C2A2-2EAB-4747-9044-DC8C55D9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91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Reperfusionsbehandling</a:t>
            </a:r>
            <a:r>
              <a:rPr lang="sv-SE" sz="5400" dirty="0">
                <a:effectLst/>
              </a:rPr>
              <a:t> </a:t>
            </a:r>
            <a:endParaRPr lang="sv-SE" sz="5400" dirty="0"/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F6DC6CEC-6A8A-E140-89D7-C183AB5DDC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001380"/>
              </p:ext>
            </p:extLst>
          </p:nvPr>
        </p:nvGraphicFramePr>
        <p:xfrm>
          <a:off x="925749" y="736983"/>
          <a:ext cx="9000000" cy="5675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421376471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8563009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5380121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054997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3599486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72308067"/>
                    </a:ext>
                  </a:extLst>
                </a:gridCol>
              </a:tblGrid>
              <a:tr h="218827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Antal och andel för frågor som besvarats med "ja"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2013</a:t>
                      </a:r>
                      <a:br>
                        <a:rPr lang="sv-SE" sz="1200">
                          <a:effectLst/>
                        </a:rPr>
                      </a:br>
                      <a:r>
                        <a:rPr lang="sv-SE" sz="1200">
                          <a:effectLst/>
                        </a:rPr>
                        <a:t>Antal (%)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2015 </a:t>
                      </a:r>
                      <a:br>
                        <a:rPr lang="sv-SE" sz="1200">
                          <a:effectLst/>
                        </a:rPr>
                      </a:br>
                      <a:r>
                        <a:rPr lang="sv-SE" sz="1200">
                          <a:effectLst/>
                        </a:rPr>
                        <a:t>Antal (%)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2016</a:t>
                      </a:r>
                      <a:br>
                        <a:rPr lang="sv-SE" sz="1200">
                          <a:effectLst/>
                        </a:rPr>
                      </a:br>
                      <a:r>
                        <a:rPr lang="sv-SE" sz="1200">
                          <a:effectLst/>
                        </a:rPr>
                        <a:t>Antal (%)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2018</a:t>
                      </a:r>
                      <a:br>
                        <a:rPr lang="sv-SE" sz="1200">
                          <a:effectLst/>
                        </a:rPr>
                      </a:br>
                      <a:r>
                        <a:rPr lang="sv-SE" sz="1200">
                          <a:effectLst/>
                        </a:rPr>
                        <a:t>Antal (%)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2022</a:t>
                      </a:r>
                      <a:br>
                        <a:rPr lang="sv-SE" sz="1200" dirty="0">
                          <a:effectLst/>
                        </a:rPr>
                      </a:br>
                      <a:r>
                        <a:rPr lang="sv-SE" sz="1200" dirty="0">
                          <a:effectLst/>
                        </a:rPr>
                        <a:t>Antal (%)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3947317584"/>
                  </a:ext>
                </a:extLst>
              </a:tr>
              <a:tr h="262592">
                <a:tc>
                  <a:txBody>
                    <a:bodyPr/>
                    <a:lstStyle/>
                    <a:p>
                      <a:r>
                        <a:rPr lang="sv-SE" sz="1000">
                          <a:effectLst/>
                        </a:rPr>
                        <a:t>Kan ert sjukhus erbjuda trombolys dygnet runt alla dagar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66 (94%)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70 (97%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70 (97%)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67 (93%)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effectLst/>
                        </a:rPr>
                        <a:t>65 (90%)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707415852"/>
                  </a:ext>
                </a:extLst>
              </a:tr>
              <a:tr h="600625">
                <a:tc>
                  <a:txBody>
                    <a:bodyPr/>
                    <a:lstStyle/>
                    <a:p>
                      <a:r>
                        <a:rPr lang="sv-SE" sz="1000" dirty="0">
                          <a:effectLst/>
                        </a:rPr>
                        <a:t>Finns strukturerat omhändertagande före ankomst respektive </a:t>
                      </a:r>
                      <a:br>
                        <a:rPr lang="sv-SE" sz="1000" dirty="0">
                          <a:effectLst/>
                        </a:rPr>
                      </a:br>
                      <a:r>
                        <a:rPr lang="sv-SE" sz="1000" dirty="0">
                          <a:effectLst/>
                        </a:rPr>
                        <a:t>inne på sjukhuset (exempelvis "Rädda hjärnan-larm" eller ”Stroke-larm”) till personer med misstänkt stroke och eventuellt behov av </a:t>
                      </a:r>
                      <a:r>
                        <a:rPr lang="sv-SE" sz="1000" dirty="0" err="1">
                          <a:effectLst/>
                        </a:rPr>
                        <a:t>trombolys</a:t>
                      </a:r>
                      <a:r>
                        <a:rPr lang="sv-SE" sz="1000" dirty="0">
                          <a:effectLst/>
                        </a:rPr>
                        <a:t> eller </a:t>
                      </a:r>
                      <a:r>
                        <a:rPr lang="sv-SE" sz="1000" dirty="0" err="1">
                          <a:effectLst/>
                        </a:rPr>
                        <a:t>trombektomi</a:t>
                      </a:r>
                      <a:r>
                        <a:rPr lang="sv-SE" sz="1000" dirty="0">
                          <a:effectLst/>
                        </a:rPr>
                        <a:t>? 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effectLst/>
                        </a:rPr>
                        <a:t>17 (24%)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42 (63%)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#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69 (96%)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effectLst/>
                        </a:rPr>
                        <a:t>69 (96%)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105994697"/>
                  </a:ext>
                </a:extLst>
              </a:tr>
              <a:tr h="568950">
                <a:tc>
                  <a:txBody>
                    <a:bodyPr/>
                    <a:lstStyle/>
                    <a:p>
                      <a:r>
                        <a:rPr lang="sv-SE" sz="1600" dirty="0">
                          <a:effectLst/>
                        </a:rPr>
                        <a:t>Har ert sjukhus rutin att ambulanstransporter av patienter går </a:t>
                      </a:r>
                      <a:br>
                        <a:rPr lang="sv-SE" sz="1600" dirty="0">
                          <a:effectLst/>
                        </a:rPr>
                      </a:br>
                      <a:r>
                        <a:rPr lang="sv-SE" sz="1600" dirty="0">
                          <a:effectLst/>
                        </a:rPr>
                        <a:t>direkt till röntgenavdelning utan stopp på akutmottagning vid ”Rädda hjärnan/Stroke-larm”? 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#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#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#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55 (76%)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56 (81%)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3976285630"/>
                  </a:ext>
                </a:extLst>
              </a:tr>
              <a:tr h="49733"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168845472"/>
                  </a:ext>
                </a:extLst>
              </a:tr>
              <a:tr h="262592">
                <a:tc>
                  <a:txBody>
                    <a:bodyPr/>
                    <a:lstStyle/>
                    <a:p>
                      <a:r>
                        <a:rPr lang="sv-SE" sz="1600">
                          <a:effectLst/>
                        </a:rPr>
                        <a:t>Vid ert sjukhus, var startas vanligtvis trombolysbehandling? 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57050676"/>
                  </a:ext>
                </a:extLst>
              </a:tr>
              <a:tr h="87531">
                <a:tc>
                  <a:txBody>
                    <a:bodyPr/>
                    <a:lstStyle/>
                    <a:p>
                      <a:pPr indent="107315"/>
                      <a:r>
                        <a:rPr lang="sv-SE" sz="1600">
                          <a:effectLst/>
                        </a:rPr>
                        <a:t>Röntgenavdelning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5 (7%)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22 (32%)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24 (34%)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>
                          <a:effectLst/>
                        </a:rPr>
                        <a:t>33 (46%)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52 (75%)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347817191"/>
                  </a:ext>
                </a:extLst>
              </a:tr>
              <a:tr h="87531">
                <a:tc>
                  <a:txBody>
                    <a:bodyPr/>
                    <a:lstStyle/>
                    <a:p>
                      <a:pPr indent="107315"/>
                      <a:r>
                        <a:rPr lang="sv-SE" sz="1200">
                          <a:effectLst/>
                        </a:rPr>
                        <a:t>Intensivvårdsavdelning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30 (43%)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28 (41%)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26 (37%)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23 (32%)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12 (17%)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1461486007"/>
                  </a:ext>
                </a:extLst>
              </a:tr>
              <a:tr h="53049">
                <a:tc>
                  <a:txBody>
                    <a:bodyPr/>
                    <a:lstStyle/>
                    <a:p>
                      <a:pPr indent="107315"/>
                      <a:r>
                        <a:rPr lang="sv-SE" sz="1200">
                          <a:effectLst/>
                        </a:rPr>
                        <a:t>Strokeenhet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18 (26%)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14 (21%)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11 (16%)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9 (13%)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3 (4%)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698695361"/>
                  </a:ext>
                </a:extLst>
              </a:tr>
              <a:tr h="53049">
                <a:tc>
                  <a:txBody>
                    <a:bodyPr/>
                    <a:lstStyle/>
                    <a:p>
                      <a:pPr indent="107315"/>
                      <a:r>
                        <a:rPr lang="sv-SE" sz="1200">
                          <a:effectLst/>
                        </a:rPr>
                        <a:t>Annan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14 (20%)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4 (6%)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10 (14%)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 (8%)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0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701224178"/>
                  </a:ext>
                </a:extLst>
              </a:tr>
              <a:tr h="49733"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3998501768"/>
                  </a:ext>
                </a:extLst>
              </a:tr>
              <a:tr h="393888">
                <a:tc>
                  <a:txBody>
                    <a:bodyPr/>
                    <a:lstStyle/>
                    <a:p>
                      <a:r>
                        <a:rPr lang="sv-SE" sz="1000">
                          <a:effectLst/>
                        </a:rPr>
                        <a:t>Vid ert sjukhus, var övervakas vanligen patienter i samband </a:t>
                      </a:r>
                      <a:br>
                        <a:rPr lang="sv-SE" sz="1000">
                          <a:effectLst/>
                        </a:rPr>
                      </a:br>
                      <a:r>
                        <a:rPr lang="sv-SE" sz="1000">
                          <a:effectLst/>
                        </a:rPr>
                        <a:t>med trombolysbehandling? 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endParaRPr lang="sv-SE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700257732"/>
                  </a:ext>
                </a:extLst>
              </a:tr>
              <a:tr h="131296">
                <a:tc>
                  <a:txBody>
                    <a:bodyPr/>
                    <a:lstStyle/>
                    <a:p>
                      <a:pPr indent="107315"/>
                      <a:r>
                        <a:rPr lang="sv-SE" sz="1000">
                          <a:effectLst/>
                        </a:rPr>
                        <a:t>Strokeenhet med övervakning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24 (36%)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24 (40%)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28 (39%)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29 (41%)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effectLst/>
                        </a:rPr>
                        <a:t>36 (54%)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613486044"/>
                  </a:ext>
                </a:extLst>
              </a:tr>
              <a:tr h="437654">
                <a:tc>
                  <a:txBody>
                    <a:bodyPr/>
                    <a:lstStyle/>
                    <a:p>
                      <a:pPr marL="107315"/>
                      <a:r>
                        <a:rPr lang="sv-SE" sz="1000">
                          <a:effectLst/>
                        </a:rPr>
                        <a:t>Intensiv- eller intermediärvårdsavdelning (exhjärt-IVA, neuro-IMA/IVA, medicin-IMA eller central-IVA)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34 (52%)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35 (52%)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32 (45%)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35 (49%)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effectLst/>
                        </a:rPr>
                        <a:t>28 (44%)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16594850"/>
                  </a:ext>
                </a:extLst>
              </a:tr>
              <a:tr h="59680">
                <a:tc>
                  <a:txBody>
                    <a:bodyPr/>
                    <a:lstStyle/>
                    <a:p>
                      <a:pPr indent="107315"/>
                      <a:r>
                        <a:rPr lang="sv-SE" sz="1000">
                          <a:effectLst/>
                        </a:rPr>
                        <a:t>Annan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8 (12%)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6 (9%)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11 (16%)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>
                          <a:effectLst/>
                        </a:rPr>
                        <a:t>7 (10%)</a:t>
                      </a:r>
                      <a:endParaRPr lang="sv-S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r>
                        <a:rPr lang="sv-SE" sz="1000" dirty="0">
                          <a:effectLst/>
                        </a:rPr>
                        <a:t> 0</a:t>
                      </a:r>
                      <a:endParaRPr lang="sv-S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815329004"/>
                  </a:ext>
                </a:extLst>
              </a:tr>
              <a:tr h="59680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3017609402"/>
                  </a:ext>
                </a:extLst>
              </a:tr>
              <a:tr h="656480">
                <a:tc>
                  <a:txBody>
                    <a:bodyPr/>
                    <a:lstStyle/>
                    <a:p>
                      <a:r>
                        <a:rPr lang="sv-SE" sz="1600" dirty="0">
                          <a:effectLst/>
                        </a:rPr>
                        <a:t>Inom upptagningsområdet för ert sjukhus, </a:t>
                      </a:r>
                      <a:r>
                        <a:rPr lang="sv-SE" sz="1600" dirty="0" err="1">
                          <a:effectLst/>
                        </a:rPr>
                        <a:t>triageras</a:t>
                      </a:r>
                      <a:r>
                        <a:rPr lang="sv-SE" sz="1600" dirty="0">
                          <a:effectLst/>
                        </a:rPr>
                        <a:t> vissa ambulanstransporter av patienter direkt till </a:t>
                      </a:r>
                      <a:r>
                        <a:rPr lang="sv-SE" sz="1600" dirty="0" err="1">
                          <a:effectLst/>
                        </a:rPr>
                        <a:t>trombektomicenter</a:t>
                      </a:r>
                      <a:r>
                        <a:rPr lang="sv-SE" sz="1600" dirty="0">
                          <a:effectLst/>
                        </a:rPr>
                        <a:t> (utan att stanna vid närmaste </a:t>
                      </a:r>
                      <a:r>
                        <a:rPr lang="sv-SE" sz="1600" dirty="0" err="1">
                          <a:effectLst/>
                        </a:rPr>
                        <a:t>trombolyssjukhus</a:t>
                      </a:r>
                      <a:r>
                        <a:rPr lang="sv-SE" sz="1600" dirty="0">
                          <a:effectLst/>
                        </a:rPr>
                        <a:t>)?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#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#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#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>
                          <a:effectLst/>
                        </a:rPr>
                        <a:t>#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tc>
                  <a:txBody>
                    <a:bodyPr/>
                    <a:lstStyle/>
                    <a:p>
                      <a:r>
                        <a:rPr lang="sv-SE" sz="1600" dirty="0">
                          <a:effectLst/>
                        </a:rPr>
                        <a:t>17 (24%)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04" marR="17904" marT="0" marB="0"/>
                </a:tc>
                <a:extLst>
                  <a:ext uri="{0D108BD9-81ED-4DB2-BD59-A6C34878D82A}">
                    <a16:rowId xmlns:a16="http://schemas.microsoft.com/office/drawing/2014/main" val="2172747896"/>
                  </a:ext>
                </a:extLst>
              </a:tr>
            </a:tbl>
          </a:graphicData>
        </a:graphic>
      </p:graphicFrame>
      <p:sp>
        <p:nvSpPr>
          <p:cNvPr id="6" name="Ellips 5">
            <a:extLst>
              <a:ext uri="{FF2B5EF4-FFF2-40B4-BE49-F238E27FC236}">
                <a16:creationId xmlns:a16="http://schemas.microsoft.com/office/drawing/2014/main" id="{F6BAF29F-4618-5C4A-A186-405C3534563C}"/>
              </a:ext>
            </a:extLst>
          </p:cNvPr>
          <p:cNvSpPr/>
          <p:nvPr/>
        </p:nvSpPr>
        <p:spPr>
          <a:xfrm>
            <a:off x="9234793" y="2217900"/>
            <a:ext cx="661482" cy="31128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A4E3D9DA-754F-204C-8262-0B8635995EB5}"/>
              </a:ext>
            </a:extLst>
          </p:cNvPr>
          <p:cNvSpPr/>
          <p:nvPr/>
        </p:nvSpPr>
        <p:spPr>
          <a:xfrm>
            <a:off x="9234793" y="3122032"/>
            <a:ext cx="661482" cy="54859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2A1BFDCD-F363-C846-B764-9A3668A927D3}"/>
              </a:ext>
            </a:extLst>
          </p:cNvPr>
          <p:cNvSpPr/>
          <p:nvPr/>
        </p:nvSpPr>
        <p:spPr>
          <a:xfrm>
            <a:off x="9102806" y="5676677"/>
            <a:ext cx="661482" cy="5526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960C8983-DBB4-8142-9FB5-D5EF9A366ADA}"/>
              </a:ext>
            </a:extLst>
          </p:cNvPr>
          <p:cNvSpPr txBox="1"/>
          <p:nvPr/>
        </p:nvSpPr>
        <p:spPr>
          <a:xfrm>
            <a:off x="925749" y="6381506"/>
            <a:ext cx="60992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# Frågan ingick ej vid detta tillfälle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B1590FE0-5E41-0548-8D04-69547E6F9BFB}"/>
              </a:ext>
            </a:extLst>
          </p:cNvPr>
          <p:cNvSpPr txBox="1"/>
          <p:nvPr/>
        </p:nvSpPr>
        <p:spPr>
          <a:xfrm>
            <a:off x="3005150" y="-13486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Akuta insatser och behandling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4A5D71E-403C-2379-FE55-E3CA1FB418C8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29426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434F1-85DB-814D-96AB-92AFD3C2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 utskrivning, vilka rehabiliteringsalternativ finns i öppenvård</a:t>
            </a:r>
            <a:r>
              <a:rPr lang="sv-SE" sz="6000" dirty="0">
                <a:effectLst/>
              </a:rPr>
              <a:t> </a:t>
            </a:r>
            <a:endParaRPr lang="sv-SE" sz="60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B0682A6A-9071-2823-2EF1-F5DEEC7C1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48632"/>
              </p:ext>
            </p:extLst>
          </p:nvPr>
        </p:nvGraphicFramePr>
        <p:xfrm>
          <a:off x="838200" y="1825625"/>
          <a:ext cx="839334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lips 4">
            <a:extLst>
              <a:ext uri="{FF2B5EF4-FFF2-40B4-BE49-F238E27FC236}">
                <a16:creationId xmlns:a16="http://schemas.microsoft.com/office/drawing/2014/main" id="{81AE30E6-4DF7-044F-BFAA-FE63F63E24D8}"/>
              </a:ext>
            </a:extLst>
          </p:cNvPr>
          <p:cNvSpPr/>
          <p:nvPr/>
        </p:nvSpPr>
        <p:spPr>
          <a:xfrm>
            <a:off x="651753" y="2815921"/>
            <a:ext cx="2308698" cy="32586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0980389-4EEA-FC40-8FE9-E315EC82E2EC}"/>
              </a:ext>
            </a:extLst>
          </p:cNvPr>
          <p:cNvSpPr txBox="1"/>
          <p:nvPr/>
        </p:nvSpPr>
        <p:spPr>
          <a:xfrm>
            <a:off x="9392056" y="2782669"/>
            <a:ext cx="252049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 err="1"/>
              <a:t>Målnivå</a:t>
            </a:r>
            <a:r>
              <a:rPr lang="sv-SE" dirty="0"/>
              <a:t> ESD strokeenhet</a:t>
            </a:r>
            <a:br>
              <a:rPr lang="sv-SE" dirty="0"/>
            </a:br>
            <a:r>
              <a:rPr lang="sv-SE" dirty="0"/>
              <a:t>Riksstroke: </a:t>
            </a:r>
          </a:p>
          <a:p>
            <a:r>
              <a:rPr lang="sv-SE" dirty="0"/>
              <a:t>Hög 25%</a:t>
            </a:r>
          </a:p>
          <a:p>
            <a:r>
              <a:rPr lang="sv-SE" dirty="0"/>
              <a:t>Måttlig 15%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30BE829-B89F-6D42-A789-8D09CA77227D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Rehabilitering i tidig och sen fas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D1D5FA4-1F8A-E7DE-B175-2567033BDD60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4027122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B1C05-4C79-2A47-AD86-38A98E9B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ert sjukhus, till vem, var och när sker strukturerad uppföljning efter TIA/stroke? </a:t>
            </a:r>
            <a:endParaRPr lang="sv-SE" sz="60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F533E1C-F92C-BF4F-8338-E28DA3D32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483537"/>
              </p:ext>
            </p:extLst>
          </p:nvPr>
        </p:nvGraphicFramePr>
        <p:xfrm>
          <a:off x="724727" y="1601050"/>
          <a:ext cx="6838950" cy="4514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910">
                  <a:extLst>
                    <a:ext uri="{9D8B030D-6E8A-4147-A177-3AD203B41FA5}">
                      <a16:colId xmlns:a16="http://schemas.microsoft.com/office/drawing/2014/main" val="2053859140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3511093388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3031905089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850163228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170293894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3564994203"/>
                    </a:ext>
                  </a:extLst>
                </a:gridCol>
                <a:gridCol w="860340">
                  <a:extLst>
                    <a:ext uri="{9D8B030D-6E8A-4147-A177-3AD203B41FA5}">
                      <a16:colId xmlns:a16="http://schemas.microsoft.com/office/drawing/2014/main" val="1016518053"/>
                    </a:ext>
                  </a:extLst>
                </a:gridCol>
              </a:tblGrid>
              <a:tr h="311289">
                <a:tc>
                  <a:txBody>
                    <a:bodyPr/>
                    <a:lstStyle/>
                    <a:p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300" dirty="0">
                          <a:effectLst/>
                        </a:rPr>
                        <a:t>Inom 1 månad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699" marR="108699" marT="54349" marB="54349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Efter 1-3 månader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699" marR="108699" marT="54349" marB="54349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Efter 3-6 mån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699" marR="108699" marT="54349" marB="54349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146051"/>
                  </a:ext>
                </a:extLst>
              </a:tr>
              <a:tr h="226455"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2018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2022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2018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2022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2018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2022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706284825"/>
                  </a:ext>
                </a:extLst>
              </a:tr>
              <a:tr h="253630"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721704054"/>
                  </a:ext>
                </a:extLst>
              </a:tr>
              <a:tr h="253630"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TIA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390809033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sjuksköterska, enskilt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24 (34%)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16 (22%)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22 (31%)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31 (42%)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3 (4%)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2 (3%)</a:t>
                      </a:r>
                      <a:endParaRPr lang="sv-S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041805254"/>
                  </a:ext>
                </a:extLst>
              </a:tr>
              <a:tr h="226455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läkare, enskilt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effectLst/>
                        </a:rPr>
                        <a:t>7 (10%)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7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12 (17%)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22 (31%)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7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7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1029856478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multidisciplinärt team 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5 (7%)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5 (7%)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3 (4%)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858388714"/>
                  </a:ext>
                </a:extLst>
              </a:tr>
              <a:tr h="226455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Primärvården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4 (6%)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8 (11%)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12 (17%)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7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1914263898"/>
                  </a:ext>
                </a:extLst>
              </a:tr>
              <a:tr h="241552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Annat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 (3%)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 (1%)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3028034706"/>
                  </a:ext>
                </a:extLst>
              </a:tr>
              <a:tr h="241552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06197896"/>
                  </a:ext>
                </a:extLst>
              </a:tr>
              <a:tr h="275851"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Stroke 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4125284296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sjuksköterska, enskilt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18 (25%)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effectLst/>
                        </a:rPr>
                        <a:t>15 (21%)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30 (42%)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30 (42%)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9 (13%)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11 (15%)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622602504"/>
                  </a:ext>
                </a:extLst>
              </a:tr>
              <a:tr h="226455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läkare, enskilt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4 (6%)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4 (6%)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22 (31%)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28 (39%)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14 (20%)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3942031528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Till multidisciplinärt team 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9 (13%)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7 (10%)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12 (17%)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10 (14%)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2 (3%)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4 (6%)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564192592"/>
                  </a:ext>
                </a:extLst>
              </a:tr>
              <a:tr h="226455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Primärvården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3 (4%)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 (1%)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15 (21%)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19 (27%)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1631706091"/>
                  </a:ext>
                </a:extLst>
              </a:tr>
              <a:tr h="199281">
                <a:tc>
                  <a:txBody>
                    <a:bodyPr/>
                    <a:lstStyle/>
                    <a:p>
                      <a:r>
                        <a:rPr lang="sv-SE" sz="1300" dirty="0">
                          <a:effectLst/>
                        </a:rPr>
                        <a:t>Annat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0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1 (1%)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>
                          <a:effectLst/>
                        </a:rPr>
                        <a:t>-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effectLst/>
                        </a:rPr>
                        <a:t>0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524" marR="81524" marT="0" marB="0"/>
                </a:tc>
                <a:extLst>
                  <a:ext uri="{0D108BD9-81ED-4DB2-BD59-A6C34878D82A}">
                    <a16:rowId xmlns:a16="http://schemas.microsoft.com/office/drawing/2014/main" val="2391353343"/>
                  </a:ext>
                </a:extLst>
              </a:tr>
            </a:tbl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A6D6C6B1-04E5-514C-A5B0-99B869F8928F}"/>
              </a:ext>
            </a:extLst>
          </p:cNvPr>
          <p:cNvSpPr/>
          <p:nvPr/>
        </p:nvSpPr>
        <p:spPr>
          <a:xfrm>
            <a:off x="724726" y="5256949"/>
            <a:ext cx="6838949" cy="43817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59CD7B1-20EB-8A42-BBDC-2A04964E975B}"/>
              </a:ext>
            </a:extLst>
          </p:cNvPr>
          <p:cNvSpPr txBox="1"/>
          <p:nvPr/>
        </p:nvSpPr>
        <p:spPr>
          <a:xfrm>
            <a:off x="8054558" y="5152869"/>
            <a:ext cx="31899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Uppföljning till multidisciplinärt </a:t>
            </a:r>
          </a:p>
          <a:p>
            <a:r>
              <a:rPr lang="sv-SE" dirty="0"/>
              <a:t>team fortfarande sällsynt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4F3D178-4A97-CC49-81F2-EC828350C046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Information och uppföljning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7B814B6-ABE6-2583-2191-E1D0D71DF826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1220338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E6D61-3F72-9142-BDD3-A380F1EB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strukturerad uppföljning efter stroke, använder ni poststroke checklista? </a:t>
            </a:r>
            <a:endParaRPr lang="sv-SE" sz="28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3336168-37C9-3B47-893E-AA45E0B4C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032797"/>
              </p:ext>
            </p:extLst>
          </p:nvPr>
        </p:nvGraphicFramePr>
        <p:xfrm>
          <a:off x="626163" y="1657848"/>
          <a:ext cx="6694380" cy="1325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4064">
                  <a:extLst>
                    <a:ext uri="{9D8B030D-6E8A-4147-A177-3AD203B41FA5}">
                      <a16:colId xmlns:a16="http://schemas.microsoft.com/office/drawing/2014/main" val="1574123645"/>
                    </a:ext>
                  </a:extLst>
                </a:gridCol>
                <a:gridCol w="1075158">
                  <a:extLst>
                    <a:ext uri="{9D8B030D-6E8A-4147-A177-3AD203B41FA5}">
                      <a16:colId xmlns:a16="http://schemas.microsoft.com/office/drawing/2014/main" val="897372129"/>
                    </a:ext>
                  </a:extLst>
                </a:gridCol>
                <a:gridCol w="1075158">
                  <a:extLst>
                    <a:ext uri="{9D8B030D-6E8A-4147-A177-3AD203B41FA5}">
                      <a16:colId xmlns:a16="http://schemas.microsoft.com/office/drawing/2014/main" val="778201020"/>
                    </a:ext>
                  </a:extLst>
                </a:gridCol>
              </a:tblGrid>
              <a:tr h="408636">
                <a:tc>
                  <a:txBody>
                    <a:bodyPr/>
                    <a:lstStyle/>
                    <a:p>
                      <a:endParaRPr lang="sv-SE" sz="1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700">
                          <a:effectLst/>
                        </a:rPr>
                        <a:t>2018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 dirty="0">
                          <a:effectLst/>
                        </a:rPr>
                        <a:t>2022</a:t>
                      </a:r>
                      <a:endParaRPr lang="sv-S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extLst>
                  <a:ext uri="{0D108BD9-81ED-4DB2-BD59-A6C34878D82A}">
                    <a16:rowId xmlns:a16="http://schemas.microsoft.com/office/drawing/2014/main" val="768296843"/>
                  </a:ext>
                </a:extLst>
              </a:tr>
              <a:tr h="324576"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Ja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>
                          <a:effectLst/>
                        </a:rPr>
                        <a:t>18 (24%)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700">
                          <a:effectLst/>
                        </a:rPr>
                        <a:t>51 (71%)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extLst>
                  <a:ext uri="{0D108BD9-81ED-4DB2-BD59-A6C34878D82A}">
                    <a16:rowId xmlns:a16="http://schemas.microsoft.com/office/drawing/2014/main" val="3188466415"/>
                  </a:ext>
                </a:extLst>
              </a:tr>
              <a:tr h="324576">
                <a:tc>
                  <a:txBody>
                    <a:bodyPr/>
                    <a:lstStyle/>
                    <a:p>
                      <a:r>
                        <a:rPr lang="sv-SE" sz="1700" dirty="0">
                          <a:effectLst/>
                        </a:rPr>
                        <a:t>Nej</a:t>
                      </a:r>
                      <a:endParaRPr lang="sv-S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>
                          <a:effectLst/>
                        </a:rPr>
                        <a:t>#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700">
                          <a:effectLst/>
                        </a:rPr>
                        <a:t>14 (19%)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extLst>
                  <a:ext uri="{0D108BD9-81ED-4DB2-BD59-A6C34878D82A}">
                    <a16:rowId xmlns:a16="http://schemas.microsoft.com/office/drawing/2014/main" val="3014124710"/>
                  </a:ext>
                </a:extLst>
              </a:tr>
              <a:tr h="267775">
                <a:tc>
                  <a:txBody>
                    <a:bodyPr/>
                    <a:lstStyle/>
                    <a:p>
                      <a:r>
                        <a:rPr lang="sv-SE" sz="1700">
                          <a:effectLst/>
                        </a:rPr>
                        <a:t>Vet ej / Frågan går ej att besvara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700">
                          <a:effectLst/>
                        </a:rPr>
                        <a:t>#</a:t>
                      </a:r>
                      <a:endParaRPr lang="sv-S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700" dirty="0">
                          <a:effectLst/>
                        </a:rPr>
                        <a:t>7 (10%)</a:t>
                      </a:r>
                      <a:endParaRPr lang="sv-S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9544" marR="109544" marT="0" marB="0"/>
                </a:tc>
                <a:extLst>
                  <a:ext uri="{0D108BD9-81ED-4DB2-BD59-A6C34878D82A}">
                    <a16:rowId xmlns:a16="http://schemas.microsoft.com/office/drawing/2014/main" val="3828835660"/>
                  </a:ext>
                </a:extLst>
              </a:tr>
            </a:tbl>
          </a:graphicData>
        </a:graphic>
      </p:graphicFrame>
      <p:sp>
        <p:nvSpPr>
          <p:cNvPr id="7" name="Ellips 6">
            <a:extLst>
              <a:ext uri="{FF2B5EF4-FFF2-40B4-BE49-F238E27FC236}">
                <a16:creationId xmlns:a16="http://schemas.microsoft.com/office/drawing/2014/main" id="{5ECA8D19-107A-1A45-B222-C826B117B0E5}"/>
              </a:ext>
            </a:extLst>
          </p:cNvPr>
          <p:cNvSpPr/>
          <p:nvPr/>
        </p:nvSpPr>
        <p:spPr>
          <a:xfrm>
            <a:off x="6327597" y="2009344"/>
            <a:ext cx="992945" cy="3442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4916AB6C-E9CE-1D4A-A8DD-8D91F9CD98F7}"/>
              </a:ext>
            </a:extLst>
          </p:cNvPr>
          <p:cNvSpPr txBox="1"/>
          <p:nvPr/>
        </p:nvSpPr>
        <p:spPr>
          <a:xfrm>
            <a:off x="626163" y="3037803"/>
            <a:ext cx="60976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# Frågans utformning annorlunda formulerad vid detta tillfälle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08B71148-070D-EA42-BB45-1ED1803792D6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Information och uppföljning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0A2D70E-D857-A1D2-D6E8-FFD12162653A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7E7628B-F37A-EA58-0236-390B5B3F2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566" y="3954865"/>
            <a:ext cx="4858400" cy="108526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FE964F38-54AB-4557-0113-CFF8A78FB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2052" y="1838842"/>
            <a:ext cx="3252208" cy="455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93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A68D79-483A-A546-9AF7-72C370787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774" y="43473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strukturerad uppföljning efter stroke med eller utan poststroke-checklista, vilka av områden nedan bedöms?</a:t>
            </a:r>
            <a:b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EA40DA79-7F91-FC4F-A816-CC4569727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854288"/>
              </p:ext>
            </p:extLst>
          </p:nvPr>
        </p:nvGraphicFramePr>
        <p:xfrm>
          <a:off x="2215044" y="1311930"/>
          <a:ext cx="5497720" cy="5032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3744">
                  <a:extLst>
                    <a:ext uri="{9D8B030D-6E8A-4147-A177-3AD203B41FA5}">
                      <a16:colId xmlns:a16="http://schemas.microsoft.com/office/drawing/2014/main" val="144192330"/>
                    </a:ext>
                  </a:extLst>
                </a:gridCol>
                <a:gridCol w="631988">
                  <a:extLst>
                    <a:ext uri="{9D8B030D-6E8A-4147-A177-3AD203B41FA5}">
                      <a16:colId xmlns:a16="http://schemas.microsoft.com/office/drawing/2014/main" val="911950991"/>
                    </a:ext>
                  </a:extLst>
                </a:gridCol>
                <a:gridCol w="631988">
                  <a:extLst>
                    <a:ext uri="{9D8B030D-6E8A-4147-A177-3AD203B41FA5}">
                      <a16:colId xmlns:a16="http://schemas.microsoft.com/office/drawing/2014/main" val="4127185061"/>
                    </a:ext>
                  </a:extLst>
                </a:gridCol>
              </a:tblGrid>
              <a:tr h="265751"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2018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2022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3973858607"/>
                  </a:ext>
                </a:extLst>
              </a:tr>
              <a:tr h="664377">
                <a:tc>
                  <a:txBody>
                    <a:bodyPr/>
                    <a:lstStyle/>
                    <a:p>
                      <a:r>
                        <a:rPr lang="sv-SE" sz="1200" dirty="0">
                          <a:effectLst/>
                        </a:rPr>
                        <a:t>Sekundärpreventiva åtgärder (såsom stöd för att förändra ohälsosamma levnadsvanor och läkemedelsbehandling)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63 (95%)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67 (93%)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2743693035"/>
                  </a:ext>
                </a:extLst>
              </a:tr>
              <a:tr h="863691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Nytillkomna eller förändrade symtom (såsom neurologiska symtom, depression, smärta, minnesstörningar, emotionalism, ångest, trötthetssyndrom (fatigue) och inkontinens)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63 (95%) 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64 (89%)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2003870456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Munhälsa (behov av åtgärder för att bibehålla eller förbättra munhälsan)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20 (30%)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36 (50%)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2807978717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Förändrad livssituation (såsom relationer med närstående samt arbets- och bostadssituation)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59 (89%)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60 (83%)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3591617353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Funktionsförmåga (såsom motorik, ledrörlighet, balans, känsel, spasticitet och kognition)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64 (97%) 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61 (85%)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4025013588"/>
                  </a:ext>
                </a:extLst>
              </a:tr>
              <a:tr h="647768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Aktivitetsförmåga (såsom kommunikation, förflyttningar, förmåga att klara vardagliga aktiviteter samt fritidsaktiviteter)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63 (95%)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62 (86%)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3171400178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Behov av rehabiliteringsinsatser (inklusive stöd till arbetsåtergång samt hjälpmedel)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55 (83%)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58 (81%)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609113842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Lämplighet som bilförare (körkort) och jägare (vapenlicens)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59 (89%)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57 (79%)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3396860456"/>
                  </a:ext>
                </a:extLst>
              </a:tr>
              <a:tr h="431846">
                <a:tc>
                  <a:txBody>
                    <a:bodyPr/>
                    <a:lstStyle/>
                    <a:p>
                      <a:r>
                        <a:rPr lang="sv-SE" sz="1200">
                          <a:effectLst/>
                        </a:rPr>
                        <a:t>Patientens och närståendes tillfredsställelse med befintlig vård och rehabilitering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>
                          <a:effectLst/>
                        </a:rPr>
                        <a:t>48 (73%)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effectLst/>
                        </a:rPr>
                        <a:t>50 (69%)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91" marR="89691" marT="0" marB="0"/>
                </a:tc>
                <a:extLst>
                  <a:ext uri="{0D108BD9-81ED-4DB2-BD59-A6C34878D82A}">
                    <a16:rowId xmlns:a16="http://schemas.microsoft.com/office/drawing/2014/main" val="2942289006"/>
                  </a:ext>
                </a:extLst>
              </a:tr>
            </a:tbl>
          </a:graphicData>
        </a:graphic>
      </p:graphicFrame>
      <p:sp>
        <p:nvSpPr>
          <p:cNvPr id="5" name="Ellips 4">
            <a:extLst>
              <a:ext uri="{FF2B5EF4-FFF2-40B4-BE49-F238E27FC236}">
                <a16:creationId xmlns:a16="http://schemas.microsoft.com/office/drawing/2014/main" id="{C14E4697-61ED-3247-8B36-6D7C4EB3276E}"/>
              </a:ext>
            </a:extLst>
          </p:cNvPr>
          <p:cNvSpPr/>
          <p:nvPr/>
        </p:nvSpPr>
        <p:spPr>
          <a:xfrm>
            <a:off x="7051282" y="3117715"/>
            <a:ext cx="661482" cy="42061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42DB9C2-D7F3-8D46-901C-E1244D0C9C56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Information och uppföljning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EDCB55D-7D57-3C01-3837-FF0446F1967F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152991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42BDB4-6321-BB41-BEDB-C1E0D0DF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Genomförs/pågår kontinuerlig och systematiskt kvalitets-förbättringsarbete vid er enhet?</a:t>
            </a:r>
            <a:endParaRPr lang="sv-SE" dirty="0"/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2197E2EF-1EFC-3C4D-9522-6130D2DEFE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51436"/>
              </p:ext>
            </p:extLst>
          </p:nvPr>
        </p:nvGraphicFramePr>
        <p:xfrm>
          <a:off x="1515440" y="1883155"/>
          <a:ext cx="7081907" cy="4322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2327">
                  <a:extLst>
                    <a:ext uri="{9D8B030D-6E8A-4147-A177-3AD203B41FA5}">
                      <a16:colId xmlns:a16="http://schemas.microsoft.com/office/drawing/2014/main" val="1882875610"/>
                    </a:ext>
                  </a:extLst>
                </a:gridCol>
                <a:gridCol w="835227">
                  <a:extLst>
                    <a:ext uri="{9D8B030D-6E8A-4147-A177-3AD203B41FA5}">
                      <a16:colId xmlns:a16="http://schemas.microsoft.com/office/drawing/2014/main" val="1489825589"/>
                    </a:ext>
                  </a:extLst>
                </a:gridCol>
                <a:gridCol w="835227">
                  <a:extLst>
                    <a:ext uri="{9D8B030D-6E8A-4147-A177-3AD203B41FA5}">
                      <a16:colId xmlns:a16="http://schemas.microsoft.com/office/drawing/2014/main" val="2851179565"/>
                    </a:ext>
                  </a:extLst>
                </a:gridCol>
                <a:gridCol w="835227">
                  <a:extLst>
                    <a:ext uri="{9D8B030D-6E8A-4147-A177-3AD203B41FA5}">
                      <a16:colId xmlns:a16="http://schemas.microsoft.com/office/drawing/2014/main" val="267722477"/>
                    </a:ext>
                  </a:extLst>
                </a:gridCol>
                <a:gridCol w="773899">
                  <a:extLst>
                    <a:ext uri="{9D8B030D-6E8A-4147-A177-3AD203B41FA5}">
                      <a16:colId xmlns:a16="http://schemas.microsoft.com/office/drawing/2014/main" val="1924288714"/>
                    </a:ext>
                  </a:extLst>
                </a:gridCol>
              </a:tblGrid>
              <a:tr h="700890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Vid er Strokeenhet, genomförs/pågår</a:t>
                      </a:r>
                      <a:br>
                        <a:rPr lang="sv-SE" sz="1300">
                          <a:effectLst/>
                        </a:rPr>
                      </a:br>
                      <a:r>
                        <a:rPr lang="sv-SE" sz="1300">
                          <a:effectLst/>
                        </a:rPr>
                        <a:t>det kontinuerligt och systematiskt kvalitetsförbättringsarbete?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2877075037"/>
                  </a:ext>
                </a:extLst>
              </a:tr>
              <a:tr h="467260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Genom riktade förbättringsarbeten</a:t>
                      </a:r>
                      <a:br>
                        <a:rPr lang="sv-SE" sz="1300">
                          <a:effectLst/>
                        </a:rPr>
                      </a:br>
                      <a:r>
                        <a:rPr lang="sv-SE" sz="1300">
                          <a:effectLst/>
                        </a:rPr>
                        <a:t> som pågår kontinuerligt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300">
                          <a:effectLst/>
                        </a:rPr>
                        <a:t>2015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300">
                          <a:effectLst/>
                        </a:rPr>
                        <a:t>2016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300">
                          <a:effectLst/>
                        </a:rPr>
                        <a:t>2018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300">
                          <a:effectLst/>
                        </a:rPr>
                        <a:t>2022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2574876868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Ja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59 (82%)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63 (88%)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64 (89%)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55 (77%)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1318979331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Nej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13 (18%)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9 (12%)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8 (11%)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16 (23%)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2791015230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2820242467"/>
                  </a:ext>
                </a:extLst>
              </a:tr>
              <a:tr h="467260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Använder ni Riksstrokedata </a:t>
                      </a:r>
                      <a:br>
                        <a:rPr lang="sv-SE" sz="1300">
                          <a:effectLst/>
                        </a:rPr>
                      </a:br>
                      <a:r>
                        <a:rPr lang="sv-SE" sz="1300">
                          <a:effectLst/>
                        </a:rPr>
                        <a:t>kontinuerligt i förbättringsarbeten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3496597531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Ja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59 (82%)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62 (86%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61 (85%)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55 (77%)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540598504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Nej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13 (18%)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10 (14%)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11 (15%)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16 (23%)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273316701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976599197"/>
                  </a:ext>
                </a:extLst>
              </a:tr>
              <a:tr h="934520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Förbättringsarbete utfört enligt Triangelrevision (tvärprofessionella team utvärderar varandras strokeenheter utifrån tio regionala kriterier för strokeenhetsvård)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166450345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Ja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10 (14%)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22 (31%)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28 (39%)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46 (65%)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1865873142"/>
                  </a:ext>
                </a:extLst>
              </a:tr>
              <a:tr h="21902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Nej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62 (86%) 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50 (69%)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44 (61%)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 dirty="0">
                          <a:effectLst/>
                        </a:rPr>
                        <a:t>25 (35%)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50" marR="78850" marT="0" marB="0"/>
                </a:tc>
                <a:extLst>
                  <a:ext uri="{0D108BD9-81ED-4DB2-BD59-A6C34878D82A}">
                    <a16:rowId xmlns:a16="http://schemas.microsoft.com/office/drawing/2014/main" val="122476994"/>
                  </a:ext>
                </a:extLst>
              </a:tr>
            </a:tbl>
          </a:graphicData>
        </a:graphic>
      </p:graphicFrame>
      <p:sp>
        <p:nvSpPr>
          <p:cNvPr id="7" name="Ellips 6">
            <a:extLst>
              <a:ext uri="{FF2B5EF4-FFF2-40B4-BE49-F238E27FC236}">
                <a16:creationId xmlns:a16="http://schemas.microsoft.com/office/drawing/2014/main" id="{B802FAD3-3BB4-374B-A29E-912EF353AF91}"/>
              </a:ext>
            </a:extLst>
          </p:cNvPr>
          <p:cNvSpPr/>
          <p:nvPr/>
        </p:nvSpPr>
        <p:spPr>
          <a:xfrm>
            <a:off x="7846411" y="5705061"/>
            <a:ext cx="750935" cy="31805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EAC5061-64B8-424C-8E97-D5F07B325DDD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Kvalitetsarbete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50E313E3-8A3C-B8DD-F8F7-27C32B6E520C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2366049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E6D61-3F72-9142-BDD3-A380F1EB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dirty="0"/>
              <a:t>Sammanfattning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08B71148-070D-EA42-BB45-1ED1803792D6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STRUKTURDATA-rapport från Riksstroke</a:t>
            </a:r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AE8401E-38A4-959B-2FF8-48EF1EC2D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4351338"/>
          </a:xfrm>
        </p:spPr>
        <p:txBody>
          <a:bodyPr/>
          <a:lstStyle/>
          <a:p>
            <a:r>
              <a:rPr lang="sv-SE" dirty="0"/>
              <a:t>Uppfyllelse av nyckel-kriterier för att kunna utgöra en strokeenhet? </a:t>
            </a:r>
          </a:p>
          <a:p>
            <a:pPr lvl="1"/>
            <a:r>
              <a:rPr lang="sv-SE" dirty="0"/>
              <a:t>Drygt var tredje (35 %) sjukhus bedömde att de inte fullt uppfyllde kraven på att benämnas strokeenhet</a:t>
            </a:r>
          </a:p>
          <a:p>
            <a:pPr lvl="1"/>
            <a:r>
              <a:rPr lang="sv-SE" dirty="0"/>
              <a:t>Minskning (96 till 85 %) av sjukhus med identifierbar enhet som bara eller övervägande tar hand om strokepatienter</a:t>
            </a:r>
            <a:br>
              <a:rPr lang="sv-SE" dirty="0"/>
            </a:br>
            <a:endParaRPr lang="sv-SE" dirty="0"/>
          </a:p>
          <a:p>
            <a:pPr lvl="1"/>
            <a:endParaRPr lang="sv-SE" dirty="0"/>
          </a:p>
          <a:p>
            <a:r>
              <a:rPr lang="sv-SE" dirty="0"/>
              <a:t>Vårdplatser för stroke</a:t>
            </a:r>
          </a:p>
          <a:p>
            <a:pPr lvl="1"/>
            <a:r>
              <a:rPr lang="sv-SE" dirty="0"/>
              <a:t>25% minskning i vårdplatser för strokepatienter senaste 10 åren</a:t>
            </a:r>
          </a:p>
          <a:p>
            <a:pPr lvl="2"/>
            <a:r>
              <a:rPr lang="sv-SE" dirty="0"/>
              <a:t>Försvårar direktinläggning på strokeenhet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8B0A538-B66E-574B-B6EE-461106A94BA0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1727266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E6D61-3F72-9142-BDD3-A380F1EB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dirty="0"/>
              <a:t>Sammanfattning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AE8401E-38A4-959B-2FF8-48EF1EC2D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923270" cy="4351338"/>
          </a:xfrm>
        </p:spPr>
        <p:txBody>
          <a:bodyPr>
            <a:normAutofit/>
          </a:bodyPr>
          <a:lstStyle/>
          <a:p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Gynnsam utveckling av förutsättningar för akut </a:t>
            </a:r>
            <a:r>
              <a:rPr lang="sv-SE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reperfusionsbehandling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 skillnader i</a:t>
            </a:r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rehabilitering</a:t>
            </a:r>
          </a:p>
          <a:p>
            <a:pPr lvl="1"/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Klar ökning i andel strokeenheter med ESD (</a:t>
            </a:r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supported</a:t>
            </a:r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discharge”) </a:t>
            </a:r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knuten till strokeenheten</a:t>
            </a:r>
          </a:p>
          <a:p>
            <a:pPr lvl="1"/>
            <a:endParaRPr lang="sv-SE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Uppföljning </a:t>
            </a:r>
          </a:p>
          <a:p>
            <a:pPr lvl="1"/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sker fortfarande oftast enskilt till sjuksköterska eller läkare </a:t>
            </a:r>
          </a:p>
          <a:p>
            <a:pPr lvl="1"/>
            <a:r>
              <a:rPr lang="sv-S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 multidisciplinära team är fortsatt sällsynta och behöver etableras </a:t>
            </a:r>
          </a:p>
          <a:p>
            <a:pPr lvl="1"/>
            <a:r>
              <a:rPr lang="sv-SE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Poststroke checklista används väldigt ofta</a:t>
            </a:r>
            <a:endParaRPr lang="sv-SE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30D7949-F5AC-4F79-66E4-DACD5A13578B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STRUKTURDATA-rapport från Riksstroke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6052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CFECD287-CA3A-0753-421D-61E59907E0ED}"/>
              </a:ext>
            </a:extLst>
          </p:cNvPr>
          <p:cNvSpPr txBox="1"/>
          <p:nvPr/>
        </p:nvSpPr>
        <p:spPr>
          <a:xfrm>
            <a:off x="5029200" y="2183130"/>
            <a:ext cx="19539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600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288665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A64987-70D4-6249-9D23-F3B3BB69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2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Studiens genomförande, metoder och enkäter</a:t>
            </a:r>
            <a:br>
              <a:rPr lang="sv-SE" sz="1800" b="1" dirty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FB443B-9876-3E4F-9022-203E1752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23183"/>
          </a:xfrm>
        </p:spPr>
        <p:txBody>
          <a:bodyPr/>
          <a:lstStyle/>
          <a:p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oktober 2022 skickades enkäter ut till samtliga 72 sjukhus i Sverige som tar emot patienter med akut stroke. </a:t>
            </a:r>
          </a:p>
          <a:p>
            <a:r>
              <a:rPr lang="sv-SE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Samtliga sjukhus! </a:t>
            </a:r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besvarade enkäten. </a:t>
            </a:r>
          </a:p>
          <a:p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Enkäten besvarades av olika typer av strokeansvariga vid de olika sjukhusen, och </a:t>
            </a:r>
            <a:r>
              <a:rPr lang="sv-SE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riktigheten av inlämnade data från individuella sjukhus har intygats av verksamhetschef.</a:t>
            </a:r>
            <a:endParaRPr lang="sv-SE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71740B-E1B1-5948-9D8F-28A61685BA99}"/>
              </a:ext>
            </a:extLst>
          </p:cNvPr>
          <p:cNvSpPr txBox="1"/>
          <p:nvPr/>
        </p:nvSpPr>
        <p:spPr>
          <a:xfrm>
            <a:off x="3349869" y="4686300"/>
            <a:ext cx="5081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TACK till alla som bidragit!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ED3150C-9DA7-E00C-2701-4421E090149F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95713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13D758-D8C5-A44C-BB03-B000CE339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70" y="37506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Andel sjukhus som helt, delvis eller ej uppfyller de nationella riktlinjernas kriterier för strokeenhet</a:t>
            </a:r>
            <a:endParaRPr lang="sv-SE" sz="28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FCD1E94-E224-C01E-1F9C-08E3A9D986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114916"/>
              </p:ext>
            </p:extLst>
          </p:nvPr>
        </p:nvGraphicFramePr>
        <p:xfrm>
          <a:off x="838200" y="1825624"/>
          <a:ext cx="11083290" cy="465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347CD9B2-6CF8-2F44-8027-E8B26B4FFFC5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F337D51-F8CC-8555-7915-800634B2E99F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284363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62CFFE-0E18-E94A-A375-4E467292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Vad stämmer för strokeenheten (eller stroke-verksamheten om strokeenhet saknas) vid ert sjukhus? </a:t>
            </a:r>
            <a:endParaRPr lang="sv-SE" sz="60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8A134CC-6649-2448-B954-0AA850D15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375252"/>
              </p:ext>
            </p:extLst>
          </p:nvPr>
        </p:nvGraphicFramePr>
        <p:xfrm>
          <a:off x="1315824" y="1050211"/>
          <a:ext cx="6454212" cy="5135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8842">
                  <a:extLst>
                    <a:ext uri="{9D8B030D-6E8A-4147-A177-3AD203B41FA5}">
                      <a16:colId xmlns:a16="http://schemas.microsoft.com/office/drawing/2014/main" val="234445774"/>
                    </a:ext>
                  </a:extLst>
                </a:gridCol>
                <a:gridCol w="942685">
                  <a:extLst>
                    <a:ext uri="{9D8B030D-6E8A-4147-A177-3AD203B41FA5}">
                      <a16:colId xmlns:a16="http://schemas.microsoft.com/office/drawing/2014/main" val="3801751735"/>
                    </a:ext>
                  </a:extLst>
                </a:gridCol>
                <a:gridCol w="942685">
                  <a:extLst>
                    <a:ext uri="{9D8B030D-6E8A-4147-A177-3AD203B41FA5}">
                      <a16:colId xmlns:a16="http://schemas.microsoft.com/office/drawing/2014/main" val="2542526114"/>
                    </a:ext>
                  </a:extLst>
                </a:gridCol>
              </a:tblGrid>
              <a:tr h="772682">
                <a:tc>
                  <a:txBody>
                    <a:bodyPr/>
                    <a:lstStyle/>
                    <a:p>
                      <a:endParaRPr lang="sv-SE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2018</a:t>
                      </a:r>
                      <a:endParaRPr lang="sv-SE" sz="1400">
                        <a:effectLst/>
                      </a:endParaRPr>
                    </a:p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</a:endParaRPr>
                    </a:p>
                    <a:p>
                      <a:pPr algn="ctr"/>
                      <a:r>
                        <a:rPr lang="sv-SE" sz="1300">
                          <a:effectLst/>
                        </a:rPr>
                        <a:t>Antal sjukhus (%)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2022</a:t>
                      </a:r>
                      <a:endParaRPr lang="sv-SE" sz="1400">
                        <a:effectLst/>
                      </a:endParaRPr>
                    </a:p>
                    <a:p>
                      <a:pPr algn="ctr"/>
                      <a:r>
                        <a:rPr lang="sv-SE" sz="1300">
                          <a:effectLst/>
                        </a:rPr>
                        <a:t> </a:t>
                      </a:r>
                      <a:endParaRPr lang="sv-SE" sz="1400">
                        <a:effectLst/>
                      </a:endParaRPr>
                    </a:p>
                    <a:p>
                      <a:pPr algn="ctr"/>
                      <a:r>
                        <a:rPr lang="sv-SE" sz="1300">
                          <a:effectLst/>
                        </a:rPr>
                        <a:t>Antal sjukhus (%)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927350850"/>
                  </a:ext>
                </a:extLst>
              </a:tr>
              <a:tr h="477126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en identifierbar enhet på sjukhus som enbart eller övervägande tar hand om strokepatienter*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69 (96%)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61 (85%)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861953792"/>
                  </a:ext>
                </a:extLst>
              </a:tr>
              <a:tr h="386341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har personal med expertkunnande inom stroke och rehabilitering*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70 (97%) 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67 (93%)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4210481945"/>
                  </a:ext>
                </a:extLst>
              </a:tr>
              <a:tr h="46266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bemannas av ett multidisciplinärt team som har möten minst en gång per vecka*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69 (96%)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68 (94%)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766740080"/>
                  </a:ext>
                </a:extLst>
              </a:tr>
              <a:tr h="46266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ger detaljerad information och utbildar patienten och närstående om stroke*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53 (74%)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54 (75%)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82463834"/>
                  </a:ext>
                </a:extLst>
              </a:tr>
              <a:tr h="694001">
                <a:tc>
                  <a:txBody>
                    <a:bodyPr/>
                    <a:lstStyle/>
                    <a:p>
                      <a:r>
                        <a:rPr lang="sv-SE" sz="1300" dirty="0">
                          <a:effectLst/>
                        </a:rPr>
                        <a:t>har ett fastställt program för att identifiera och åtgärda av vanliga komplikationer (såsom bedömning av sväljförmåga, munhälsa och nutrition) *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68 (94%)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72 (100%)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830153696"/>
                  </a:ext>
                </a:extLst>
              </a:tr>
              <a:tr h="231334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erbjuder omedelbar mobilisering och tidig rehabilitering*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71 (99%)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72 (100%)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4240122313"/>
                  </a:ext>
                </a:extLst>
              </a:tr>
              <a:tr h="46266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koordinerar utskrivning till hemmet med multidisciplinärt stroketeam vid lindrig/måttlig stroke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43 (60%)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55 (76%)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935262310"/>
                  </a:ext>
                </a:extLst>
              </a:tr>
              <a:tr h="231334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erbjuder slutenvårdsrehabilitering vid måttlig/svår stroke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62 (86%)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effectLst/>
                        </a:rPr>
                        <a:t>56 (79%)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892205384"/>
                  </a:ext>
                </a:extLst>
              </a:tr>
              <a:tr h="462668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har minst en person som ägnar sig åt att samordna strokevården (stroke-koordinator)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40 (56%)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34 (48%)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3085253773"/>
                  </a:ext>
                </a:extLst>
              </a:tr>
              <a:tr h="216875"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endParaRPr lang="sv-SE" sz="1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2630987666"/>
                  </a:ext>
                </a:extLst>
              </a:tr>
              <a:tr h="245792">
                <a:tc>
                  <a:txBody>
                    <a:bodyPr/>
                    <a:lstStyle/>
                    <a:p>
                      <a:r>
                        <a:rPr lang="sv-SE" sz="1300">
                          <a:effectLst/>
                        </a:rPr>
                        <a:t>Uppfyller samtliga kriterier som ingår i definition av strokeenhet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300">
                          <a:effectLst/>
                        </a:rPr>
                        <a:t>49 (68%)</a:t>
                      </a:r>
                      <a:endParaRPr lang="sv-SE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effectLst/>
                        </a:rPr>
                        <a:t>47 (65%)</a:t>
                      </a:r>
                      <a:endParaRPr lang="sv-SE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076" marR="78076" marT="0" marB="0"/>
                </a:tc>
                <a:extLst>
                  <a:ext uri="{0D108BD9-81ED-4DB2-BD59-A6C34878D82A}">
                    <a16:rowId xmlns:a16="http://schemas.microsoft.com/office/drawing/2014/main" val="888739565"/>
                  </a:ext>
                </a:extLst>
              </a:tr>
            </a:tbl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85C768B8-0A83-AC4D-8945-60D81670E0F1}"/>
              </a:ext>
            </a:extLst>
          </p:cNvPr>
          <p:cNvSpPr/>
          <p:nvPr/>
        </p:nvSpPr>
        <p:spPr>
          <a:xfrm>
            <a:off x="5865775" y="1840332"/>
            <a:ext cx="1904262" cy="31879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6BBA56A-5099-494C-8839-48E80932D6E0}"/>
              </a:ext>
            </a:extLst>
          </p:cNvPr>
          <p:cNvSpPr txBox="1"/>
          <p:nvPr/>
        </p:nvSpPr>
        <p:spPr>
          <a:xfrm>
            <a:off x="1220818" y="6211669"/>
            <a:ext cx="78356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*= ingår i definition av Strokeenhet enligt Nationella riktlinjer för strokesjukvård 2020 – Stöd för styrning och ledning, Socialstyrelsen 2020</a:t>
            </a:r>
            <a:endParaRPr lang="sv-S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Vänster 2">
            <a:extLst>
              <a:ext uri="{FF2B5EF4-FFF2-40B4-BE49-F238E27FC236}">
                <a16:creationId xmlns:a16="http://schemas.microsoft.com/office/drawing/2014/main" id="{C8B1D609-A2F6-484D-91AA-548FFD8F5E54}"/>
              </a:ext>
            </a:extLst>
          </p:cNvPr>
          <p:cNvSpPr/>
          <p:nvPr/>
        </p:nvSpPr>
        <p:spPr>
          <a:xfrm>
            <a:off x="7918311" y="1901251"/>
            <a:ext cx="437745" cy="2168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C4AC80D-82AF-A042-9F68-69F4E6048841}"/>
              </a:ext>
            </a:extLst>
          </p:cNvPr>
          <p:cNvSpPr txBox="1"/>
          <p:nvPr/>
        </p:nvSpPr>
        <p:spPr>
          <a:xfrm>
            <a:off x="8451360" y="1322639"/>
            <a:ext cx="338006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/>
              <a:t>Ska detta betraktas som </a:t>
            </a:r>
          </a:p>
          <a:p>
            <a:r>
              <a:rPr lang="sv-SE" sz="1600" dirty="0"/>
              <a:t>ett krav för att kallas strokeenhet?</a:t>
            </a:r>
          </a:p>
          <a:p>
            <a:endParaRPr lang="sv-SE" sz="1600" dirty="0"/>
          </a:p>
          <a:p>
            <a:r>
              <a:rPr lang="sv-SE" sz="1600" dirty="0"/>
              <a:t>Finnas med som årlig fråga vid</a:t>
            </a:r>
            <a:br>
              <a:rPr lang="sv-SE" sz="1600" dirty="0"/>
            </a:br>
            <a:r>
              <a:rPr lang="sv-SE" sz="1600" dirty="0" err="1"/>
              <a:t>Riksstrokes</a:t>
            </a:r>
            <a:r>
              <a:rPr lang="sv-SE" sz="1600" dirty="0"/>
              <a:t> årsrapport?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1C0EEC2-D918-C945-BBD9-E27DC859227D}"/>
              </a:ext>
            </a:extLst>
          </p:cNvPr>
          <p:cNvSpPr txBox="1"/>
          <p:nvPr/>
        </p:nvSpPr>
        <p:spPr>
          <a:xfrm>
            <a:off x="2958792" y="-4019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0F069BA-E136-3F8A-1AC5-8DB34729DC5A}"/>
              </a:ext>
            </a:extLst>
          </p:cNvPr>
          <p:cNvSpPr txBox="1"/>
          <p:nvPr/>
        </p:nvSpPr>
        <p:spPr>
          <a:xfrm>
            <a:off x="8451360" y="5868926"/>
            <a:ext cx="338047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/>
              <a:t>Ligga till grund för bästa strokeenhet?</a:t>
            </a:r>
          </a:p>
        </p:txBody>
      </p:sp>
      <p:sp>
        <p:nvSpPr>
          <p:cNvPr id="10" name="Vänster 9">
            <a:extLst>
              <a:ext uri="{FF2B5EF4-FFF2-40B4-BE49-F238E27FC236}">
                <a16:creationId xmlns:a16="http://schemas.microsoft.com/office/drawing/2014/main" id="{6BAC0DAB-0314-A4EC-6684-E37A0E7BC3AA}"/>
              </a:ext>
            </a:extLst>
          </p:cNvPr>
          <p:cNvSpPr/>
          <p:nvPr/>
        </p:nvSpPr>
        <p:spPr>
          <a:xfrm>
            <a:off x="7918311" y="5929790"/>
            <a:ext cx="437745" cy="2168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8E0F936-9708-1394-D6C2-B30B947AD7D3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159192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B9A664-01AA-B24A-B5DC-1AD1B72F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Andel sjukhus som har minst en strokekoordinator på strokeenheten,</a:t>
            </a:r>
            <a:endParaRPr lang="sv-SE" sz="60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B8A1EB7E-D70D-7C65-2172-8B00E823E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211296"/>
              </p:ext>
            </p:extLst>
          </p:nvPr>
        </p:nvGraphicFramePr>
        <p:xfrm>
          <a:off x="294817" y="1470990"/>
          <a:ext cx="8156543" cy="424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84A50111-9280-6E4B-8464-4970295B1F5E}"/>
              </a:ext>
            </a:extLst>
          </p:cNvPr>
          <p:cNvSpPr txBox="1"/>
          <p:nvPr/>
        </p:nvSpPr>
        <p:spPr>
          <a:xfrm>
            <a:off x="2929558" y="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87301F5-1F99-56D5-F24B-BBF4D3121C94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69445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A15B5-C2E0-234C-BCB8-5A587A32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Antal vårdplatser totalt i Sverige för akut stroke år 2013-2022</a:t>
            </a:r>
            <a:r>
              <a:rPr lang="sv-SE" sz="6000" dirty="0">
                <a:effectLst/>
              </a:rPr>
              <a:t> 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E89C127-B3D1-4B4A-5027-433EF4D51A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723881"/>
              </p:ext>
            </p:extLst>
          </p:nvPr>
        </p:nvGraphicFramePr>
        <p:xfrm>
          <a:off x="449094" y="1690688"/>
          <a:ext cx="8423612" cy="3485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101877E3-1A38-B140-A072-8C592295E5F9}"/>
              </a:ext>
            </a:extLst>
          </p:cNvPr>
          <p:cNvSpPr txBox="1"/>
          <p:nvPr/>
        </p:nvSpPr>
        <p:spPr>
          <a:xfrm>
            <a:off x="8697866" y="2301291"/>
            <a:ext cx="31277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25% minskning senaste 10 åren</a:t>
            </a:r>
          </a:p>
          <a:p>
            <a:endParaRPr lang="sv-SE" dirty="0"/>
          </a:p>
          <a:p>
            <a:r>
              <a:rPr lang="sv-SE" dirty="0"/>
              <a:t>Minskar möjlighet till direkt-</a:t>
            </a:r>
          </a:p>
          <a:p>
            <a:r>
              <a:rPr lang="sv-SE" dirty="0"/>
              <a:t>inläggning på strokeenhet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B809EDD-2D7A-4B49-8E94-2A87CCCBACDE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308C78D-34A4-3ECA-CCF6-147CFA95C57F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1281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7C72CE-C638-1B4D-A5E5-9B9429A8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ert sjukhus, vilka professioner ingår i Strokeenhetens multidisciplinära team?</a:t>
            </a:r>
            <a:r>
              <a:rPr lang="sv-SE" sz="5400" dirty="0">
                <a:effectLst/>
              </a:rPr>
              <a:t> </a:t>
            </a:r>
            <a:endParaRPr lang="sv-SE" sz="54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0A95FFBB-7D7B-0042-BCE8-D017061B1D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2019"/>
              </p:ext>
            </p:extLst>
          </p:nvPr>
        </p:nvGraphicFramePr>
        <p:xfrm>
          <a:off x="2747679" y="1542790"/>
          <a:ext cx="4100593" cy="3364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3549">
                  <a:extLst>
                    <a:ext uri="{9D8B030D-6E8A-4147-A177-3AD203B41FA5}">
                      <a16:colId xmlns:a16="http://schemas.microsoft.com/office/drawing/2014/main" val="3006731811"/>
                    </a:ext>
                  </a:extLst>
                </a:gridCol>
                <a:gridCol w="987044">
                  <a:extLst>
                    <a:ext uri="{9D8B030D-6E8A-4147-A177-3AD203B41FA5}">
                      <a16:colId xmlns:a16="http://schemas.microsoft.com/office/drawing/2014/main" val="908433729"/>
                    </a:ext>
                  </a:extLst>
                </a:gridCol>
              </a:tblGrid>
              <a:tr h="430354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Antal (andel, 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3148457362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 dirty="0">
                          <a:effectLst/>
                        </a:rPr>
                        <a:t>Arbetsterapeut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72 (100%)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3109118986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Kurator 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71 (98%)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4175106376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Logoped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72 (100%)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238809033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Läkare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72 (100%)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859642564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Sjukgymnast/fysioterapeut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72 (100%)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3393350542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Sjuksköterska 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71 (98%)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1571504072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Undersköterska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71 (98%)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3082504698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496761583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ÖVRIG KOMPETENS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endParaRPr lang="sv-SE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837672480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Dietist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70 (97%)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2040997352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Neuropsykolog 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>
                          <a:effectLst/>
                        </a:rPr>
                        <a:t>19 (27%)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2662625311"/>
                  </a:ext>
                </a:extLst>
              </a:tr>
              <a:tr h="244520">
                <a:tc>
                  <a:txBody>
                    <a:bodyPr/>
                    <a:lstStyle/>
                    <a:p>
                      <a:r>
                        <a:rPr lang="sv-SE" sz="1400">
                          <a:effectLst/>
                        </a:rPr>
                        <a:t>Annan</a:t>
                      </a:r>
                      <a:endParaRPr lang="sv-SE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>
                          <a:effectLst/>
                        </a:rPr>
                        <a:t>9 (12%)</a:t>
                      </a:r>
                      <a:endParaRPr lang="sv-S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027" marR="88027" marT="0" marB="0"/>
                </a:tc>
                <a:extLst>
                  <a:ext uri="{0D108BD9-81ED-4DB2-BD59-A6C34878D82A}">
                    <a16:rowId xmlns:a16="http://schemas.microsoft.com/office/drawing/2014/main" val="4190841885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A0E2D53F-C2D7-7D41-A958-5F33025029B0}"/>
              </a:ext>
            </a:extLst>
          </p:cNvPr>
          <p:cNvSpPr txBox="1"/>
          <p:nvPr/>
        </p:nvSpPr>
        <p:spPr>
          <a:xfrm>
            <a:off x="7795183" y="2522707"/>
            <a:ext cx="32982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God uppsättning av kompetenser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8B6344C-932A-A443-8F4C-FB00946EEC5C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1EA172A-B95E-6AE8-AA7A-FB2E0725E7FF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97828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98D4A2-300D-184F-8700-FB8DF75C9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Förändring av läkares specialistkompetens , 2010-2022</a:t>
            </a:r>
            <a:r>
              <a:rPr lang="sv-SE" sz="6000" dirty="0">
                <a:effectLst/>
              </a:rPr>
              <a:t> </a:t>
            </a:r>
            <a:endParaRPr lang="sv-SE" sz="60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B3D015CD-8BBC-73E9-642C-6D58192DF6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501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lips 4">
            <a:extLst>
              <a:ext uri="{FF2B5EF4-FFF2-40B4-BE49-F238E27FC236}">
                <a16:creationId xmlns:a16="http://schemas.microsoft.com/office/drawing/2014/main" id="{EBF177C7-A5ED-D342-8AC8-0B3A355978D2}"/>
              </a:ext>
            </a:extLst>
          </p:cNvPr>
          <p:cNvSpPr/>
          <p:nvPr/>
        </p:nvSpPr>
        <p:spPr>
          <a:xfrm>
            <a:off x="6096000" y="3234210"/>
            <a:ext cx="2665380" cy="32586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CA443A-28F1-B946-B4F6-C9D5303DB7AF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4B1DD6A-47CF-AD78-BBC7-E2EACCAEC29A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1384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8C949-9D40-694C-B839-2E1490B0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Andel (%) med strokekompetens bland olika professioner år 2018 och 2022</a:t>
            </a:r>
            <a:br>
              <a:rPr lang="sv-S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0D15DA4-7111-9F8C-F219-FE2DA2F44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896108"/>
              </p:ext>
            </p:extLst>
          </p:nvPr>
        </p:nvGraphicFramePr>
        <p:xfrm>
          <a:off x="653374" y="1690688"/>
          <a:ext cx="9316924" cy="3855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1923C1AC-BD5E-9445-B330-6D596444B7D2}"/>
              </a:ext>
            </a:extLst>
          </p:cNvPr>
          <p:cNvSpPr txBox="1"/>
          <p:nvPr/>
        </p:nvSpPr>
        <p:spPr>
          <a:xfrm>
            <a:off x="2929558" y="6540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Strokeenhetens organisation och innehåll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695A9622-91B8-3942-8D44-DB40F724895C}"/>
              </a:ext>
            </a:extLst>
          </p:cNvPr>
          <p:cNvSpPr/>
          <p:nvPr/>
        </p:nvSpPr>
        <p:spPr>
          <a:xfrm>
            <a:off x="1199997" y="4285356"/>
            <a:ext cx="7427168" cy="35621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75AF6E8-3D2B-4E4B-ABEB-D11423D6F03C}"/>
              </a:ext>
            </a:extLst>
          </p:cNvPr>
          <p:cNvSpPr/>
          <p:nvPr/>
        </p:nvSpPr>
        <p:spPr>
          <a:xfrm>
            <a:off x="1199997" y="4811095"/>
            <a:ext cx="7427168" cy="35621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1876CD6B-80E3-E14A-90C2-66EA10C3D937}"/>
              </a:ext>
            </a:extLst>
          </p:cNvPr>
          <p:cNvSpPr/>
          <p:nvPr/>
        </p:nvSpPr>
        <p:spPr>
          <a:xfrm>
            <a:off x="1480930" y="3250891"/>
            <a:ext cx="3846444" cy="356217"/>
          </a:xfrm>
          <a:prstGeom prst="rect">
            <a:avLst/>
          </a:prstGeom>
          <a:noFill/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F1A5192-F8DC-5E84-A2D5-2AD01D3D1ACE}"/>
              </a:ext>
            </a:extLst>
          </p:cNvPr>
          <p:cNvSpPr txBox="1"/>
          <p:nvPr/>
        </p:nvSpPr>
        <p:spPr>
          <a:xfrm>
            <a:off x="-34860" y="6581001"/>
            <a:ext cx="873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Per Wester</a:t>
            </a:r>
          </a:p>
        </p:txBody>
      </p:sp>
    </p:spTree>
    <p:extLst>
      <p:ext uri="{BB962C8B-B14F-4D97-AF65-F5344CB8AC3E}">
        <p14:creationId xmlns:p14="http://schemas.microsoft.com/office/powerpoint/2010/main" val="3757139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12663</TotalTime>
  <Words>2030</Words>
  <Application>Microsoft Macintosh PowerPoint</Application>
  <PresentationFormat>Bredbild</PresentationFormat>
  <Paragraphs>468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Office-tema</vt:lpstr>
      <vt:lpstr>Strukturdata RAPPORT FRÅN RIKSSTROKE 2022 </vt:lpstr>
      <vt:lpstr>Studiens genomförande, metoder och enkäter </vt:lpstr>
      <vt:lpstr>Andel sjukhus som helt, delvis eller ej uppfyller de nationella riktlinjernas kriterier för strokeenhet</vt:lpstr>
      <vt:lpstr>Vad stämmer för strokeenheten (eller stroke-verksamheten om strokeenhet saknas) vid ert sjukhus? </vt:lpstr>
      <vt:lpstr>Andel sjukhus som har minst en strokekoordinator på strokeenheten,</vt:lpstr>
      <vt:lpstr>Antal vårdplatser totalt i Sverige för akut stroke år 2013-2022 </vt:lpstr>
      <vt:lpstr>Vid ert sjukhus, vilka professioner ingår i Strokeenhetens multidisciplinära team? </vt:lpstr>
      <vt:lpstr>Förändring av läkares specialistkompetens , 2010-2022 </vt:lpstr>
      <vt:lpstr>Andel (%) med strokekompetens bland olika professioner år 2018 och 2022 </vt:lpstr>
      <vt:lpstr>Har ert sjukhus tillgång till följande undersökningsmetoder (inklusive tolkning av bilder)?</vt:lpstr>
      <vt:lpstr>Reperfusionsbehandling </vt:lpstr>
      <vt:lpstr>Vid utskrivning, vilka rehabiliteringsalternativ finns i öppenvård </vt:lpstr>
      <vt:lpstr>Vid ert sjukhus, till vem, var och när sker strukturerad uppföljning efter TIA/stroke? </vt:lpstr>
      <vt:lpstr>Vid strukturerad uppföljning efter stroke, använder ni poststroke checklista? </vt:lpstr>
      <vt:lpstr>Vid strukturerad uppföljning efter stroke med eller utan poststroke-checklista, vilka av områden nedan bedöms? </vt:lpstr>
      <vt:lpstr>Genomförs/pågår kontinuerlig och systematiskt kvalitets-förbättringsarbete vid er enhet?</vt:lpstr>
      <vt:lpstr>Sammanfattning</vt:lpstr>
      <vt:lpstr>Sammanfattning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Strukturdata RAPPORT FRÅN RIKSSTROKE 2022 </dc:title>
  <dc:creator>Per Wester</dc:creator>
  <cp:lastModifiedBy>Per Wester</cp:lastModifiedBy>
  <cp:revision>8</cp:revision>
  <dcterms:created xsi:type="dcterms:W3CDTF">2023-06-15T06:26:03Z</dcterms:created>
  <dcterms:modified xsi:type="dcterms:W3CDTF">2023-12-07T13:14:25Z</dcterms:modified>
</cp:coreProperties>
</file>