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33" r:id="rId2"/>
  </p:sldMasterIdLst>
  <p:notesMasterIdLst>
    <p:notesMasterId r:id="rId20"/>
  </p:notesMasterIdLst>
  <p:sldIdLst>
    <p:sldId id="591" r:id="rId3"/>
    <p:sldId id="266" r:id="rId4"/>
    <p:sldId id="576" r:id="rId5"/>
    <p:sldId id="590" r:id="rId6"/>
    <p:sldId id="267" r:id="rId7"/>
    <p:sldId id="577" r:id="rId8"/>
    <p:sldId id="579" r:id="rId9"/>
    <p:sldId id="581" r:id="rId10"/>
    <p:sldId id="582" r:id="rId11"/>
    <p:sldId id="584" r:id="rId12"/>
    <p:sldId id="583" r:id="rId13"/>
    <p:sldId id="585" r:id="rId14"/>
    <p:sldId id="586" r:id="rId15"/>
    <p:sldId id="587" r:id="rId16"/>
    <p:sldId id="588" r:id="rId17"/>
    <p:sldId id="268" r:id="rId18"/>
    <p:sldId id="589" r:id="rId19"/>
  </p:sldIdLst>
  <p:sldSz cx="9144000" cy="6858000" type="screen4x3"/>
  <p:notesSz cx="6858000" cy="9144000"/>
  <p:defaultTextStyle>
    <a:defPPr>
      <a:defRPr lang="sv-S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28" autoAdjust="0"/>
    <p:restoredTop sz="86410" autoAdjust="0"/>
  </p:normalViewPr>
  <p:slideViewPr>
    <p:cSldViewPr snapToGrid="0" snapToObjects="1">
      <p:cViewPr varScale="1">
        <p:scale>
          <a:sx n="63" d="100"/>
          <a:sy n="63" d="100"/>
        </p:scale>
        <p:origin x="115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A02C2C36-5C59-4C95-8EDE-40C04DD311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A991CB8-43E6-4158-BBAD-888FB80D343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F74E0F8-936A-4D05-B7D8-B5906A8EFD0C}" type="datetimeFigureOut">
              <a:rPr lang="sv-SE"/>
              <a:pPr>
                <a:defRPr/>
              </a:pPr>
              <a:t>2024-01-12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F3037BD1-6644-4E09-984E-CB71EF7D79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A49B71D5-6F7A-4806-A04C-0FADF1456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E206A7B-306B-4884-94DF-33D47B0710A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3B806FF-DB76-4268-BE7A-8942E54E4B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B4C5EF0-4CBD-4768-8673-E8786BC6781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4C5EF0-4CBD-4768-8673-E8786BC67812}" type="slidenum">
              <a:rPr lang="sv-SE" altLang="sv-SE" smtClean="0"/>
              <a:pPr>
                <a:defRPr/>
              </a:pPr>
              <a:t>2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19695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9817CAF9-7AD4-B2DF-6936-FA3CE4DBD9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6D510F1-F197-4EBF-ABB1-1C4451EF367C}" type="slidenum">
              <a:rPr lang="sv-SE" altLang="en-US" sz="1200"/>
              <a:pPr/>
              <a:t>3</a:t>
            </a:fld>
            <a:endParaRPr lang="sv-SE" altLang="en-US" sz="1200"/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CCB7C6EA-74A8-AA57-F441-1E603376EE4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eaLnBrk="1" hangingPunct="1"/>
            <a:fld id="{AA3FB0D0-B263-4D37-AD6E-92E36EC7604E}" type="slidenum">
              <a:rPr lang="ar-SA" altLang="en-US" sz="1200">
                <a:latin typeface="Arial" panose="020B0604020202020204" pitchFamily="34" charset="0"/>
              </a:rPr>
              <a:pPr algn="r" eaLnBrk="1" hangingPunct="1"/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22087A63-46EB-AFFE-EEB6-3BADADF08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>
            <a:extLst>
              <a:ext uri="{FF2B5EF4-FFF2-40B4-BE49-F238E27FC236}">
                <a16:creationId xmlns:a16="http://schemas.microsoft.com/office/drawing/2014/main" id="{78254FE8-0340-9824-DA6D-069C1F77C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868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ICD-11 som fastställts av WHO är definitionen av TIA reviderad: patienter med övergående neurologiska symtom av cerebral </a:t>
            </a:r>
            <a:r>
              <a:rPr lang="sv-S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ischemi</a:t>
            </a:r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kortare än 24 timmar utan synlig hjärninfarkt vid bilddiagnostik av hjärnan</a:t>
            </a:r>
            <a:endParaRPr lang="sv-SE" sz="2000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4C5EF0-4CBD-4768-8673-E8786BC67812}" type="slidenum">
              <a:rPr lang="sv-SE" altLang="sv-SE" smtClean="0"/>
              <a:pPr>
                <a:defRPr/>
              </a:pPr>
              <a:t>5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40531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">
            <a:extLst>
              <a:ext uri="{FF2B5EF4-FFF2-40B4-BE49-F238E27FC236}">
                <a16:creationId xmlns:a16="http://schemas.microsoft.com/office/drawing/2014/main" id="{EDBBBECA-1110-49C0-9017-CC29B7306C3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5300" y="1577975"/>
            <a:ext cx="8229600" cy="5857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v-SE" altLang="sv-SE" sz="3200">
                <a:solidFill>
                  <a:srgbClr val="B50B1B"/>
                </a:solidFill>
                <a:latin typeface="Calibri" panose="020F0502020204030204" pitchFamily="34" charset="0"/>
              </a:rPr>
              <a:t>The Swedish Stroke Register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809492"/>
            <a:ext cx="8229600" cy="1353806"/>
          </a:xfrm>
        </p:spPr>
        <p:txBody>
          <a:bodyPr>
            <a:normAutofit/>
          </a:bodyPr>
          <a:lstStyle>
            <a:lvl1pPr>
              <a:defRPr sz="6000">
                <a:solidFill>
                  <a:srgbClr val="B50B1B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411044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690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7461"/>
            <a:ext cx="7772400" cy="1470025"/>
          </a:xfrm>
        </p:spPr>
        <p:txBody>
          <a:bodyPr/>
          <a:lstStyle>
            <a:lvl1pPr>
              <a:defRPr>
                <a:solidFill>
                  <a:srgbClr val="B50B1B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5800" y="1923236"/>
            <a:ext cx="7772400" cy="3128542"/>
          </a:xfrm>
          <a:effectLst/>
        </p:spPr>
        <p:txBody>
          <a:bodyPr/>
          <a:lstStyle>
            <a:lvl1pPr marL="457200" indent="-457200" algn="l">
              <a:buFont typeface="Arial"/>
              <a:buChar char="•"/>
              <a:defRPr sz="2800">
                <a:solidFill>
                  <a:srgbClr val="0000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414160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8644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2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8557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">
            <a:extLst>
              <a:ext uri="{FF2B5EF4-FFF2-40B4-BE49-F238E27FC236}">
                <a16:creationId xmlns:a16="http://schemas.microsoft.com/office/drawing/2014/main" id="{EC478C80-6278-866D-C0A2-26D76EBD04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5300" y="1577975"/>
            <a:ext cx="8229600" cy="5857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v-SE" altLang="sv-SE" sz="3200">
                <a:solidFill>
                  <a:srgbClr val="B50B1B"/>
                </a:solidFill>
                <a:latin typeface="Calibri" panose="020F0502020204030204" pitchFamily="34" charset="0"/>
              </a:rPr>
              <a:t>The Swedish Stroke Register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809492"/>
            <a:ext cx="8229600" cy="1353806"/>
          </a:xfrm>
        </p:spPr>
        <p:txBody>
          <a:bodyPr>
            <a:normAutofit/>
          </a:bodyPr>
          <a:lstStyle>
            <a:lvl1pPr>
              <a:defRPr sz="6000">
                <a:solidFill>
                  <a:srgbClr val="B50B1B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51721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7461"/>
            <a:ext cx="7772400" cy="1470025"/>
          </a:xfrm>
        </p:spPr>
        <p:txBody>
          <a:bodyPr/>
          <a:lstStyle>
            <a:lvl1pPr>
              <a:defRPr>
                <a:solidFill>
                  <a:srgbClr val="B50B1B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5800" y="1923236"/>
            <a:ext cx="7772400" cy="3128542"/>
          </a:xfrm>
          <a:effectLst/>
        </p:spPr>
        <p:txBody>
          <a:bodyPr/>
          <a:lstStyle>
            <a:lvl1pPr marL="457200" indent="-457200" algn="l">
              <a:buFont typeface="Arial"/>
              <a:buChar char="•"/>
              <a:defRPr sz="2800">
                <a:solidFill>
                  <a:srgbClr val="0000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36956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7837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99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AD4">
            <a:alpha val="2313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>
            <a:extLst>
              <a:ext uri="{FF2B5EF4-FFF2-40B4-BE49-F238E27FC236}">
                <a16:creationId xmlns:a16="http://schemas.microsoft.com/office/drawing/2014/main" id="{B7107769-CD54-414D-A266-48236AEBB8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F64AE9E-E66F-4C59-B635-5795788B4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028" name="Bildobjekt 15">
            <a:extLst>
              <a:ext uri="{FF2B5EF4-FFF2-40B4-BE49-F238E27FC236}">
                <a16:creationId xmlns:a16="http://schemas.microsoft.com/office/drawing/2014/main" id="{3590CFC2-3C4B-4FA0-AF91-9939B3AB06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6167438"/>
            <a:ext cx="1366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54425DED-273F-4A2F-8314-D204472AAB72}"/>
              </a:ext>
            </a:extLst>
          </p:cNvPr>
          <p:cNvSpPr txBox="1"/>
          <p:nvPr/>
        </p:nvSpPr>
        <p:spPr>
          <a:xfrm>
            <a:off x="0" y="6489700"/>
            <a:ext cx="7535863" cy="36830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8" r:id="rId2"/>
    <p:sldLayoutId id="2147483729" r:id="rId3"/>
    <p:sldLayoutId id="2147483730" r:id="rId4"/>
    <p:sldLayoutId id="2147483731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B50B1B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ln>
            <a:solidFill>
              <a:srgbClr val="000090"/>
            </a:solidFill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AD4">
            <a:alpha val="2313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>
            <a:extLst>
              <a:ext uri="{FF2B5EF4-FFF2-40B4-BE49-F238E27FC236}">
                <a16:creationId xmlns:a16="http://schemas.microsoft.com/office/drawing/2014/main" id="{577DC5E1-6E40-776A-3502-1A78ACC2CC5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95DB04D-FFAB-9BAB-E679-32CFEACE3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028" name="Bildobjekt 15">
            <a:extLst>
              <a:ext uri="{FF2B5EF4-FFF2-40B4-BE49-F238E27FC236}">
                <a16:creationId xmlns:a16="http://schemas.microsoft.com/office/drawing/2014/main" id="{6B2CA88E-F900-5464-50AB-0E0198B85C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6167438"/>
            <a:ext cx="1366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C2DA549-2952-BEFA-782B-89E899ECB23B}"/>
              </a:ext>
            </a:extLst>
          </p:cNvPr>
          <p:cNvSpPr txBox="1"/>
          <p:nvPr/>
        </p:nvSpPr>
        <p:spPr>
          <a:xfrm>
            <a:off x="0" y="6489700"/>
            <a:ext cx="7535863" cy="36830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85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B50B1B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ln>
            <a:solidFill>
              <a:srgbClr val="000090"/>
            </a:solidFill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ksstroke.org/sve/riksstroke-registreringsplattfor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ubrik 1">
            <a:extLst>
              <a:ext uri="{FF2B5EF4-FFF2-40B4-BE49-F238E27FC236}">
                <a16:creationId xmlns:a16="http://schemas.microsoft.com/office/drawing/2014/main" id="{2BA17785-2416-8C82-93F2-5BEE86AAB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r>
              <a:rPr lang="sv-SE" altLang="sv-SE"/>
              <a:t>Praktisk info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EC4B6AB-452D-DBFF-CF3D-FE88779EB0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672"/>
              </a:spcBef>
              <a:spcAft>
                <a:spcPts val="0"/>
              </a:spcAft>
              <a:buFont typeface="Arial"/>
              <a:buNone/>
              <a:defRPr/>
            </a:pPr>
            <a:endParaRPr lang="sv-SE"/>
          </a:p>
          <a:p>
            <a:pPr>
              <a:spcBef>
                <a:spcPts val="672"/>
              </a:spcBef>
              <a:spcAft>
                <a:spcPts val="0"/>
              </a:spcAft>
              <a:defRPr/>
            </a:pPr>
            <a:r>
              <a:rPr lang="sv-SE" sz="3000">
                <a:ln w="9525" cap="flat" cmpd="sng" algn="ctr">
                  <a:solidFill>
                    <a:srgbClr val="000090"/>
                  </a:solidFill>
                  <a:prstDash val="solid"/>
                  <a:round/>
                </a:ln>
              </a:rPr>
              <a:t>Mikrofoner mutade</a:t>
            </a:r>
            <a:endParaRPr lang="sv-SE" sz="3000"/>
          </a:p>
          <a:p>
            <a:pPr>
              <a:spcBef>
                <a:spcPts val="672"/>
              </a:spcBef>
              <a:spcAft>
                <a:spcPts val="0"/>
              </a:spcAft>
              <a:defRPr/>
            </a:pPr>
            <a:r>
              <a:rPr lang="sv-SE" sz="3000">
                <a:ln w="9525" cap="flat" cmpd="sng" algn="ctr">
                  <a:solidFill>
                    <a:srgbClr val="000090"/>
                  </a:solidFill>
                  <a:prstDash val="solid"/>
                  <a:round/>
                </a:ln>
              </a:rPr>
              <a:t>Använd ”handen” vid frågor eller ställ den i chatten</a:t>
            </a:r>
            <a:endParaRPr lang="sv-SE" sz="3000"/>
          </a:p>
          <a:p>
            <a:pPr>
              <a:spcBef>
                <a:spcPts val="672"/>
              </a:spcBef>
              <a:spcAft>
                <a:spcPts val="0"/>
              </a:spcAft>
              <a:defRPr/>
            </a:pPr>
            <a:r>
              <a:rPr lang="sv-SE" sz="3000">
                <a:ln w="9525" cap="flat" cmpd="sng" algn="ctr">
                  <a:solidFill>
                    <a:srgbClr val="000090"/>
                  </a:solidFill>
                  <a:prstDash val="solid"/>
                  <a:round/>
                </a:ln>
              </a:rPr>
              <a:t>PP bilder kommer på hemsidan</a:t>
            </a:r>
            <a:endParaRPr lang="sv-SE" sz="3000"/>
          </a:p>
          <a:p>
            <a:pPr marL="0" indent="0">
              <a:buFont typeface="Arial"/>
              <a:buNone/>
              <a:defRPr/>
            </a:pPr>
            <a:br>
              <a:rPr lang="sv-SE" altLang="sv-SE"/>
            </a:br>
            <a:endParaRPr lang="sv-SE" altLang="sv-SE"/>
          </a:p>
          <a:p>
            <a:pPr eaLnBrk="1" hangingPunct="1">
              <a:defRPr/>
            </a:pPr>
            <a:endParaRPr lang="sv-SE" sz="3600">
              <a:ln>
                <a:noFill/>
              </a:ln>
              <a:solidFill>
                <a:schemeClr val="tx1"/>
              </a:solidFill>
            </a:endParaRPr>
          </a:p>
          <a:p>
            <a:pPr>
              <a:defRPr/>
            </a:pPr>
            <a:endParaRPr lang="sv-S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6B989-EF0F-3278-B46D-2DAF1C513E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RISKFAKTORER STROKE/TIA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9C52C-1391-BA77-E4AA-7201C85C7A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75565" marR="154940" indent="-6985">
              <a:lnSpc>
                <a:spcPct val="107000"/>
              </a:lnSpc>
              <a:spcAft>
                <a:spcPts val="2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Hypertoni, essentiell</a:t>
            </a:r>
          </a:p>
          <a:p>
            <a:pPr marL="75565" marR="154940" indent="-6985">
              <a:lnSpc>
                <a:spcPct val="107000"/>
              </a:lnSpc>
              <a:spcAft>
                <a:spcPts val="2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Förmaksflimmer/fladder</a:t>
            </a:r>
          </a:p>
          <a:p>
            <a:pPr marL="75565" marR="154940" indent="-6985">
              <a:lnSpc>
                <a:spcPct val="107000"/>
              </a:lnSpc>
              <a:spcAft>
                <a:spcPts val="2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Diabetes </a:t>
            </a:r>
            <a:r>
              <a:rPr lang="sv-SE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mellitus</a:t>
            </a:r>
            <a:r>
              <a:rPr lang="sv-S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typ I</a:t>
            </a:r>
          </a:p>
          <a:p>
            <a:pPr marL="68580" marR="154940" indent="0">
              <a:lnSpc>
                <a:spcPct val="107000"/>
              </a:lnSpc>
              <a:spcAft>
                <a:spcPts val="200"/>
              </a:spcAft>
              <a:buNone/>
              <a:tabLst>
                <a:tab pos="1350645" algn="l"/>
                <a:tab pos="1890395" algn="l"/>
                <a:tab pos="3060700" algn="l"/>
              </a:tabLst>
            </a:pPr>
            <a:r>
              <a:rPr lang="sv-S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typ II</a:t>
            </a:r>
          </a:p>
          <a:p>
            <a:pPr marL="68580" marR="154940" indent="0">
              <a:lnSpc>
                <a:spcPct val="107000"/>
              </a:lnSpc>
              <a:spcAft>
                <a:spcPts val="200"/>
              </a:spcAft>
              <a:buNone/>
              <a:tabLst>
                <a:tab pos="1350645" algn="l"/>
                <a:tab pos="1890395" algn="l"/>
                <a:tab pos="3060700" algn="l"/>
              </a:tabLst>
            </a:pPr>
            <a:r>
              <a:rPr lang="sv-S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</a:t>
            </a:r>
            <a:r>
              <a:rPr lang="sv-SE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ospec</a:t>
            </a:r>
            <a:endParaRPr lang="sv-SE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5565" marR="154940" indent="-6985">
              <a:lnSpc>
                <a:spcPct val="107000"/>
              </a:lnSpc>
              <a:spcAft>
                <a:spcPts val="2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Hyperlipidemi</a:t>
            </a:r>
            <a:endParaRPr lang="sv-SE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5565" marR="154940" indent="-6985">
              <a:lnSpc>
                <a:spcPct val="107000"/>
              </a:lnSpc>
              <a:spcAft>
                <a:spcPts val="2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Rökning</a:t>
            </a:r>
          </a:p>
          <a:p>
            <a:pPr marL="75565" marR="154940" indent="-6985">
              <a:lnSpc>
                <a:spcPct val="107000"/>
              </a:lnSpc>
              <a:spcAft>
                <a:spcPts val="2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Alkohol beroende</a:t>
            </a:r>
          </a:p>
          <a:p>
            <a:pPr marL="68580" marR="154940" indent="0">
              <a:lnSpc>
                <a:spcPct val="107000"/>
              </a:lnSpc>
              <a:spcAft>
                <a:spcPts val="200"/>
              </a:spcAft>
              <a:buNone/>
              <a:tabLst>
                <a:tab pos="1350645" algn="l"/>
                <a:tab pos="1890395" algn="l"/>
                <a:tab pos="3060700" algn="l"/>
              </a:tabLst>
            </a:pPr>
            <a:r>
              <a:rPr lang="sv-S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                missbruk i anamnesen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35AB3AB5-7213-6E88-3140-DB967E95D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825965"/>
            <a:ext cx="910571" cy="317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I10.9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D3150EEF-EE87-820F-2E80-A0E2028CD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163171"/>
            <a:ext cx="910571" cy="317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I48.0-9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3E3491A0-C85D-CAC5-8908-906B3EA15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9" y="2500377"/>
            <a:ext cx="910571" cy="317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E10.0-9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C1B0A320-B19E-FF81-2DB0-09070BFE0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8" y="2837583"/>
            <a:ext cx="910571" cy="317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E11.0-9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D37AA02E-9D35-67D0-A519-E4DBE1E71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7" y="3174789"/>
            <a:ext cx="910571" cy="317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E14.0-9</a:t>
            </a:r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A4456636-0410-E3E3-AF51-618787DE4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6" y="3511995"/>
            <a:ext cx="910571" cy="317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E78.5</a:t>
            </a:r>
          </a:p>
        </p:txBody>
      </p:sp>
      <p:sp>
        <p:nvSpPr>
          <p:cNvPr id="21" name="Text Box 13">
            <a:extLst>
              <a:ext uri="{FF2B5EF4-FFF2-40B4-BE49-F238E27FC236}">
                <a16:creationId xmlns:a16="http://schemas.microsoft.com/office/drawing/2014/main" id="{B4FF7BFC-2A36-BE04-A6A2-10978148C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5" y="3849201"/>
            <a:ext cx="910571" cy="317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F17.1-2</a:t>
            </a: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C38B5141-8DA6-CCCC-FFB6-B9587C7C5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4" y="4186407"/>
            <a:ext cx="910571" cy="317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F10.2</a:t>
            </a: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CD4E0FDD-4F15-A288-E2B1-38D688CDD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3" y="4523613"/>
            <a:ext cx="910571" cy="317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Z81.1</a:t>
            </a:r>
          </a:p>
        </p:txBody>
      </p:sp>
    </p:spTree>
    <p:extLst>
      <p:ext uri="{BB962C8B-B14F-4D97-AF65-F5344CB8AC3E}">
        <p14:creationId xmlns:p14="http://schemas.microsoft.com/office/powerpoint/2010/main" val="374933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6B989-EF0F-3278-B46D-2DAF1C513E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KOMPLIKATIONER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9C52C-1391-BA77-E4AA-7201C85C7A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75565" marR="154940" indent="-6985">
              <a:lnSpc>
                <a:spcPct val="107000"/>
              </a:lnSpc>
              <a:spcAft>
                <a:spcPts val="2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Hjärnblödning efter </a:t>
            </a:r>
            <a:r>
              <a:rPr lang="sv-SE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trombolys</a:t>
            </a:r>
            <a:endParaRPr lang="sv-SE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" marR="154940" indent="0">
              <a:lnSpc>
                <a:spcPct val="107000"/>
              </a:lnSpc>
              <a:spcAft>
                <a:spcPts val="200"/>
              </a:spcAft>
              <a:buNone/>
              <a:tabLst>
                <a:tab pos="1350645" algn="l"/>
                <a:tab pos="1890395" algn="l"/>
                <a:tab pos="3060700" algn="l"/>
              </a:tabLst>
            </a:pPr>
            <a:r>
              <a:rPr lang="sv-S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         med </a:t>
            </a:r>
            <a:r>
              <a:rPr lang="sv-SE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Actilys</a:t>
            </a:r>
            <a:r>
              <a:rPr lang="sv-S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v-SE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alteplas</a:t>
            </a:r>
            <a:r>
              <a:rPr lang="sv-S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68580" marR="154940" indent="0">
              <a:lnSpc>
                <a:spcPct val="107000"/>
              </a:lnSpc>
              <a:spcAft>
                <a:spcPts val="200"/>
              </a:spcAft>
              <a:buNone/>
              <a:tabLst>
                <a:tab pos="1350645" algn="l"/>
                <a:tab pos="1890395" algn="l"/>
                <a:tab pos="3060700" algn="l"/>
              </a:tabLst>
            </a:pPr>
            <a:r>
              <a:rPr lang="sv-S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         med </a:t>
            </a:r>
            <a:r>
              <a:rPr lang="sv-SE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Metalys</a:t>
            </a:r>
            <a:r>
              <a:rPr lang="sv-S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v-SE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tenecteplas</a:t>
            </a:r>
            <a:r>
              <a:rPr lang="sv-S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5565" marR="154940" indent="-6985">
              <a:lnSpc>
                <a:spcPct val="107000"/>
              </a:lnSpc>
              <a:spcAft>
                <a:spcPts val="2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Hjärnblödning efter </a:t>
            </a:r>
            <a:r>
              <a:rPr lang="sv-SE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trombektomi</a:t>
            </a:r>
            <a:endParaRPr lang="sv-SE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5565" marR="154940" indent="-6985">
              <a:lnSpc>
                <a:spcPct val="107000"/>
              </a:lnSpc>
              <a:spcAft>
                <a:spcPts val="2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Djup </a:t>
            </a:r>
            <a:r>
              <a:rPr lang="sv-SE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ventrombos</a:t>
            </a:r>
            <a:endParaRPr lang="sv-SE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5565" marR="154940" indent="-6985">
              <a:lnSpc>
                <a:spcPct val="107000"/>
              </a:lnSpc>
              <a:spcAft>
                <a:spcPts val="2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Lungemboli</a:t>
            </a:r>
          </a:p>
          <a:p>
            <a:pPr marL="75565" marR="154940" indent="-6985">
              <a:lnSpc>
                <a:spcPct val="107000"/>
              </a:lnSpc>
              <a:spcAft>
                <a:spcPts val="2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Trycksår</a:t>
            </a:r>
          </a:p>
          <a:p>
            <a:pPr marL="68580" marR="154940" indent="0">
              <a:lnSpc>
                <a:spcPct val="107000"/>
              </a:lnSpc>
              <a:spcAft>
                <a:spcPts val="200"/>
              </a:spcAft>
              <a:buNone/>
              <a:tabLst>
                <a:tab pos="1350645" algn="l"/>
                <a:tab pos="1890395" algn="l"/>
                <a:tab pos="3060700" algn="l"/>
              </a:tabLst>
            </a:pPr>
            <a:endParaRPr lang="sv-SE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13">
            <a:extLst>
              <a:ext uri="{FF2B5EF4-FFF2-40B4-BE49-F238E27FC236}">
                <a16:creationId xmlns:a16="http://schemas.microsoft.com/office/drawing/2014/main" id="{0990D5CA-84C9-F256-A8A9-849EF53A2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435561"/>
            <a:ext cx="4330995" cy="3146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I63.X + I61.8 + Y57.9 + B01AD02</a:t>
            </a:r>
          </a:p>
        </p:txBody>
      </p:sp>
      <p:sp>
        <p:nvSpPr>
          <p:cNvPr id="38" name="Text Box 13">
            <a:extLst>
              <a:ext uri="{FF2B5EF4-FFF2-40B4-BE49-F238E27FC236}">
                <a16:creationId xmlns:a16="http://schemas.microsoft.com/office/drawing/2014/main" id="{B683BE3A-E807-7AB9-69B5-209AF98DD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6" y="3659930"/>
            <a:ext cx="910571" cy="317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I80.1-3</a:t>
            </a:r>
          </a:p>
        </p:txBody>
      </p:sp>
      <p:sp>
        <p:nvSpPr>
          <p:cNvPr id="39" name="Text Box 13">
            <a:extLst>
              <a:ext uri="{FF2B5EF4-FFF2-40B4-BE49-F238E27FC236}">
                <a16:creationId xmlns:a16="http://schemas.microsoft.com/office/drawing/2014/main" id="{D9CD71CE-0702-7816-F39A-A38653A40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5" y="4076551"/>
            <a:ext cx="910571" cy="317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I26.9</a:t>
            </a: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F897EBE6-FC36-0E66-D1BB-600DC8462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484888"/>
            <a:ext cx="910571" cy="317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L89.9X</a:t>
            </a:r>
          </a:p>
        </p:txBody>
      </p:sp>
      <p:sp>
        <p:nvSpPr>
          <p:cNvPr id="42" name="Text Box 13">
            <a:extLst>
              <a:ext uri="{FF2B5EF4-FFF2-40B4-BE49-F238E27FC236}">
                <a16:creationId xmlns:a16="http://schemas.microsoft.com/office/drawing/2014/main" id="{3385FB29-0967-85AF-C265-FFACB323C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3" y="2832957"/>
            <a:ext cx="4330995" cy="3146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I63.X + I61.8 + Y57.9 + B01AD11</a:t>
            </a:r>
          </a:p>
        </p:txBody>
      </p:sp>
      <p:sp>
        <p:nvSpPr>
          <p:cNvPr id="43" name="Text Box 13">
            <a:extLst>
              <a:ext uri="{FF2B5EF4-FFF2-40B4-BE49-F238E27FC236}">
                <a16:creationId xmlns:a16="http://schemas.microsoft.com/office/drawing/2014/main" id="{8C1E8D29-DE12-08E7-7C02-6B72DDE7B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3" y="3208850"/>
            <a:ext cx="3246482" cy="3146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I63.X + I61.8 + T81.0</a:t>
            </a:r>
          </a:p>
        </p:txBody>
      </p:sp>
      <p:pic>
        <p:nvPicPr>
          <p:cNvPr id="45" name="Bildobjekt 1">
            <a:extLst>
              <a:ext uri="{FF2B5EF4-FFF2-40B4-BE49-F238E27FC236}">
                <a16:creationId xmlns:a16="http://schemas.microsoft.com/office/drawing/2014/main" id="{C9D3D54D-DCAC-67C5-BF11-5B92A5282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988" y="3875034"/>
            <a:ext cx="1558523" cy="2086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22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39" grpId="0" animBg="1"/>
      <p:bldP spid="40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6B989-EF0F-3278-B46D-2DAF1C513E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INFEKTIONSKOMPLIKATIONER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9C52C-1391-BA77-E4AA-7201C85C7A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75565" marR="154940" indent="-6985">
              <a:lnSpc>
                <a:spcPct val="107000"/>
              </a:lnSpc>
              <a:spcAft>
                <a:spcPts val="2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Pneumoni</a:t>
            </a:r>
          </a:p>
          <a:p>
            <a:pPr marL="68580" marR="154940" indent="0">
              <a:lnSpc>
                <a:spcPct val="107000"/>
              </a:lnSpc>
              <a:spcAft>
                <a:spcPts val="200"/>
              </a:spcAft>
              <a:buNone/>
              <a:tabLst>
                <a:tab pos="1350645" algn="l"/>
                <a:tab pos="1890395" algn="l"/>
                <a:tab pos="3060700" algn="l"/>
              </a:tabLst>
            </a:pPr>
            <a:r>
              <a:rPr lang="sv-S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         Bakteriell </a:t>
            </a:r>
          </a:p>
          <a:p>
            <a:pPr marL="68580" marR="154940" indent="0">
              <a:lnSpc>
                <a:spcPct val="107000"/>
              </a:lnSpc>
              <a:spcAft>
                <a:spcPts val="200"/>
              </a:spcAft>
              <a:buNone/>
              <a:tabLst>
                <a:tab pos="1350645" algn="l"/>
                <a:tab pos="1890395" algn="l"/>
                <a:tab pos="3060700" algn="l"/>
              </a:tabLst>
            </a:pPr>
            <a:r>
              <a:rPr lang="sv-S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         UNS</a:t>
            </a:r>
          </a:p>
          <a:p>
            <a:pPr marL="75565" marR="154940" indent="-6985">
              <a:lnSpc>
                <a:spcPct val="107000"/>
              </a:lnSpc>
              <a:spcAft>
                <a:spcPts val="2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Infektion UNS som PC behandlas</a:t>
            </a:r>
          </a:p>
          <a:p>
            <a:pPr marL="75565" marR="154940" indent="-6985">
              <a:lnSpc>
                <a:spcPct val="107000"/>
              </a:lnSpc>
              <a:spcAft>
                <a:spcPts val="2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Urinvägsinfektion UNS</a:t>
            </a:r>
          </a:p>
          <a:p>
            <a:pPr marL="68580" marR="154940" indent="0">
              <a:lnSpc>
                <a:spcPct val="107000"/>
              </a:lnSpc>
              <a:spcAft>
                <a:spcPts val="200"/>
              </a:spcAft>
              <a:buNone/>
              <a:tabLst>
                <a:tab pos="1350645" algn="l"/>
                <a:tab pos="1890395" algn="l"/>
                <a:tab pos="3060700" algn="l"/>
              </a:tabLst>
            </a:pPr>
            <a:endParaRPr lang="sv-SE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7F7075A3-D817-136A-FC7B-38769ACF7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378" y="2338765"/>
            <a:ext cx="910571" cy="317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J15.</a:t>
            </a: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49DDD0C7-DC22-C101-687F-838234749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377" y="2739700"/>
            <a:ext cx="910571" cy="317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J18.9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C30806EA-44FE-82DE-542F-042DE7EC8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378" y="3241705"/>
            <a:ext cx="910571" cy="317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B99.9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16F3A91F-845A-DCEA-928A-8130FCABC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377" y="3642640"/>
            <a:ext cx="910571" cy="317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N39.0X</a:t>
            </a:r>
          </a:p>
        </p:txBody>
      </p:sp>
    </p:spTree>
    <p:extLst>
      <p:ext uri="{BB962C8B-B14F-4D97-AF65-F5344CB8AC3E}">
        <p14:creationId xmlns:p14="http://schemas.microsoft.com/office/powerpoint/2010/main" val="114567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6B989-EF0F-3278-B46D-2DAF1C513E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ÅTGÄRDSKODER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9C52C-1391-BA77-E4AA-7201C85C7A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75565" marR="154940" indent="-6985">
              <a:lnSpc>
                <a:spcPct val="107000"/>
              </a:lnSpc>
              <a:spcAft>
                <a:spcPts val="2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Trombolys</a:t>
            </a:r>
            <a:r>
              <a:rPr lang="sv-S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v-SE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alteplas</a:t>
            </a:r>
            <a:r>
              <a:rPr lang="sv-S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5565" marR="154940" indent="-6985">
              <a:lnSpc>
                <a:spcPct val="107000"/>
              </a:lnSpc>
              <a:spcAft>
                <a:spcPts val="2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20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Trombolys</a:t>
            </a:r>
            <a:r>
              <a:rPr lang="sv-SE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v-SE" sz="20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tenecteplas</a:t>
            </a:r>
            <a:r>
              <a:rPr lang="sv-SE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5565" marR="154940" indent="-6985">
              <a:lnSpc>
                <a:spcPct val="107000"/>
              </a:lnSpc>
              <a:spcAft>
                <a:spcPts val="2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Trombektomi</a:t>
            </a:r>
            <a:endParaRPr lang="sv-SE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5565" marR="154940" indent="-6985">
              <a:lnSpc>
                <a:spcPct val="107000"/>
              </a:lnSpc>
              <a:spcAft>
                <a:spcPts val="2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PEG</a:t>
            </a:r>
          </a:p>
          <a:p>
            <a:pPr marL="75565" marR="154940" indent="-6985">
              <a:lnSpc>
                <a:spcPct val="107000"/>
              </a:lnSpc>
              <a:spcAft>
                <a:spcPts val="2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Struktueread</a:t>
            </a:r>
            <a:r>
              <a:rPr lang="sv-S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uppföljning enligt                                                        nationella </a:t>
            </a:r>
            <a:r>
              <a:rPr lang="sv-SE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riklinjer</a:t>
            </a:r>
            <a:endParaRPr lang="sv-SE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" marR="154940" indent="0">
              <a:lnSpc>
                <a:spcPct val="107000"/>
              </a:lnSpc>
              <a:spcAft>
                <a:spcPts val="200"/>
              </a:spcAft>
              <a:buNone/>
              <a:tabLst>
                <a:tab pos="1350645" algn="l"/>
                <a:tab pos="1890395" algn="l"/>
                <a:tab pos="3060700" algn="l"/>
              </a:tabLst>
            </a:pPr>
            <a:endParaRPr lang="sv-SE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7F7075A3-D817-136A-FC7B-38769ACF7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376" y="2064765"/>
            <a:ext cx="3402429" cy="317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DT016 + B01AD02</a:t>
            </a: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49DDD0C7-DC22-C101-687F-838234749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375" y="2829373"/>
            <a:ext cx="910571" cy="317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AAL15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C30806EA-44FE-82DE-542F-042DE7EC8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374" y="3195658"/>
            <a:ext cx="910571" cy="317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JDB10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16F3A91F-845A-DCEA-928A-8130FCABC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373" y="3603740"/>
            <a:ext cx="910571" cy="317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AW001</a:t>
            </a:r>
          </a:p>
        </p:txBody>
      </p:sp>
      <p:pic>
        <p:nvPicPr>
          <p:cNvPr id="6" name="Picture 3" descr="P1+basilaristromb 2">
            <a:extLst>
              <a:ext uri="{FF2B5EF4-FFF2-40B4-BE49-F238E27FC236}">
                <a16:creationId xmlns:a16="http://schemas.microsoft.com/office/drawing/2014/main" id="{891E696D-2AD8-EFCF-5307-A363274A6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217" y="3726297"/>
            <a:ext cx="2896249" cy="21701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3">
            <a:extLst>
              <a:ext uri="{FF2B5EF4-FFF2-40B4-BE49-F238E27FC236}">
                <a16:creationId xmlns:a16="http://schemas.microsoft.com/office/drawing/2014/main" id="{57890B15-144F-B68B-1BF6-5E601A6A1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373" y="2440752"/>
            <a:ext cx="3402429" cy="317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DT016 + B01AD11</a:t>
            </a:r>
          </a:p>
        </p:txBody>
      </p:sp>
    </p:spTree>
    <p:extLst>
      <p:ext uri="{BB962C8B-B14F-4D97-AF65-F5344CB8AC3E}">
        <p14:creationId xmlns:p14="http://schemas.microsoft.com/office/powerpoint/2010/main" val="27588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6B989-EF0F-3278-B46D-2DAF1C513E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TRAUMATISKA HJÄRNBLÖDNINGAR (EJ RS)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9C52C-1391-BA77-E4AA-7201C85C7A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75565" marR="154940" indent="-6985">
              <a:lnSpc>
                <a:spcPct val="107000"/>
              </a:lnSpc>
              <a:spcAft>
                <a:spcPts val="2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Traumatisk hjärnblödning</a:t>
            </a:r>
          </a:p>
          <a:p>
            <a:pPr marL="75565" marR="154940" indent="-6985">
              <a:lnSpc>
                <a:spcPct val="107000"/>
              </a:lnSpc>
              <a:spcAft>
                <a:spcPts val="2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Traumatisk epiduralblödning</a:t>
            </a:r>
          </a:p>
          <a:p>
            <a:pPr marL="75565" marR="154940" indent="-6985">
              <a:lnSpc>
                <a:spcPct val="107000"/>
              </a:lnSpc>
              <a:spcAft>
                <a:spcPts val="2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Traumatisk </a:t>
            </a:r>
            <a:r>
              <a:rPr lang="sv-SE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subduralblödning</a:t>
            </a:r>
            <a:endParaRPr lang="sv-SE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5565" marR="154940" indent="-6985">
              <a:lnSpc>
                <a:spcPct val="107000"/>
              </a:lnSpc>
              <a:spcAft>
                <a:spcPts val="2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Traumatisk </a:t>
            </a:r>
            <a:r>
              <a:rPr lang="sv-SE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subaraknoidalblödning</a:t>
            </a:r>
            <a:endParaRPr lang="sv-SE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" marR="154940" indent="0">
              <a:lnSpc>
                <a:spcPct val="107000"/>
              </a:lnSpc>
              <a:spcAft>
                <a:spcPts val="200"/>
              </a:spcAft>
              <a:buNone/>
              <a:tabLst>
                <a:tab pos="1350645" algn="l"/>
                <a:tab pos="1890395" algn="l"/>
                <a:tab pos="3060700" algn="l"/>
              </a:tabLst>
            </a:pPr>
            <a:endParaRPr lang="sv-SE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" marR="154940" indent="0">
              <a:lnSpc>
                <a:spcPct val="107000"/>
              </a:lnSpc>
              <a:spcAft>
                <a:spcPts val="200"/>
              </a:spcAft>
              <a:buNone/>
              <a:tabLst>
                <a:tab pos="1350645" algn="l"/>
                <a:tab pos="1890395" algn="l"/>
                <a:tab pos="3060700" algn="l"/>
              </a:tabLst>
            </a:pPr>
            <a:r>
              <a:rPr lang="sv-S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Vid S06 används även orsakskod (skadans yttre orsak)</a:t>
            </a:r>
          </a:p>
          <a:p>
            <a:pPr marL="68580" marR="154940" indent="0">
              <a:lnSpc>
                <a:spcPct val="107000"/>
              </a:lnSpc>
              <a:spcAft>
                <a:spcPts val="200"/>
              </a:spcAft>
              <a:buNone/>
              <a:tabLst>
                <a:tab pos="1350645" algn="l"/>
                <a:tab pos="1890395" algn="l"/>
                <a:tab pos="3060700" algn="l"/>
              </a:tabLst>
            </a:pPr>
            <a:endParaRPr lang="sv-SE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7F7075A3-D817-136A-FC7B-38769ACF7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377" y="1933715"/>
            <a:ext cx="910568" cy="317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S06.3</a:t>
            </a: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49DDD0C7-DC22-C101-687F-838234749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372" y="2371751"/>
            <a:ext cx="910571" cy="317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S06.4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C30806EA-44FE-82DE-542F-042DE7EC8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371" y="2809787"/>
            <a:ext cx="910571" cy="317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S06.5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16F3A91F-845A-DCEA-928A-8130FCABC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370" y="3240418"/>
            <a:ext cx="910571" cy="317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S06.6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03B7368A-42C5-3947-48B3-567847C477F6}"/>
              </a:ext>
            </a:extLst>
          </p:cNvPr>
          <p:cNvSpPr/>
          <p:nvPr/>
        </p:nvSpPr>
        <p:spPr>
          <a:xfrm>
            <a:off x="4036978" y="4513343"/>
            <a:ext cx="4421221" cy="1417581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/>
              <a:t>Exempel:</a:t>
            </a:r>
          </a:p>
          <a:p>
            <a:pPr algn="ctr"/>
            <a:r>
              <a:rPr lang="sv-SE" sz="1600" dirty="0"/>
              <a:t>W00: Fall i samma plan m snö/is</a:t>
            </a:r>
          </a:p>
          <a:p>
            <a:r>
              <a:rPr lang="sv-SE" sz="1600" dirty="0"/>
              <a:t> W19: Fall </a:t>
            </a:r>
            <a:r>
              <a:rPr lang="sv-SE" sz="1600" dirty="0" err="1"/>
              <a:t>ospec</a:t>
            </a:r>
            <a:endParaRPr lang="sv-SE" sz="1600" dirty="0"/>
          </a:p>
          <a:p>
            <a:r>
              <a:rPr lang="sv-SE" sz="1600" dirty="0"/>
              <a:t> W21: slag/träff idrottsredskap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44768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05924-7710-96BE-B4E1-9A3B27FD57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FRÅGOR?</a:t>
            </a:r>
          </a:p>
        </p:txBody>
      </p:sp>
      <p:pic>
        <p:nvPicPr>
          <p:cNvPr id="1026" name="Picture 2" descr="Question mark PNG">
            <a:extLst>
              <a:ext uri="{FF2B5EF4-FFF2-40B4-BE49-F238E27FC236}">
                <a16:creationId xmlns:a16="http://schemas.microsoft.com/office/drawing/2014/main" id="{82294153-DD5C-272C-61BF-06772071D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36" y="1254549"/>
            <a:ext cx="4224236" cy="42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8E680D-A54B-44C1-AC30-3079AFAAB576}"/>
              </a:ext>
            </a:extLst>
          </p:cNvPr>
          <p:cNvSpPr txBox="1"/>
          <p:nvPr/>
        </p:nvSpPr>
        <p:spPr>
          <a:xfrm>
            <a:off x="1877786" y="5483113"/>
            <a:ext cx="6172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800" dirty="0">
                <a:ln>
                  <a:solidFill>
                    <a:srgbClr val="000090"/>
                  </a:solidFill>
                </a:ln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riksstroke@regionvasterbotten.se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223F5-E206-00CF-4603-F3D8061E6D3B}"/>
              </a:ext>
            </a:extLst>
          </p:cNvPr>
          <p:cNvSpPr txBox="1"/>
          <p:nvPr/>
        </p:nvSpPr>
        <p:spPr>
          <a:xfrm>
            <a:off x="2694214" y="600633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hlinkClick r:id="rId3"/>
              </a:rPr>
              <a:t>Riksstroke registreringsplattform |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413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ubrik 1">
            <a:extLst>
              <a:ext uri="{FF2B5EF4-FFF2-40B4-BE49-F238E27FC236}">
                <a16:creationId xmlns:a16="http://schemas.microsoft.com/office/drawing/2014/main" id="{E4340540-375C-EECC-F9E5-D33F7C4A5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613" y="333375"/>
            <a:ext cx="7772400" cy="1470025"/>
          </a:xfrm>
        </p:spPr>
        <p:txBody>
          <a:bodyPr/>
          <a:lstStyle/>
          <a:p>
            <a:pPr eaLnBrk="1" hangingPunct="1"/>
            <a:r>
              <a:rPr lang="sv-SE" altLang="sv-SE"/>
              <a:t>Vårens webbinarier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2A0343A-DFBC-F88A-0F21-0F87723BC5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677" y="1922463"/>
            <a:ext cx="8521593" cy="395972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sv-SE" dirty="0"/>
              <a:t>7 mars Förebyggande behandling efter ischemisk stroke och TIA. </a:t>
            </a:r>
          </a:p>
          <a:p>
            <a:pPr marL="914400" lvl="1" indent="-457200" algn="l" eaLnBrk="1" hangingPunct="1">
              <a:buFont typeface="Wingdings" panose="05000000000000000000" pitchFamily="2" charset="2"/>
              <a:buChar char="Ø"/>
              <a:defRPr/>
            </a:pPr>
            <a:r>
              <a:rPr lang="sv-SE" dirty="0"/>
              <a:t>Signild Åsberg</a:t>
            </a:r>
          </a:p>
          <a:p>
            <a:pPr marL="87313" indent="369888" eaLnBrk="1" hangingPunct="1">
              <a:buFont typeface="Arial" panose="020B0604020202020204" pitchFamily="34" charset="0"/>
              <a:buChar char="•"/>
              <a:defRPr/>
            </a:pPr>
            <a:r>
              <a:rPr lang="sv-SE" dirty="0"/>
              <a:t>4 april Strokerehabilitering ur ett vårdkedjeperspektiv</a:t>
            </a:r>
          </a:p>
          <a:p>
            <a:pPr marL="544513" lvl="1" indent="-4763" algn="l" eaLnBrk="1" hangingPunct="1">
              <a:buFont typeface="Wingdings" panose="05000000000000000000" pitchFamily="2" charset="2"/>
              <a:buChar char="Ø"/>
              <a:tabLst>
                <a:tab pos="714375" algn="l"/>
                <a:tab pos="809625" algn="l"/>
                <a:tab pos="984250" algn="l"/>
              </a:tabLst>
              <a:defRPr/>
            </a:pPr>
            <a:r>
              <a:rPr lang="sv-SE" dirty="0"/>
              <a:t>  Anna Bråndal</a:t>
            </a:r>
          </a:p>
          <a:p>
            <a:pPr marL="544513" eaLnBrk="1" hangingPunct="1">
              <a:buFont typeface="Arial" panose="020B0604020202020204" pitchFamily="34" charset="0"/>
              <a:buChar char="•"/>
              <a:defRPr/>
            </a:pPr>
            <a:r>
              <a:rPr lang="sv-SE" dirty="0"/>
              <a:t>2 maj Årsrapport 2023</a:t>
            </a:r>
          </a:p>
          <a:p>
            <a:pPr marL="1001713" lvl="1" indent="-457200" algn="l" eaLnBrk="1" hangingPunct="1">
              <a:buFont typeface="Wingdings" panose="05000000000000000000" pitchFamily="2" charset="2"/>
              <a:buChar char="Ø"/>
              <a:defRPr/>
            </a:pPr>
            <a:r>
              <a:rPr lang="sv-SE" dirty="0"/>
              <a:t>Mia Von Euler</a:t>
            </a:r>
          </a:p>
        </p:txBody>
      </p:sp>
      <p:sp>
        <p:nvSpPr>
          <p:cNvPr id="5124" name="Rektangel 1">
            <a:extLst>
              <a:ext uri="{FF2B5EF4-FFF2-40B4-BE49-F238E27FC236}">
                <a16:creationId xmlns:a16="http://schemas.microsoft.com/office/drawing/2014/main" id="{712F717C-7D5A-F6F5-28D8-BD1BE48F5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-671513"/>
            <a:ext cx="45720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F6C87-360B-DE74-173B-49E7B1693858}"/>
              </a:ext>
            </a:extLst>
          </p:cNvPr>
          <p:cNvSpPr/>
          <p:nvPr/>
        </p:nvSpPr>
        <p:spPr>
          <a:xfrm>
            <a:off x="3428159" y="474622"/>
            <a:ext cx="2287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2250133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3C282915-C323-43D5-804A-3D4ACFAF8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581399"/>
            <a:ext cx="7772400" cy="147002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endParaRPr lang="sv-SE" dirty="0"/>
          </a:p>
          <a:p>
            <a:pPr lvl="1">
              <a:defRPr/>
            </a:pPr>
            <a:r>
              <a:rPr lang="sv-SE" dirty="0"/>
              <a:t>Mia von Euler</a:t>
            </a:r>
          </a:p>
          <a:p>
            <a:pPr lvl="1">
              <a:defRPr/>
            </a:pPr>
            <a:r>
              <a:rPr lang="sv-SE" dirty="0"/>
              <a:t>Registerhållare Riksstroke</a:t>
            </a:r>
          </a:p>
          <a:p>
            <a:pPr lvl="1">
              <a:defRPr/>
            </a:pPr>
            <a:r>
              <a:rPr lang="sv-SE" dirty="0"/>
              <a:t>Professor i Neurologi, Örebro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2E88C6-E324-CFCA-77CF-A7F1E9576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1584" y="1591139"/>
            <a:ext cx="4926616" cy="1470025"/>
          </a:xfrm>
        </p:spPr>
        <p:txBody>
          <a:bodyPr/>
          <a:lstStyle/>
          <a:p>
            <a:r>
              <a:rPr lang="sv-SE" dirty="0" err="1"/>
              <a:t>Riksstrokes</a:t>
            </a:r>
            <a:r>
              <a:rPr lang="sv-SE" dirty="0"/>
              <a:t> diagnoslathund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0DDE65-37C1-336E-0B24-9F5EA5374C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24" t="28211" r="28049" b="14083"/>
          <a:stretch/>
        </p:blipFill>
        <p:spPr>
          <a:xfrm>
            <a:off x="1827121" y="1176262"/>
            <a:ext cx="1959263" cy="2968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F3D5B4-2B1A-D864-9502-4CCB5838EF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94" t="28337" r="49580" b="10958"/>
          <a:stretch/>
        </p:blipFill>
        <p:spPr>
          <a:xfrm>
            <a:off x="267626" y="501767"/>
            <a:ext cx="1959263" cy="31223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4">
            <a:extLst>
              <a:ext uri="{FF2B5EF4-FFF2-40B4-BE49-F238E27FC236}">
                <a16:creationId xmlns:a16="http://schemas.microsoft.com/office/drawing/2014/main" id="{2F0B0BB1-6C36-BD6B-9B96-58A55A9DE472}"/>
              </a:ext>
            </a:extLst>
          </p:cNvPr>
          <p:cNvSpPr>
            <a:spLocks noChangeArrowheads="1"/>
          </p:cNvSpPr>
          <p:nvPr/>
        </p:nvSpPr>
        <p:spPr bwMode="auto">
          <a:xfrm rot="683300">
            <a:off x="5152640" y="2032541"/>
            <a:ext cx="251359" cy="589102"/>
          </a:xfrm>
          <a:prstGeom prst="downArrow">
            <a:avLst>
              <a:gd name="adj1" fmla="val 38333"/>
              <a:gd name="adj2" fmla="val 844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350"/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DADF7F0B-6D2B-7987-3962-4CB4FE533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8662" y="2989788"/>
            <a:ext cx="5715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/>
              <a:t>30%</a:t>
            </a:r>
            <a:endParaRPr lang="ru-RU" altLang="en-US" sz="1350" dirty="0"/>
          </a:p>
        </p:txBody>
      </p:sp>
      <p:sp>
        <p:nvSpPr>
          <p:cNvPr id="10247" name="Text Box 9">
            <a:extLst>
              <a:ext uri="{FF2B5EF4-FFF2-40B4-BE49-F238E27FC236}">
                <a16:creationId xmlns:a16="http://schemas.microsoft.com/office/drawing/2014/main" id="{6A2B1697-2772-9058-4507-E072C9ED2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750" y="2219544"/>
            <a:ext cx="685800" cy="30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500" dirty="0"/>
              <a:t>15%</a:t>
            </a:r>
            <a:endParaRPr lang="ru-RU" altLang="en-US" sz="1500" dirty="0"/>
          </a:p>
        </p:txBody>
      </p:sp>
      <p:sp>
        <p:nvSpPr>
          <p:cNvPr id="10254" name="Rectangle 18">
            <a:extLst>
              <a:ext uri="{FF2B5EF4-FFF2-40B4-BE49-F238E27FC236}">
                <a16:creationId xmlns:a16="http://schemas.microsoft.com/office/drawing/2014/main" id="{AFF0F8FA-4BD4-FB07-2A22-2CB497E8B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493" y="2634983"/>
            <a:ext cx="5062540" cy="34788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Ischemi</a:t>
            </a:r>
            <a:endParaRPr lang="sv-SE" altLang="en-US" sz="1800" dirty="0">
              <a:solidFill>
                <a:schemeClr val="bg1"/>
              </a:solidFill>
            </a:endParaRPr>
          </a:p>
        </p:txBody>
      </p:sp>
      <p:sp>
        <p:nvSpPr>
          <p:cNvPr id="10255" name="Text Box 26">
            <a:extLst>
              <a:ext uri="{FF2B5EF4-FFF2-40B4-BE49-F238E27FC236}">
                <a16:creationId xmlns:a16="http://schemas.microsoft.com/office/drawing/2014/main" id="{01C499D7-89E1-2ABE-933A-A12A2AADE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032" y="2989788"/>
            <a:ext cx="5715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/>
              <a:t>15%</a:t>
            </a:r>
            <a:endParaRPr lang="ru-RU" altLang="en-US" sz="1350" dirty="0"/>
          </a:p>
        </p:txBody>
      </p:sp>
      <p:sp>
        <p:nvSpPr>
          <p:cNvPr id="10256" name="Text Box 27">
            <a:extLst>
              <a:ext uri="{FF2B5EF4-FFF2-40B4-BE49-F238E27FC236}">
                <a16:creationId xmlns:a16="http://schemas.microsoft.com/office/drawing/2014/main" id="{AB05AC71-E0C8-24B5-7979-2195344A3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2807" y="2989788"/>
            <a:ext cx="6286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/>
              <a:t>20%</a:t>
            </a:r>
            <a:endParaRPr lang="ru-RU" altLang="en-US" sz="1350" dirty="0"/>
          </a:p>
        </p:txBody>
      </p:sp>
      <p:sp>
        <p:nvSpPr>
          <p:cNvPr id="10257" name="Text Box 28">
            <a:extLst>
              <a:ext uri="{FF2B5EF4-FFF2-40B4-BE49-F238E27FC236}">
                <a16:creationId xmlns:a16="http://schemas.microsoft.com/office/drawing/2014/main" id="{51A40387-F13D-A1CF-0D0F-267A0E817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943" y="2996193"/>
            <a:ext cx="5715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/>
              <a:t>30%</a:t>
            </a:r>
            <a:endParaRPr lang="ru-RU" altLang="en-US" sz="1350" dirty="0"/>
          </a:p>
        </p:txBody>
      </p:sp>
      <p:sp>
        <p:nvSpPr>
          <p:cNvPr id="10258" name="Text Box 29">
            <a:extLst>
              <a:ext uri="{FF2B5EF4-FFF2-40B4-BE49-F238E27FC236}">
                <a16:creationId xmlns:a16="http://schemas.microsoft.com/office/drawing/2014/main" id="{B0D4CC46-F00A-0B71-DA77-07FB83605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4446" y="2249114"/>
            <a:ext cx="8572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500" dirty="0"/>
              <a:t>85%</a:t>
            </a:r>
            <a:endParaRPr lang="ru-RU" altLang="en-US" sz="1500" dirty="0"/>
          </a:p>
        </p:txBody>
      </p:sp>
      <p:sp>
        <p:nvSpPr>
          <p:cNvPr id="10259" name="Text Box 30">
            <a:extLst>
              <a:ext uri="{FF2B5EF4-FFF2-40B4-BE49-F238E27FC236}">
                <a16:creationId xmlns:a16="http://schemas.microsoft.com/office/drawing/2014/main" id="{C03962C8-7481-068F-AE41-616F714A7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354" y="2989788"/>
            <a:ext cx="4572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/>
              <a:t>5%</a:t>
            </a:r>
            <a:endParaRPr lang="ru-RU" altLang="en-US" sz="1350" dirty="0"/>
          </a:p>
        </p:txBody>
      </p:sp>
      <p:sp>
        <p:nvSpPr>
          <p:cNvPr id="10260" name="Line 21">
            <a:extLst>
              <a:ext uri="{FF2B5EF4-FFF2-40B4-BE49-F238E27FC236}">
                <a16:creationId xmlns:a16="http://schemas.microsoft.com/office/drawing/2014/main" id="{8A1344D8-75EE-0D56-F012-C63AE8E5C6AE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3" y="2881977"/>
            <a:ext cx="0" cy="48577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270" name="Text Box 9">
            <a:extLst>
              <a:ext uri="{FF2B5EF4-FFF2-40B4-BE49-F238E27FC236}">
                <a16:creationId xmlns:a16="http://schemas.microsoft.com/office/drawing/2014/main" id="{EA6125ED-B2C1-2485-4B8B-4B41B7040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672" y="2994558"/>
            <a:ext cx="685800" cy="27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/>
              <a:t>33%</a:t>
            </a:r>
            <a:endParaRPr lang="ru-RU" altLang="en-US" sz="1350" dirty="0"/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98C3DB9E-5339-8235-1382-65ADFC33A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492" y="3368736"/>
            <a:ext cx="906063" cy="69413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 err="1">
                <a:solidFill>
                  <a:schemeClr val="bg1"/>
                </a:solidFill>
              </a:rPr>
              <a:t>Storkärls-sjuka</a:t>
            </a:r>
            <a:endParaRPr lang="sv-SE" altLang="en-US" sz="120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en-US" altLang="en-US" sz="900" dirty="0">
              <a:solidFill>
                <a:schemeClr val="bg1"/>
              </a:solidFill>
            </a:endParaRP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1829BF55-499B-CC22-274C-FE2C68079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612" y="3368490"/>
            <a:ext cx="906063" cy="69413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 err="1">
                <a:solidFill>
                  <a:schemeClr val="bg1"/>
                </a:solidFill>
              </a:rPr>
              <a:t>Småkärl-sjuka</a:t>
            </a:r>
            <a:endParaRPr lang="en-US" altLang="en-US" sz="135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ru-RU" altLang="en-US" sz="900" dirty="0">
              <a:solidFill>
                <a:schemeClr val="bg1"/>
              </a:solidFill>
            </a:endParaRP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379A7B54-203F-1A11-69D0-262ECA69B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732" y="3368244"/>
            <a:ext cx="906063" cy="69413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 err="1">
                <a:solidFill>
                  <a:schemeClr val="bg1"/>
                </a:solidFill>
              </a:rPr>
              <a:t>Okänd</a:t>
            </a:r>
            <a:r>
              <a:rPr lang="en-US" altLang="en-US" sz="1350" dirty="0">
                <a:solidFill>
                  <a:schemeClr val="bg1"/>
                </a:solidFill>
              </a:rPr>
              <a:t> /</a:t>
            </a:r>
            <a:r>
              <a:rPr lang="en-US" altLang="en-US" sz="1350" dirty="0" err="1">
                <a:solidFill>
                  <a:schemeClr val="bg1"/>
                </a:solidFill>
              </a:rPr>
              <a:t>multipla</a:t>
            </a:r>
            <a:r>
              <a:rPr lang="en-US" altLang="en-US" sz="1350" dirty="0">
                <a:solidFill>
                  <a:schemeClr val="bg1"/>
                </a:solidFill>
              </a:rPr>
              <a:t> </a:t>
            </a:r>
            <a:r>
              <a:rPr lang="en-US" altLang="en-US" sz="1350" dirty="0" err="1">
                <a:solidFill>
                  <a:schemeClr val="bg1"/>
                </a:solidFill>
              </a:rPr>
              <a:t>orsaker</a:t>
            </a:r>
            <a:endParaRPr lang="en-US" altLang="en-US" sz="1350" dirty="0">
              <a:solidFill>
                <a:schemeClr val="bg1"/>
              </a:solidFill>
            </a:endParaRP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1FAC2826-4488-B4EB-66E4-80FC3538F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851" y="3367998"/>
            <a:ext cx="954884" cy="69413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 err="1">
                <a:solidFill>
                  <a:schemeClr val="bg1"/>
                </a:solidFill>
              </a:rPr>
              <a:t>Kardio-embolisk</a:t>
            </a:r>
            <a:endParaRPr lang="en-US" altLang="en-US" sz="135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en-US" altLang="en-US" sz="900" dirty="0">
              <a:solidFill>
                <a:schemeClr val="bg1"/>
              </a:solidFill>
            </a:endParaRP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3F73FC35-E29D-954C-7859-997DF220D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3972" y="3367752"/>
            <a:ext cx="906063" cy="69413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350" dirty="0" err="1">
                <a:solidFill>
                  <a:schemeClr val="bg1"/>
                </a:solidFill>
              </a:rPr>
              <a:t>Ovanlig</a:t>
            </a:r>
            <a:endParaRPr lang="en-US" altLang="en-US" sz="1350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350" dirty="0" err="1">
                <a:solidFill>
                  <a:schemeClr val="bg1"/>
                </a:solidFill>
              </a:rPr>
              <a:t>orsak</a:t>
            </a:r>
            <a:endParaRPr lang="en-US" altLang="en-US" sz="135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ru-RU" altLang="en-US" sz="900" dirty="0">
              <a:solidFill>
                <a:schemeClr val="bg1"/>
              </a:solidFill>
            </a:endParaRPr>
          </a:p>
        </p:txBody>
      </p:sp>
      <p:sp>
        <p:nvSpPr>
          <p:cNvPr id="8" name="Line 21">
            <a:extLst>
              <a:ext uri="{FF2B5EF4-FFF2-40B4-BE49-F238E27FC236}">
                <a16:creationId xmlns:a16="http://schemas.microsoft.com/office/drawing/2014/main" id="{604B8133-0CAF-28B6-24EB-AC3E054783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0716" y="2889121"/>
            <a:ext cx="0" cy="48577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" name="Line 21">
            <a:extLst>
              <a:ext uri="{FF2B5EF4-FFF2-40B4-BE49-F238E27FC236}">
                <a16:creationId xmlns:a16="http://schemas.microsoft.com/office/drawing/2014/main" id="{24DC83F6-098D-5E0F-B13A-1782D960187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6559" y="2896265"/>
            <a:ext cx="0" cy="48577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" name="Line 21">
            <a:extLst>
              <a:ext uri="{FF2B5EF4-FFF2-40B4-BE49-F238E27FC236}">
                <a16:creationId xmlns:a16="http://schemas.microsoft.com/office/drawing/2014/main" id="{04FEA440-F5A6-E626-312B-748A7AD7D2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0978" y="2903409"/>
            <a:ext cx="0" cy="48577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" name="Line 21">
            <a:extLst>
              <a:ext uri="{FF2B5EF4-FFF2-40B4-BE49-F238E27FC236}">
                <a16:creationId xmlns:a16="http://schemas.microsoft.com/office/drawing/2014/main" id="{960A1836-A089-8DEE-44FD-567B475989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2534" y="2910552"/>
            <a:ext cx="0" cy="48577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9FCC310B-34C6-0BF6-228A-143BD72B4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404" y="2634983"/>
            <a:ext cx="2815826" cy="34788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Blödning</a:t>
            </a:r>
            <a:endParaRPr lang="sv-SE" altLang="en-US" sz="1800" dirty="0">
              <a:solidFill>
                <a:schemeClr val="bg1"/>
              </a:solidFill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BE416EA6-B471-358F-AB2A-0A24539A6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2404" y="3374896"/>
            <a:ext cx="1409998" cy="55563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350" dirty="0" err="1">
                <a:solidFill>
                  <a:schemeClr val="bg1"/>
                </a:solidFill>
              </a:rPr>
              <a:t>Intraparenkymal</a:t>
            </a:r>
            <a:endParaRPr lang="en-US" altLang="en-US" sz="135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ru-RU" altLang="en-US" sz="1200" dirty="0">
              <a:solidFill>
                <a:schemeClr val="bg1"/>
              </a:solidFill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407453C7-79A7-65EE-1122-04C88BB57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6638" y="3367752"/>
            <a:ext cx="1321594" cy="55563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350" dirty="0" err="1">
                <a:solidFill>
                  <a:schemeClr val="bg1"/>
                </a:solidFill>
              </a:rPr>
              <a:t>Subaraknoidal</a:t>
            </a:r>
            <a:endParaRPr lang="en-US" altLang="en-US" sz="135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ru-RU" altLang="en-US" sz="1200" dirty="0">
              <a:solidFill>
                <a:schemeClr val="bg1"/>
              </a:solidFill>
            </a:endParaRPr>
          </a:p>
        </p:txBody>
      </p:sp>
      <p:sp>
        <p:nvSpPr>
          <p:cNvPr id="15" name="Line 21">
            <a:extLst>
              <a:ext uri="{FF2B5EF4-FFF2-40B4-BE49-F238E27FC236}">
                <a16:creationId xmlns:a16="http://schemas.microsoft.com/office/drawing/2014/main" id="{B39AFA8E-EA90-C8E3-A45C-688D1CD0C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1303" y="2924840"/>
            <a:ext cx="0" cy="48577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73F7734B-C5ED-5CB1-350E-140C5F6BFDE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7197" y="2939127"/>
            <a:ext cx="0" cy="48577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5A543AA8-C9C7-A5CA-667C-F79BF3256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3450" y="3006979"/>
            <a:ext cx="685800" cy="27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/>
              <a:t>67%</a:t>
            </a:r>
            <a:endParaRPr lang="ru-RU" altLang="en-US" sz="1350" dirty="0"/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2F02A6DD-4CCF-1335-2190-63F4EC729731}"/>
              </a:ext>
            </a:extLst>
          </p:cNvPr>
          <p:cNvSpPr>
            <a:spLocks noChangeArrowheads="1"/>
          </p:cNvSpPr>
          <p:nvPr/>
        </p:nvSpPr>
        <p:spPr bwMode="auto">
          <a:xfrm rot="20564173">
            <a:off x="5822339" y="2020410"/>
            <a:ext cx="224027" cy="587102"/>
          </a:xfrm>
          <a:prstGeom prst="downArrow">
            <a:avLst>
              <a:gd name="adj1" fmla="val 38333"/>
              <a:gd name="adj2" fmla="val 844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350"/>
          </a:p>
        </p:txBody>
      </p:sp>
      <p:pic>
        <p:nvPicPr>
          <p:cNvPr id="1026" name="Picture 2" descr="Brain PNG">
            <a:extLst>
              <a:ext uri="{FF2B5EF4-FFF2-40B4-BE49-F238E27FC236}">
                <a16:creationId xmlns:a16="http://schemas.microsoft.com/office/drawing/2014/main" id="{B2DB222A-1CE2-653E-6040-40F0D6F91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0706">
            <a:off x="4507864" y="726026"/>
            <a:ext cx="1828481" cy="182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791B975-E5DE-9705-6578-4C5E949604E8}"/>
              </a:ext>
            </a:extLst>
          </p:cNvPr>
          <p:cNvSpPr/>
          <p:nvPr/>
        </p:nvSpPr>
        <p:spPr>
          <a:xfrm>
            <a:off x="4942778" y="1263387"/>
            <a:ext cx="1131063" cy="461529"/>
          </a:xfrm>
          <a:prstGeom prst="rect">
            <a:avLst/>
          </a:prstGeom>
          <a:noFill/>
        </p:spPr>
        <p:txBody>
          <a:bodyPr wrap="none" lIns="45712" tIns="22856" rIns="45712" bIns="22856">
            <a:spAutoFit/>
          </a:bodyPr>
          <a:lstStyle/>
          <a:p>
            <a:pPr algn="ctr"/>
            <a:r>
              <a:rPr lang="en-US" sz="2699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stroke</a:t>
            </a:r>
          </a:p>
        </p:txBody>
      </p:sp>
      <p:sp>
        <p:nvSpPr>
          <p:cNvPr id="2" name="Text Box 13">
            <a:extLst>
              <a:ext uri="{FF2B5EF4-FFF2-40B4-BE49-F238E27FC236}">
                <a16:creationId xmlns:a16="http://schemas.microsoft.com/office/drawing/2014/main" id="{DB28C5FA-E1D0-E414-D42C-92818596A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7" y="4186157"/>
            <a:ext cx="906063" cy="4863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v-SE" altLang="en-US" sz="1350" dirty="0">
                <a:solidFill>
                  <a:schemeClr val="bg1"/>
                </a:solidFill>
              </a:rPr>
              <a:t>I63.0</a:t>
            </a:r>
            <a:endParaRPr lang="sv-SE" altLang="en-US" sz="120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en-US" altLang="en-US" sz="900" dirty="0">
              <a:solidFill>
                <a:schemeClr val="bg1"/>
              </a:solidFill>
            </a:endParaRP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7B10BF74-9DE8-D2FD-A2D0-87A41A17A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387" y="4185911"/>
            <a:ext cx="906063" cy="4863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>
                <a:solidFill>
                  <a:schemeClr val="bg1"/>
                </a:solidFill>
              </a:rPr>
              <a:t>I63.3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ru-RU" altLang="en-US" sz="900" dirty="0">
              <a:solidFill>
                <a:schemeClr val="bg1"/>
              </a:solidFill>
            </a:endParaRPr>
          </a:p>
        </p:txBody>
      </p:sp>
      <p:sp>
        <p:nvSpPr>
          <p:cNvPr id="21" name="Text Box 13">
            <a:extLst>
              <a:ext uri="{FF2B5EF4-FFF2-40B4-BE49-F238E27FC236}">
                <a16:creationId xmlns:a16="http://schemas.microsoft.com/office/drawing/2014/main" id="{D634A709-5A75-079F-EF3E-297371D37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6626" y="4185419"/>
            <a:ext cx="954884" cy="4863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>
                <a:solidFill>
                  <a:schemeClr val="bg1"/>
                </a:solidFill>
              </a:rPr>
              <a:t>I63.4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en-US" altLang="en-US" sz="900" dirty="0">
              <a:solidFill>
                <a:schemeClr val="bg1"/>
              </a:solidFill>
            </a:endParaRP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E2523E5F-1653-8C05-B88F-0D5C7AF0B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5747" y="4185173"/>
            <a:ext cx="906063" cy="4863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350" dirty="0">
                <a:solidFill>
                  <a:schemeClr val="bg1"/>
                </a:solidFill>
              </a:rPr>
              <a:t>I63.8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ru-RU" altLang="en-US" sz="900" dirty="0">
              <a:solidFill>
                <a:schemeClr val="bg1"/>
              </a:solidFill>
            </a:endParaRP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8B412700-5412-CDCD-B9B3-B0142B5E4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863" y="3990299"/>
            <a:ext cx="1409998" cy="182187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350" dirty="0">
                <a:solidFill>
                  <a:schemeClr val="bg1"/>
                </a:solidFill>
              </a:rPr>
              <a:t>I61</a:t>
            </a:r>
          </a:p>
          <a:p>
            <a:pPr marR="133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350645" algn="l"/>
                <a:tab pos="1890395" algn="l"/>
                <a:tab pos="3060700" algn="l"/>
                <a:tab pos="3510915" algn="l"/>
              </a:tabLst>
            </a:pPr>
            <a:r>
              <a:rPr lang="sv-SE" sz="1050" dirty="0">
                <a:solidFill>
                  <a:schemeClr val="bg1"/>
                </a:solidFill>
              </a:rPr>
              <a:t>Storhjärnan</a:t>
            </a:r>
          </a:p>
          <a:p>
            <a:pPr marR="133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350645" algn="l"/>
                <a:tab pos="1890395" algn="l"/>
                <a:tab pos="3060700" algn="l"/>
                <a:tab pos="3510915" algn="l"/>
              </a:tabLst>
            </a:pPr>
            <a:r>
              <a:rPr lang="sv-SE" sz="1050" dirty="0">
                <a:solidFill>
                  <a:schemeClr val="bg1"/>
                </a:solidFill>
              </a:rPr>
              <a:t> djup/central   I61.0                    ytlig/</a:t>
            </a:r>
            <a:r>
              <a:rPr lang="sv-SE" sz="1050" dirty="0" err="1">
                <a:solidFill>
                  <a:schemeClr val="bg1"/>
                </a:solidFill>
              </a:rPr>
              <a:t>lobär</a:t>
            </a:r>
            <a:r>
              <a:rPr lang="sv-SE" sz="1050" dirty="0">
                <a:solidFill>
                  <a:schemeClr val="bg1"/>
                </a:solidFill>
              </a:rPr>
              <a:t>       I61.1</a:t>
            </a:r>
          </a:p>
          <a:p>
            <a:pPr marR="13271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350645" algn="l"/>
                <a:tab pos="1890395" algn="l"/>
                <a:tab pos="3060700" algn="l"/>
                <a:tab pos="3510915" algn="l"/>
              </a:tabLst>
            </a:pPr>
            <a:r>
              <a:rPr lang="sv-SE" sz="1050" dirty="0">
                <a:solidFill>
                  <a:schemeClr val="bg1"/>
                </a:solidFill>
              </a:rPr>
              <a:t> </a:t>
            </a:r>
            <a:r>
              <a:rPr lang="sv-SE" sz="1050" dirty="0" err="1">
                <a:solidFill>
                  <a:schemeClr val="bg1"/>
                </a:solidFill>
              </a:rPr>
              <a:t>ospec</a:t>
            </a:r>
            <a:r>
              <a:rPr lang="sv-SE" sz="1050" dirty="0">
                <a:solidFill>
                  <a:schemeClr val="bg1"/>
                </a:solidFill>
              </a:rPr>
              <a:t>.           I61.2 Hjärnstam      I61.3   </a:t>
            </a:r>
          </a:p>
          <a:p>
            <a:pPr marR="133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350645" algn="l"/>
                <a:tab pos="1890395" algn="l"/>
                <a:tab pos="3060700" algn="l"/>
                <a:tab pos="3510915" algn="l"/>
              </a:tabLst>
            </a:pPr>
            <a:r>
              <a:rPr lang="sv-SE" sz="1050" dirty="0">
                <a:solidFill>
                  <a:schemeClr val="bg1"/>
                </a:solidFill>
              </a:rPr>
              <a:t>Lillhjärna        I61.4           </a:t>
            </a:r>
            <a:r>
              <a:rPr lang="sv-SE" sz="1050" dirty="0" err="1">
                <a:solidFill>
                  <a:schemeClr val="bg1"/>
                </a:solidFill>
              </a:rPr>
              <a:t>Intraventrik</a:t>
            </a:r>
            <a:r>
              <a:rPr lang="sv-SE" sz="1050" dirty="0">
                <a:solidFill>
                  <a:schemeClr val="bg1"/>
                </a:solidFill>
              </a:rPr>
              <a:t>.    I61.5              Multipel          I61.6          </a:t>
            </a:r>
            <a:r>
              <a:rPr lang="sv-SE" sz="1050" dirty="0" err="1">
                <a:solidFill>
                  <a:schemeClr val="bg1"/>
                </a:solidFill>
              </a:rPr>
              <a:t>Ospec</a:t>
            </a:r>
            <a:r>
              <a:rPr lang="sv-SE" sz="1050" dirty="0">
                <a:solidFill>
                  <a:schemeClr val="bg1"/>
                </a:solidFill>
              </a:rPr>
              <a:t>.           I61.9</a:t>
            </a:r>
          </a:p>
        </p:txBody>
      </p:sp>
      <p:sp>
        <p:nvSpPr>
          <p:cNvPr id="24" name="Text Box 13">
            <a:extLst>
              <a:ext uri="{FF2B5EF4-FFF2-40B4-BE49-F238E27FC236}">
                <a16:creationId xmlns:a16="http://schemas.microsoft.com/office/drawing/2014/main" id="{A96143FD-9C41-DD1C-5A61-6EFB9F71B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413" y="3977839"/>
            <a:ext cx="1321594" cy="21676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350" dirty="0">
                <a:solidFill>
                  <a:schemeClr val="bg1"/>
                </a:solidFill>
              </a:rPr>
              <a:t>I60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160145" algn="l"/>
                <a:tab pos="1350645" algn="l"/>
                <a:tab pos="1890395" algn="l"/>
                <a:tab pos="3060700" algn="l"/>
                <a:tab pos="3510915" algn="l"/>
              </a:tabLst>
            </a:pPr>
            <a:r>
              <a:rPr lang="sv-SE" sz="105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Från</a:t>
            </a:r>
            <a:r>
              <a:rPr lang="sv-SE" sz="105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160145" algn="l"/>
                <a:tab pos="1350645" algn="l"/>
                <a:tab pos="1890395" algn="l"/>
                <a:tab pos="3060700" algn="l"/>
                <a:tab pos="3510915" algn="l"/>
              </a:tabLst>
            </a:pPr>
            <a:r>
              <a:rPr lang="sv-SE" sz="105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a. </a:t>
            </a:r>
            <a:r>
              <a:rPr lang="sv-SE" sz="1050" dirty="0" err="1">
                <a:solidFill>
                  <a:schemeClr val="bg1"/>
                </a:solidFill>
                <a:ea typeface="Times New Roman" panose="02020603050405020304" pitchFamily="18" charset="0"/>
              </a:rPr>
              <a:t>c</a:t>
            </a:r>
            <a:r>
              <a:rPr lang="sv-SE" sz="105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arotis</a:t>
            </a:r>
            <a:r>
              <a:rPr lang="sv-SE" sz="105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       I60.0    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160145" algn="l"/>
                <a:tab pos="1350645" algn="l"/>
                <a:tab pos="1890395" algn="l"/>
                <a:tab pos="3060700" algn="l"/>
                <a:tab pos="3510915" algn="l"/>
              </a:tabLst>
            </a:pPr>
            <a:r>
              <a:rPr lang="sv-SE" sz="105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a. </a:t>
            </a:r>
            <a:r>
              <a:rPr lang="sv-SE" sz="105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cer</a:t>
            </a:r>
            <a:r>
              <a:rPr lang="sv-SE" sz="105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media   I60.1</a:t>
            </a:r>
            <a:endParaRPr lang="sv-SE" sz="105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160145" algn="l"/>
                <a:tab pos="1350645" algn="l"/>
                <a:tab pos="1890395" algn="l"/>
                <a:tab pos="3060700" algn="l"/>
                <a:tab pos="3510915" algn="l"/>
              </a:tabLst>
            </a:pPr>
            <a:r>
              <a:rPr lang="sv-SE" sz="105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främre kom.</a:t>
            </a:r>
            <a:r>
              <a:rPr lang="sv-SE" sz="1050" dirty="0">
                <a:solidFill>
                  <a:schemeClr val="bg1"/>
                </a:solidFill>
                <a:ea typeface="Times New Roman" panose="02020603050405020304" pitchFamily="18" charset="0"/>
              </a:rPr>
              <a:t>    </a:t>
            </a:r>
            <a:r>
              <a:rPr lang="sv-SE" sz="105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I60.2	 bakre kom.     I60.3</a:t>
            </a:r>
            <a:endParaRPr lang="sv-SE" sz="105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160145" algn="l"/>
                <a:tab pos="1350645" algn="l"/>
                <a:tab pos="1890395" algn="l"/>
                <a:tab pos="3060700" algn="l"/>
                <a:tab pos="3510915" algn="l"/>
              </a:tabLst>
            </a:pPr>
            <a:r>
              <a:rPr lang="sv-SE" sz="105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a. basilaris      I60.4</a:t>
            </a:r>
            <a:endParaRPr lang="sv-SE" sz="105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160145" algn="l"/>
                <a:tab pos="1350645" algn="l"/>
                <a:tab pos="1890395" algn="l"/>
                <a:tab pos="3060700" algn="l"/>
                <a:tab pos="3510915" algn="l"/>
              </a:tabLst>
            </a:pPr>
            <a:r>
              <a:rPr lang="sv-SE" sz="105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a. </a:t>
            </a:r>
            <a:r>
              <a:rPr lang="sv-SE" sz="1050" dirty="0" err="1">
                <a:solidFill>
                  <a:schemeClr val="bg1"/>
                </a:solidFill>
                <a:ea typeface="Times New Roman" panose="02020603050405020304" pitchFamily="18" charset="0"/>
              </a:rPr>
              <a:t>v</a:t>
            </a:r>
            <a:r>
              <a:rPr lang="sv-SE" sz="105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ertebralis</a:t>
            </a:r>
            <a:r>
              <a:rPr lang="sv-SE" sz="105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 </a:t>
            </a:r>
            <a:r>
              <a:rPr lang="sv-SE" sz="1050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sv-SE" sz="105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I60.5</a:t>
            </a:r>
            <a:endParaRPr lang="sv-SE" sz="105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350645" algn="l"/>
                <a:tab pos="1890395" algn="l"/>
                <a:tab pos="3060700" algn="l"/>
                <a:tab pos="3510915" algn="l"/>
              </a:tabLst>
            </a:pPr>
            <a:r>
              <a:rPr lang="sv-SE" sz="1050" dirty="0">
                <a:solidFill>
                  <a:schemeClr val="bg1"/>
                </a:solidFill>
                <a:ea typeface="Times New Roman" panose="02020603050405020304" pitchFamily="18" charset="0"/>
              </a:rPr>
              <a:t>a</a:t>
            </a:r>
            <a:r>
              <a:rPr lang="sv-SE" sz="105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ndra IC art    I60.6</a:t>
            </a:r>
            <a:endParaRPr lang="sv-SE" sz="105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350645" algn="l"/>
                <a:tab pos="1890395" algn="l"/>
                <a:tab pos="3060700" algn="l"/>
                <a:tab pos="3510915" algn="l"/>
              </a:tabLst>
            </a:pPr>
            <a:r>
              <a:rPr lang="sv-SE" sz="105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ospec</a:t>
            </a:r>
            <a:r>
              <a:rPr lang="sv-SE" sz="105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artär     I60.7</a:t>
            </a:r>
            <a:endParaRPr lang="sv-SE" sz="105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160145" algn="l"/>
                <a:tab pos="1350645" algn="l"/>
                <a:tab pos="1890395" algn="l"/>
                <a:tab pos="3060700" algn="l"/>
                <a:tab pos="3510915" algn="l"/>
              </a:tabLst>
            </a:pPr>
            <a:r>
              <a:rPr lang="sv-SE" sz="1050" dirty="0">
                <a:solidFill>
                  <a:schemeClr val="bg1"/>
                </a:solidFill>
                <a:ea typeface="Times New Roman" panose="02020603050405020304" pitchFamily="18" charset="0"/>
              </a:rPr>
              <a:t>Annan SAB     </a:t>
            </a:r>
            <a:r>
              <a:rPr lang="sv-SE" sz="105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I60.8            </a:t>
            </a:r>
            <a:r>
              <a:rPr lang="sv-SE" sz="1050" dirty="0" err="1">
                <a:solidFill>
                  <a:schemeClr val="bg1"/>
                </a:solidFill>
                <a:ea typeface="Times New Roman" panose="02020603050405020304" pitchFamily="18" charset="0"/>
              </a:rPr>
              <a:t>ospec</a:t>
            </a:r>
            <a:r>
              <a:rPr lang="sv-SE" sz="105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             I60.9</a:t>
            </a:r>
            <a:endParaRPr lang="sv-SE" sz="105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8FFCE3FD-92BA-B01E-1B6F-B6CC68267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863" y="6196109"/>
            <a:ext cx="2830755" cy="23246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sv-SE" sz="1050" dirty="0">
                <a:solidFill>
                  <a:schemeClr val="bg1"/>
                </a:solidFill>
              </a:rPr>
              <a:t>Om OAK-</a:t>
            </a:r>
            <a:r>
              <a:rPr lang="sv-SE" sz="1050" dirty="0" err="1">
                <a:solidFill>
                  <a:schemeClr val="bg1"/>
                </a:solidFill>
              </a:rPr>
              <a:t>assoc</a:t>
            </a:r>
            <a:r>
              <a:rPr lang="sv-SE" sz="1050" dirty="0">
                <a:solidFill>
                  <a:schemeClr val="bg1"/>
                </a:solidFill>
              </a:rPr>
              <a:t>: D68.3 + Y57.9 + ATC-kod </a:t>
            </a:r>
            <a:endParaRPr lang="en-US" altLang="en-US" sz="1050" dirty="0">
              <a:solidFill>
                <a:schemeClr val="bg1"/>
              </a:solidFill>
            </a:endParaRPr>
          </a:p>
        </p:txBody>
      </p:sp>
      <p:sp>
        <p:nvSpPr>
          <p:cNvPr id="29" name="Text Box 13">
            <a:extLst>
              <a:ext uri="{FF2B5EF4-FFF2-40B4-BE49-F238E27FC236}">
                <a16:creationId xmlns:a16="http://schemas.microsoft.com/office/drawing/2014/main" id="{FABDC699-AB5D-0A23-1495-7EAFAA5C8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612" y="4186157"/>
            <a:ext cx="906063" cy="4863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350" dirty="0">
                <a:solidFill>
                  <a:schemeClr val="bg1"/>
                </a:solidFill>
              </a:rPr>
              <a:t>I63.9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ru-RU" altLang="en-US" sz="900" dirty="0">
              <a:solidFill>
                <a:schemeClr val="bg1"/>
              </a:solidFill>
            </a:endParaRP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F0252421-4E8A-4BE6-BE58-8431FA59C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769" y="2143323"/>
            <a:ext cx="587807" cy="2786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350" dirty="0">
                <a:solidFill>
                  <a:schemeClr val="bg1"/>
                </a:solidFill>
              </a:rPr>
              <a:t>I64.9</a:t>
            </a:r>
          </a:p>
        </p:txBody>
      </p:sp>
    </p:spTree>
    <p:extLst>
      <p:ext uri="{BB962C8B-B14F-4D97-AF65-F5344CB8AC3E}">
        <p14:creationId xmlns:p14="http://schemas.microsoft.com/office/powerpoint/2010/main" val="421740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EC7CB-57C2-0DAC-D53E-058ABDADCE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ATC-kod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FB09CB-DAEF-2B36-720F-9CB8908DF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err="1"/>
              <a:t>Waran</a:t>
            </a:r>
            <a:r>
              <a:rPr lang="sv-SE" dirty="0"/>
              <a:t>® 		B01AA03 </a:t>
            </a:r>
          </a:p>
          <a:p>
            <a:r>
              <a:rPr lang="sv-SE" dirty="0" err="1"/>
              <a:t>Pradaxa</a:t>
            </a:r>
            <a:r>
              <a:rPr lang="sv-SE" dirty="0"/>
              <a:t>® 		B01AE07 </a:t>
            </a:r>
          </a:p>
          <a:p>
            <a:r>
              <a:rPr lang="sv-SE" dirty="0" err="1"/>
              <a:t>Xarelto</a:t>
            </a:r>
            <a:r>
              <a:rPr lang="sv-SE" dirty="0"/>
              <a:t>® 		B01AF01 </a:t>
            </a:r>
          </a:p>
          <a:p>
            <a:r>
              <a:rPr lang="sv-SE" dirty="0" err="1"/>
              <a:t>Eliquis</a:t>
            </a:r>
            <a:r>
              <a:rPr lang="sv-SE" dirty="0"/>
              <a:t>® 		B01AF02 </a:t>
            </a:r>
          </a:p>
          <a:p>
            <a:r>
              <a:rPr lang="sv-SE" dirty="0" err="1"/>
              <a:t>Lixiana</a:t>
            </a:r>
            <a:r>
              <a:rPr lang="sv-SE" dirty="0"/>
              <a:t>® 		B01AF03</a:t>
            </a:r>
          </a:p>
          <a:p>
            <a:r>
              <a:rPr lang="sv-SE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Fragmin®		B01AB04</a:t>
            </a:r>
          </a:p>
          <a:p>
            <a:r>
              <a:rPr lang="sv-SE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Klexane</a:t>
            </a:r>
            <a:r>
              <a:rPr lang="sv-SE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® 		B01AB05</a:t>
            </a:r>
          </a:p>
        </p:txBody>
      </p:sp>
      <p:pic>
        <p:nvPicPr>
          <p:cNvPr id="3076" name="Picture 4" descr="Oral anticoagulants for prevention of stroke in atrial fibrillation ...">
            <a:extLst>
              <a:ext uri="{FF2B5EF4-FFF2-40B4-BE49-F238E27FC236}">
                <a16:creationId xmlns:a16="http://schemas.microsoft.com/office/drawing/2014/main" id="{03F0FBBB-57B8-8661-B4A2-08D0F6894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619" y="1994169"/>
            <a:ext cx="3752097" cy="243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05181D-F7B7-901A-113D-81247DBCE40F}"/>
              </a:ext>
            </a:extLst>
          </p:cNvPr>
          <p:cNvSpPr txBox="1"/>
          <p:nvPr/>
        </p:nvSpPr>
        <p:spPr>
          <a:xfrm>
            <a:off x="4821619" y="4523854"/>
            <a:ext cx="3790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interfaceregular"/>
              </a:rPr>
              <a:t>Från López-López et al </a:t>
            </a:r>
            <a:r>
              <a:rPr lang="sv-SE" sz="16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nterfaceregular"/>
              </a:rPr>
              <a:t>BMJ</a:t>
            </a:r>
            <a:r>
              <a:rPr lang="sv-SE" sz="16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nterfaceregular"/>
              </a:rPr>
              <a:t> 2017;359:j5058</a:t>
            </a:r>
            <a:endParaRPr lang="sv-S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7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760E5-8C6F-A4C9-933B-367A33FCFA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12F19-7DB0-2AD4-5700-D55E0AA79F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Plötsliga fokalneurologiska bortfall </a:t>
            </a:r>
          </a:p>
          <a:p>
            <a:r>
              <a:rPr lang="sv-SE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Varaktighet upp till 24 timmar </a:t>
            </a:r>
          </a:p>
          <a:p>
            <a:r>
              <a:rPr lang="sv-SE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 eller utan synlig hjärninfarkt vid bilddiagnostik av hjärnan</a:t>
            </a:r>
          </a:p>
          <a:p>
            <a:endParaRPr lang="sv-SE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32715">
              <a:lnSpc>
                <a:spcPct val="107000"/>
              </a:lnSpc>
              <a:spcAft>
                <a:spcPts val="800"/>
              </a:spcAft>
              <a:tabLst>
                <a:tab pos="1350645" algn="l"/>
                <a:tab pos="1890395" algn="l"/>
                <a:tab pos="3060700" algn="l"/>
                <a:tab pos="3510915" algn="l"/>
              </a:tabLst>
            </a:pPr>
            <a:r>
              <a:rPr lang="sv-SE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Från a. </a:t>
            </a:r>
            <a:r>
              <a:rPr lang="sv-SE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vertebralis</a:t>
            </a:r>
            <a:r>
              <a:rPr lang="sv-SE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		Från a. </a:t>
            </a:r>
            <a:r>
              <a:rPr lang="sv-SE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carotis</a:t>
            </a:r>
            <a:r>
              <a:rPr lang="sv-SE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sv-SE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Amaurosis</a:t>
            </a:r>
            <a:r>
              <a:rPr lang="sv-SE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fugax</a:t>
            </a:r>
            <a:r>
              <a:rPr lang="sv-SE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		Ospecificerad</a:t>
            </a:r>
            <a:endParaRPr lang="sv-S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Brain PNG">
            <a:extLst>
              <a:ext uri="{FF2B5EF4-FFF2-40B4-BE49-F238E27FC236}">
                <a16:creationId xmlns:a16="http://schemas.microsoft.com/office/drawing/2014/main" id="{7A7970C3-5082-60DF-5F08-E6FCDA506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0706">
            <a:off x="7262938" y="-11768"/>
            <a:ext cx="1828481" cy="182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5884CF-F212-B6AF-249E-EB4F33CEEA7E}"/>
              </a:ext>
            </a:extLst>
          </p:cNvPr>
          <p:cNvSpPr/>
          <p:nvPr/>
        </p:nvSpPr>
        <p:spPr>
          <a:xfrm>
            <a:off x="7852096" y="527116"/>
            <a:ext cx="650163" cy="461529"/>
          </a:xfrm>
          <a:prstGeom prst="rect">
            <a:avLst/>
          </a:prstGeom>
          <a:noFill/>
        </p:spPr>
        <p:txBody>
          <a:bodyPr wrap="none" lIns="45712" tIns="22856" rIns="45712" bIns="22856">
            <a:spAutoFit/>
          </a:bodyPr>
          <a:lstStyle/>
          <a:p>
            <a:pPr algn="ctr"/>
            <a:r>
              <a:rPr lang="en-US" sz="2699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TIA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C4CEEDF2-9F25-77A0-448D-5300AC003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891" y="628768"/>
            <a:ext cx="910571" cy="3478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G45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637CCC00-3A41-5DA0-B53C-FE83DAB8B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425" y="3923165"/>
            <a:ext cx="910571" cy="3478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G45.0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20BEA6FC-2442-4BF3-DF47-B20388CAA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893" y="3923165"/>
            <a:ext cx="910571" cy="3478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G45.1</a:t>
            </a: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2CBE9B31-E634-A8FC-42D3-9EA47BBDA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425" y="4445136"/>
            <a:ext cx="910571" cy="3478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G45.3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F8FD659D-59B8-EC4E-DF28-3A86493CB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892" y="4423449"/>
            <a:ext cx="910571" cy="3478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G45.9</a:t>
            </a:r>
          </a:p>
        </p:txBody>
      </p:sp>
    </p:spTree>
    <p:extLst>
      <p:ext uri="{BB962C8B-B14F-4D97-AF65-F5344CB8AC3E}">
        <p14:creationId xmlns:p14="http://schemas.microsoft.com/office/powerpoint/2010/main" val="144525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EB1D5-565C-3BD5-9B44-7535F18B6F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ÖVRIGA STROKE-RELATERADE DIAGNOSER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8F76B-2386-BFC1-7B0C-E154485E36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 marL="90170">
              <a:lnSpc>
                <a:spcPct val="107000"/>
              </a:lnSpc>
              <a:spcAft>
                <a:spcPts val="8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5000" dirty="0">
                <a:latin typeface="Calibri" panose="020F0502020204030204" pitchFamily="34" charset="0"/>
                <a:cs typeface="Times New Roman" panose="02020603050405020304" pitchFamily="18" charset="0"/>
              </a:rPr>
              <a:t>Dissektion av cerebrala artärer </a:t>
            </a:r>
          </a:p>
          <a:p>
            <a:pPr marL="90170">
              <a:lnSpc>
                <a:spcPct val="107000"/>
              </a:lnSpc>
              <a:spcAft>
                <a:spcPts val="8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5000" dirty="0">
                <a:latin typeface="Calibri" panose="020F0502020204030204" pitchFamily="34" charset="0"/>
                <a:cs typeface="Times New Roman" panose="02020603050405020304" pitchFamily="18" charset="0"/>
              </a:rPr>
              <a:t>Cerebralt </a:t>
            </a:r>
            <a:r>
              <a:rPr lang="sv-SE" sz="5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aneurysm</a:t>
            </a:r>
            <a:r>
              <a:rPr lang="sv-SE" sz="5000" dirty="0">
                <a:latin typeface="Calibri" panose="020F0502020204030204" pitchFamily="34" charset="0"/>
                <a:cs typeface="Times New Roman" panose="02020603050405020304" pitchFamily="18" charset="0"/>
              </a:rPr>
              <a:t>, ej brustet</a:t>
            </a:r>
          </a:p>
          <a:p>
            <a:pPr marL="90170">
              <a:lnSpc>
                <a:spcPct val="107000"/>
              </a:lnSpc>
              <a:spcAft>
                <a:spcPts val="8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5000" dirty="0">
                <a:latin typeface="Calibri" panose="020F0502020204030204" pitchFamily="34" charset="0"/>
                <a:cs typeface="Times New Roman" panose="02020603050405020304" pitchFamily="18" charset="0"/>
              </a:rPr>
              <a:t>Cerebral venös (sinus) trombos</a:t>
            </a:r>
          </a:p>
          <a:p>
            <a:pPr marL="90170">
              <a:lnSpc>
                <a:spcPct val="107000"/>
              </a:lnSpc>
              <a:spcAft>
                <a:spcPts val="8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5000" dirty="0">
                <a:latin typeface="Calibri" panose="020F0502020204030204" pitchFamily="34" charset="0"/>
                <a:cs typeface="Times New Roman" panose="02020603050405020304" pitchFamily="18" charset="0"/>
              </a:rPr>
              <a:t>Cerebral </a:t>
            </a:r>
            <a:r>
              <a:rPr lang="sv-SE" sz="5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arterit</a:t>
            </a:r>
            <a:r>
              <a:rPr lang="sv-SE" sz="5000" dirty="0">
                <a:latin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sv-SE" sz="5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vaskulit</a:t>
            </a:r>
            <a:r>
              <a:rPr lang="sv-SE" sz="5000" dirty="0">
                <a:latin typeface="Calibri" panose="020F0502020204030204" pitchFamily="34" charset="0"/>
                <a:cs typeface="Times New Roman" panose="02020603050405020304" pitchFamily="18" charset="0"/>
              </a:rPr>
              <a:t> 			</a:t>
            </a:r>
          </a:p>
          <a:p>
            <a:pPr marL="90170">
              <a:lnSpc>
                <a:spcPct val="107000"/>
              </a:lnSpc>
              <a:spcAft>
                <a:spcPts val="8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5000" dirty="0">
                <a:latin typeface="Calibri" panose="020F0502020204030204" pitchFamily="34" charset="0"/>
                <a:cs typeface="Times New Roman" panose="02020603050405020304" pitchFamily="18" charset="0"/>
              </a:rPr>
              <a:t>Dissektion i a. </a:t>
            </a:r>
            <a:r>
              <a:rPr lang="sv-SE" sz="5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carotis</a:t>
            </a:r>
            <a:r>
              <a:rPr lang="sv-SE" sz="5000" dirty="0">
                <a:latin typeface="Calibri" panose="020F0502020204030204" pitchFamily="34" charset="0"/>
                <a:cs typeface="Times New Roman" panose="02020603050405020304" pitchFamily="18" charset="0"/>
              </a:rPr>
              <a:t> 				</a:t>
            </a:r>
          </a:p>
          <a:p>
            <a:pPr marL="90170">
              <a:lnSpc>
                <a:spcPct val="107000"/>
              </a:lnSpc>
              <a:spcAft>
                <a:spcPts val="8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5000" dirty="0">
                <a:latin typeface="Calibri" panose="020F0502020204030204" pitchFamily="34" charset="0"/>
                <a:cs typeface="Times New Roman" panose="02020603050405020304" pitchFamily="18" charset="0"/>
              </a:rPr>
              <a:t>Dissektion i a. </a:t>
            </a:r>
            <a:r>
              <a:rPr lang="sv-SE" sz="5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vertebralis</a:t>
            </a:r>
            <a:r>
              <a:rPr lang="sv-SE" sz="5000" dirty="0">
                <a:latin typeface="Calibri" panose="020F0502020204030204" pitchFamily="34" charset="0"/>
                <a:cs typeface="Times New Roman" panose="02020603050405020304" pitchFamily="18" charset="0"/>
              </a:rPr>
              <a:t> 			</a:t>
            </a: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72604CB1-6D83-25B5-006C-70AC1A1E2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6559" y="1939202"/>
            <a:ext cx="910571" cy="3478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I67.0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CB89D9A6-17E0-9173-4587-8BDB9D8B9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6559" y="2398894"/>
            <a:ext cx="910571" cy="3478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I67.1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92E63131-8C16-6FBC-DD24-AE8E2C0CC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6559" y="2917760"/>
            <a:ext cx="910571" cy="3478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I67.6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1427433F-4747-BBFA-3400-31407AB32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6559" y="3436626"/>
            <a:ext cx="910571" cy="3478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I67.7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269B72F5-6D06-593A-4C19-1648913AD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6559" y="3913157"/>
            <a:ext cx="910571" cy="3478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I72.0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85378BD5-5F28-5D37-0EAA-14F3893FB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6559" y="4440490"/>
            <a:ext cx="910571" cy="3478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I72.6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053D82-1296-B174-CBC8-E0E49CE3C5AF}"/>
              </a:ext>
            </a:extLst>
          </p:cNvPr>
          <p:cNvSpPr/>
          <p:nvPr/>
        </p:nvSpPr>
        <p:spPr>
          <a:xfrm rot="19526318">
            <a:off x="4670189" y="4057102"/>
            <a:ext cx="482909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OBS</a:t>
            </a:r>
          </a:p>
          <a:p>
            <a:pPr algn="ctr"/>
            <a:r>
              <a:rPr lang="sv-SE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Om tillstånden lett till TIA eller stroke är </a:t>
            </a:r>
            <a:r>
              <a:rPr lang="sv-SE" sz="240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huvudiagnos</a:t>
            </a:r>
            <a:r>
              <a:rPr lang="sv-SE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G45 respektive I60–I63</a:t>
            </a:r>
            <a:endParaRPr lang="sv-SE" sz="66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026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EB1D5-565C-3BD5-9B44-7535F18B6F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OCKLUSION ELLER STENOS SOM EJ LETT TILL STROKE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8F76B-2386-BFC1-7B0C-E154485E36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90170">
              <a:lnSpc>
                <a:spcPct val="107000"/>
              </a:lnSpc>
              <a:spcAft>
                <a:spcPts val="8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sv-SE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verteralis</a:t>
            </a:r>
            <a:r>
              <a:rPr lang="sv-SE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90170">
              <a:lnSpc>
                <a:spcPct val="107000"/>
              </a:lnSpc>
              <a:spcAft>
                <a:spcPts val="8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A basilaris	</a:t>
            </a:r>
          </a:p>
          <a:p>
            <a:pPr marL="90170">
              <a:lnSpc>
                <a:spcPct val="107000"/>
              </a:lnSpc>
              <a:spcAft>
                <a:spcPts val="8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sv-SE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carotis</a:t>
            </a:r>
            <a:r>
              <a:rPr lang="sv-SE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90170">
              <a:lnSpc>
                <a:spcPct val="107000"/>
              </a:lnSpc>
              <a:spcAft>
                <a:spcPts val="8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Multipla/bilat </a:t>
            </a:r>
            <a:r>
              <a:rPr lang="sv-SE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cer</a:t>
            </a:r>
            <a:r>
              <a:rPr lang="sv-SE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artärer		</a:t>
            </a:r>
          </a:p>
          <a:p>
            <a:pPr marL="90170">
              <a:lnSpc>
                <a:spcPct val="107000"/>
              </a:lnSpc>
              <a:spcAft>
                <a:spcPts val="800"/>
              </a:spcAft>
              <a:tabLst>
                <a:tab pos="1350645" algn="l"/>
                <a:tab pos="1890395" algn="l"/>
                <a:tab pos="3060700" algn="l"/>
              </a:tabLst>
            </a:pPr>
            <a:endParaRPr lang="sv-SE" sz="5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>
              <a:lnSpc>
                <a:spcPct val="107000"/>
              </a:lnSpc>
              <a:spcAft>
                <a:spcPts val="800"/>
              </a:spcAft>
              <a:tabLst>
                <a:tab pos="1350645" algn="l"/>
                <a:tab pos="1890395" algn="l"/>
                <a:tab pos="3060700" algn="l"/>
              </a:tabLst>
            </a:pPr>
            <a:endParaRPr lang="sv-SE" sz="5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>
              <a:lnSpc>
                <a:spcPct val="107000"/>
              </a:lnSpc>
              <a:spcAft>
                <a:spcPts val="800"/>
              </a:spcAft>
              <a:tabLst>
                <a:tab pos="1350645" algn="l"/>
                <a:tab pos="1890395" algn="l"/>
                <a:tab pos="3060700" algn="l"/>
              </a:tabLst>
            </a:pPr>
            <a:endParaRPr lang="sv-SE" sz="5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1350645" algn="l"/>
                <a:tab pos="1890395" algn="l"/>
                <a:tab pos="3060700" algn="l"/>
              </a:tabLst>
            </a:pPr>
            <a:endParaRPr lang="sv-SE" sz="5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72604CB1-6D83-25B5-006C-70AC1A1E2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6559" y="1939202"/>
            <a:ext cx="910571" cy="3478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I65.0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CB89D9A6-17E0-9173-4587-8BDB9D8B9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6559" y="2493187"/>
            <a:ext cx="910571" cy="3478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I65.1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92E63131-8C16-6FBC-DD24-AE8E2C0CC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6559" y="3047173"/>
            <a:ext cx="910571" cy="3478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I65.2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1427433F-4747-BBFA-3400-31407AB32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6559" y="3636885"/>
            <a:ext cx="910571" cy="3478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I66.4</a:t>
            </a:r>
          </a:p>
        </p:txBody>
      </p:sp>
    </p:spTree>
    <p:extLst>
      <p:ext uri="{BB962C8B-B14F-4D97-AF65-F5344CB8AC3E}">
        <p14:creationId xmlns:p14="http://schemas.microsoft.com/office/powerpoint/2010/main" val="161809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EB1D5-565C-3BD5-9B44-7535F18B6F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TIDIGARE STROKE ELLER TIA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8F76B-2386-BFC1-7B0C-E154485E36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marL="90170">
              <a:lnSpc>
                <a:spcPct val="107000"/>
              </a:lnSpc>
              <a:spcAft>
                <a:spcPts val="8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Tidigare SAB med </a:t>
            </a:r>
            <a:r>
              <a:rPr lang="sv-SE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sequelae</a:t>
            </a:r>
            <a:endParaRPr lang="sv-SE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>
              <a:lnSpc>
                <a:spcPct val="107000"/>
              </a:lnSpc>
              <a:spcAft>
                <a:spcPts val="8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Tidigare ICH med </a:t>
            </a:r>
            <a:r>
              <a:rPr lang="sv-SE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sequelae</a:t>
            </a:r>
            <a:endParaRPr lang="sv-SE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>
              <a:lnSpc>
                <a:spcPct val="107000"/>
              </a:lnSpc>
              <a:spcAft>
                <a:spcPts val="8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Tidigare cerebral infarkt med </a:t>
            </a:r>
            <a:r>
              <a:rPr lang="sv-SE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sequelae</a:t>
            </a:r>
            <a:endParaRPr lang="sv-SE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>
              <a:lnSpc>
                <a:spcPct val="107000"/>
              </a:lnSpc>
              <a:spcAft>
                <a:spcPts val="8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Tidigare stroke med </a:t>
            </a:r>
            <a:r>
              <a:rPr lang="sv-SE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sequelae</a:t>
            </a:r>
            <a:endParaRPr lang="sv-SE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>
              <a:lnSpc>
                <a:spcPct val="107000"/>
              </a:lnSpc>
              <a:spcAft>
                <a:spcPts val="8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Tidigare stroke utan </a:t>
            </a:r>
            <a:r>
              <a:rPr lang="sv-SE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sequelae</a:t>
            </a:r>
            <a:endParaRPr lang="sv-SE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>
              <a:lnSpc>
                <a:spcPct val="107000"/>
              </a:lnSpc>
              <a:spcAft>
                <a:spcPts val="8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Tidigare TIA</a:t>
            </a:r>
          </a:p>
          <a:p>
            <a:pPr marL="90170">
              <a:lnSpc>
                <a:spcPct val="107000"/>
              </a:lnSpc>
              <a:spcAft>
                <a:spcPts val="8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Tyst hjärninfarkt (radiologifynd)</a:t>
            </a:r>
            <a:endParaRPr lang="sv-SE" sz="5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>
              <a:lnSpc>
                <a:spcPct val="107000"/>
              </a:lnSpc>
              <a:spcAft>
                <a:spcPts val="800"/>
              </a:spcAft>
              <a:tabLst>
                <a:tab pos="1350645" algn="l"/>
                <a:tab pos="1890395" algn="l"/>
                <a:tab pos="3060700" algn="l"/>
              </a:tabLst>
            </a:pPr>
            <a:endParaRPr lang="sv-SE" sz="5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>
              <a:lnSpc>
                <a:spcPct val="107000"/>
              </a:lnSpc>
              <a:spcAft>
                <a:spcPts val="800"/>
              </a:spcAft>
              <a:tabLst>
                <a:tab pos="1350645" algn="l"/>
                <a:tab pos="1890395" algn="l"/>
                <a:tab pos="3060700" algn="l"/>
              </a:tabLst>
            </a:pPr>
            <a:endParaRPr lang="sv-SE" sz="5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1350645" algn="l"/>
                <a:tab pos="1890395" algn="l"/>
                <a:tab pos="3060700" algn="l"/>
              </a:tabLst>
            </a:pPr>
            <a:endParaRPr lang="sv-SE" sz="5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72604CB1-6D83-25B5-006C-70AC1A1E2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4225" y="1939202"/>
            <a:ext cx="910571" cy="3478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I69.0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CB89D9A6-17E0-9173-4587-8BDB9D8B9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4225" y="2349210"/>
            <a:ext cx="910571" cy="3478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I69.1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92E63131-8C16-6FBC-DD24-AE8E2C0CC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4223" y="2759218"/>
            <a:ext cx="910571" cy="3478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I69.3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1427433F-4747-BBFA-3400-31407AB32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4222" y="3169226"/>
            <a:ext cx="910571" cy="3478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I69.4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27F88294-AF7B-05BB-5A07-E4436A15D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4221" y="3592933"/>
            <a:ext cx="910571" cy="3478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Z86.7C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CE0B2215-A470-7E0F-2BEB-E85FE88A1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4225" y="4016640"/>
            <a:ext cx="910571" cy="3478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Z86.7A</a:t>
            </a: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B71E2BBC-F63C-2E6F-6146-589DBB915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4219" y="4440347"/>
            <a:ext cx="910571" cy="3478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R90.8</a:t>
            </a:r>
          </a:p>
        </p:txBody>
      </p:sp>
    </p:spTree>
    <p:extLst>
      <p:ext uri="{BB962C8B-B14F-4D97-AF65-F5344CB8AC3E}">
        <p14:creationId xmlns:p14="http://schemas.microsoft.com/office/powerpoint/2010/main" val="26274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6B989-EF0F-3278-B46D-2DAF1C513E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Riksstroke rekommenderar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9C52C-1391-BA77-E4AA-7201C85C7A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75565" marR="154940" indent="-6985">
              <a:lnSpc>
                <a:spcPct val="107000"/>
              </a:lnSpc>
              <a:spcAft>
                <a:spcPts val="2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Använd                 som bidiagnos för patienter med tidigare stroke eller TIA som återinläggs på sjukhus utan ny stroke-/TIA-händelse, oavsett om inläggningen sker inom 12 månader från det ursprungliga insjuknandet eller ej. </a:t>
            </a:r>
          </a:p>
          <a:p>
            <a:pPr marL="75565" marR="154940" indent="-6985">
              <a:lnSpc>
                <a:spcPct val="107000"/>
              </a:lnSpc>
              <a:spcAft>
                <a:spcPts val="200"/>
              </a:spcAft>
              <a:tabLst>
                <a:tab pos="1350645" algn="l"/>
                <a:tab pos="1890395" algn="l"/>
                <a:tab pos="3060700" algn="l"/>
              </a:tabLst>
            </a:pPr>
            <a:r>
              <a:rPr lang="sv-S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I69/Z86 ska </a:t>
            </a:r>
            <a:r>
              <a:rPr lang="sv-SE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INTE</a:t>
            </a:r>
            <a:r>
              <a:rPr lang="sv-S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registreras i Riksstroke</a:t>
            </a: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AB6D79A0-A02B-0250-FD1C-C32005DFE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523" y="1971876"/>
            <a:ext cx="910571" cy="317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à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I69/Z86</a:t>
            </a:r>
          </a:p>
        </p:txBody>
      </p:sp>
    </p:spTree>
    <p:extLst>
      <p:ext uri="{BB962C8B-B14F-4D97-AF65-F5344CB8AC3E}">
        <p14:creationId xmlns:p14="http://schemas.microsoft.com/office/powerpoint/2010/main" val="1110971418"/>
      </p:ext>
    </p:extLst>
  </p:cSld>
  <p:clrMapOvr>
    <a:masterClrMapping/>
  </p:clrMapOvr>
</p:sld>
</file>

<file path=ppt/theme/theme1.xml><?xml version="1.0" encoding="utf-8"?>
<a:theme xmlns:a="http://schemas.openxmlformats.org/drawingml/2006/main" name="Riksstroke_mall">
  <a:themeElements>
    <a:clrScheme name="Berättelse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Riksstroke_mall">
  <a:themeElements>
    <a:clrScheme name="Berättelse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Riksstroke_mall.potx</Template>
  <TotalTime>2814</TotalTime>
  <Words>671</Words>
  <Application>Microsoft Office PowerPoint</Application>
  <PresentationFormat>Bildspel på skärmen (4:3)</PresentationFormat>
  <Paragraphs>206</Paragraphs>
  <Slides>17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17</vt:i4>
      </vt:variant>
    </vt:vector>
  </HeadingPairs>
  <TitlesOfParts>
    <vt:vector size="24" baseType="lpstr">
      <vt:lpstr>Arial</vt:lpstr>
      <vt:lpstr>Calibri</vt:lpstr>
      <vt:lpstr>interfaceregular</vt:lpstr>
      <vt:lpstr>Times</vt:lpstr>
      <vt:lpstr>Wingdings</vt:lpstr>
      <vt:lpstr>Riksstroke_mall</vt:lpstr>
      <vt:lpstr>1_Riksstroke_mall</vt:lpstr>
      <vt:lpstr>Praktisk info</vt:lpstr>
      <vt:lpstr>Riksstrokes diagnoslathund</vt:lpstr>
      <vt:lpstr>PowerPoint-presentation</vt:lpstr>
      <vt:lpstr>ATC-kod</vt:lpstr>
      <vt:lpstr>TIA</vt:lpstr>
      <vt:lpstr>ÖVRIGA STROKE-RELATERADE DIAGNOSER</vt:lpstr>
      <vt:lpstr>OCKLUSION ELLER STENOS SOM EJ LETT TILL STROKE</vt:lpstr>
      <vt:lpstr>TIDIGARE STROKE ELLER TIA</vt:lpstr>
      <vt:lpstr>Riksstroke rekommenderar</vt:lpstr>
      <vt:lpstr>RISKFAKTORER STROKE/TIA</vt:lpstr>
      <vt:lpstr>KOMPLIKATIONER </vt:lpstr>
      <vt:lpstr>INFEKTIONSKOMPLIKATIONER </vt:lpstr>
      <vt:lpstr>ÅTGÄRDSKODER</vt:lpstr>
      <vt:lpstr>TRAUMATISKA HJÄRNBLÖDNINGAR (EJ RS)</vt:lpstr>
      <vt:lpstr>FRÅGOR?</vt:lpstr>
      <vt:lpstr>Vårens webbinarier</vt:lpstr>
      <vt:lpstr>PowerPoint-presentation</vt:lpstr>
    </vt:vector>
  </TitlesOfParts>
  <Company>Umeå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Birgitta Stegmayr</dc:creator>
  <cp:lastModifiedBy>Per Ivarsson</cp:lastModifiedBy>
  <cp:revision>75</cp:revision>
  <dcterms:created xsi:type="dcterms:W3CDTF">2014-09-22T12:17:55Z</dcterms:created>
  <dcterms:modified xsi:type="dcterms:W3CDTF">2024-01-12T05:47:13Z</dcterms:modified>
</cp:coreProperties>
</file>