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61" r:id="rId3"/>
    <p:sldId id="257" r:id="rId4"/>
    <p:sldId id="266" r:id="rId5"/>
    <p:sldId id="629" r:id="rId6"/>
    <p:sldId id="628" r:id="rId7"/>
    <p:sldId id="645" r:id="rId8"/>
    <p:sldId id="593" r:id="rId9"/>
    <p:sldId id="614" r:id="rId10"/>
    <p:sldId id="618" r:id="rId11"/>
    <p:sldId id="642" r:id="rId12"/>
    <p:sldId id="632" r:id="rId13"/>
    <p:sldId id="615" r:id="rId14"/>
    <p:sldId id="626" r:id="rId15"/>
    <p:sldId id="634" r:id="rId16"/>
    <p:sldId id="633" r:id="rId17"/>
    <p:sldId id="594" r:id="rId18"/>
    <p:sldId id="646" r:id="rId19"/>
    <p:sldId id="635" r:id="rId20"/>
    <p:sldId id="636" r:id="rId21"/>
    <p:sldId id="643" r:id="rId22"/>
    <p:sldId id="644" r:id="rId23"/>
    <p:sldId id="619" r:id="rId24"/>
    <p:sldId id="604" r:id="rId25"/>
    <p:sldId id="605" r:id="rId26"/>
    <p:sldId id="606" r:id="rId27"/>
    <p:sldId id="607" r:id="rId28"/>
    <p:sldId id="612" r:id="rId29"/>
    <p:sldId id="637" r:id="rId30"/>
    <p:sldId id="641" r:id="rId31"/>
    <p:sldId id="623" r:id="rId32"/>
    <p:sldId id="638" r:id="rId33"/>
    <p:sldId id="639" r:id="rId34"/>
    <p:sldId id="640" r:id="rId35"/>
    <p:sldId id="624" r:id="rId36"/>
    <p:sldId id="576" r:id="rId37"/>
    <p:sldId id="627" r:id="rId38"/>
    <p:sldId id="588" r:id="rId39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A0B9B-C160-4E75-A53F-6ED1330A971A}" v="89" dt="2025-05-13T13:11:01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150" y="4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Stroke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07039198220522"/>
          <c:y val="0.30917993314635833"/>
          <c:w val="0.72385921603558956"/>
          <c:h val="0.5313757008759127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Stroke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89E-4528-BEB7-07858DFB7E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89E-4528-BEB7-07858DFB7E7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
46%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89E-4528-BEB7-07858DFB7E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
54%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89E-4528-BEB7-07858DFB7E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Kvinnor</c:v>
                </c:pt>
                <c:pt idx="1">
                  <c:v>Män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9E-4528-BEB7-07858DFB7E7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Sheet1!$A$5</c:f>
              <c:strCache>
                <c:ptCount val="1"/>
                <c:pt idx="0">
                  <c:v>TIA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4A7-453E-AA20-306ED81572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4A7-453E-AA20-306ED81572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Sheet1!$B$4:$C$4</c:f>
              <c:strCache>
                <c:ptCount val="2"/>
                <c:pt idx="0">
                  <c:v>Kvinnor</c:v>
                </c:pt>
                <c:pt idx="1">
                  <c:v>Män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A7-453E-AA20-306ED81572A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5210752"/>
        <c:axId val="975207392"/>
        <c:axId val="0"/>
      </c:bar3DChart>
      <c:catAx>
        <c:axId val="9752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975207392"/>
        <c:crosses val="autoZero"/>
        <c:auto val="1"/>
        <c:lblAlgn val="ctr"/>
        <c:lblOffset val="100"/>
        <c:noMultiLvlLbl val="0"/>
      </c:catAx>
      <c:valAx>
        <c:axId val="97520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9752107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Antihypertensiva</c:v>
                </c:pt>
                <c:pt idx="1">
                  <c:v>Trombocythämmare</c:v>
                </c:pt>
                <c:pt idx="2">
                  <c:v>Statin</c:v>
                </c:pt>
                <c:pt idx="3">
                  <c:v>OAK vid FF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0.73</c:v>
                </c:pt>
                <c:pt idx="1">
                  <c:v>0.98</c:v>
                </c:pt>
                <c:pt idx="2">
                  <c:v>0.88</c:v>
                </c:pt>
                <c:pt idx="3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4-41E3-AE9E-3B2D55DE27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934738592"/>
        <c:axId val="1934726112"/>
      </c:barChart>
      <c:catAx>
        <c:axId val="193473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34726112"/>
        <c:crosses val="autoZero"/>
        <c:auto val="1"/>
        <c:lblAlgn val="ctr"/>
        <c:lblOffset val="100"/>
        <c:noMultiLvlLbl val="0"/>
      </c:catAx>
      <c:valAx>
        <c:axId val="1934726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347385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Blad1!$B$7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Blad1!$A$8:$A$12</c:f>
              <c:strCache>
                <c:ptCount val="5"/>
                <c:pt idx="0">
                  <c:v>Antihypertensiva, ischemi</c:v>
                </c:pt>
                <c:pt idx="1">
                  <c:v>Antihypertensiva, ICH</c:v>
                </c:pt>
                <c:pt idx="2">
                  <c:v>Trombocythämmare</c:v>
                </c:pt>
                <c:pt idx="3">
                  <c:v>Statin</c:v>
                </c:pt>
                <c:pt idx="4">
                  <c:v>OAK vid FF</c:v>
                </c:pt>
              </c:strCache>
            </c:strRef>
          </c:cat>
          <c:val>
            <c:numRef>
              <c:f>Blad1!$B$8:$B$12</c:f>
              <c:numCache>
                <c:formatCode>0%</c:formatCode>
                <c:ptCount val="5"/>
                <c:pt idx="0">
                  <c:v>0.78</c:v>
                </c:pt>
                <c:pt idx="1">
                  <c:v>0.84</c:v>
                </c:pt>
                <c:pt idx="2">
                  <c:v>0.95</c:v>
                </c:pt>
                <c:pt idx="3">
                  <c:v>0.85</c:v>
                </c:pt>
                <c:pt idx="4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1-492A-B915-4B061CAB0C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943357056"/>
        <c:axId val="1943357536"/>
      </c:barChart>
      <c:catAx>
        <c:axId val="194335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43357536"/>
        <c:crosses val="autoZero"/>
        <c:auto val="1"/>
        <c:lblAlgn val="ctr"/>
        <c:lblOffset val="100"/>
        <c:noMultiLvlLbl val="0"/>
      </c:catAx>
      <c:valAx>
        <c:axId val="19433575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433570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979A1-4123-4217-B2B7-97AFF140D8FE}" type="datetimeFigureOut">
              <a:rPr lang="sv-SE" smtClean="0"/>
              <a:t>2025-05-13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AFD8C-199A-4885-9CDE-A508D4B075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26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4C5EF0-4CBD-4768-8673-E8786BC67812}" type="slidenum">
              <a:rPr lang="sv-SE" altLang="sv-SE" smtClean="0"/>
              <a:pPr>
                <a:defRPr/>
              </a:pPr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1969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3% högre än 2023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4C5EF0-4CBD-4768-8673-E8786BC67812}" type="slidenum">
              <a:rPr lang="sv-SE" altLang="sv-SE" smtClean="0"/>
              <a:pPr>
                <a:defRPr/>
              </a:pPr>
              <a:t>13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4368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Ökat från 19% 2023, </a:t>
            </a:r>
            <a:r>
              <a:rPr lang="sv-SE" dirty="0" err="1"/>
              <a:t>trombektomi</a:t>
            </a:r>
            <a:r>
              <a:rPr lang="sv-SE" dirty="0"/>
              <a:t> från 5% till 7%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4C5EF0-4CBD-4768-8673-E8786BC67812}" type="slidenum">
              <a:rPr lang="sv-SE" altLang="sv-SE" smtClean="0"/>
              <a:pPr>
                <a:defRPr/>
              </a:pPr>
              <a:t>24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7352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83% </a:t>
            </a:r>
            <a:r>
              <a:rPr lang="sv-SE" dirty="0" err="1"/>
              <a:t>bt</a:t>
            </a:r>
            <a:r>
              <a:rPr lang="sv-SE" dirty="0"/>
              <a:t>-sänkning för ICH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4C5EF0-4CBD-4768-8673-E8786BC67812}" type="slidenum">
              <a:rPr lang="sv-SE" altLang="sv-SE" smtClean="0"/>
              <a:pPr>
                <a:defRPr/>
              </a:pPr>
              <a:t>35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2970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817CAF9-7AD4-B2DF-6936-FA3CE4DBD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6D510F1-F197-4EBF-ABB1-1C4451EF367C}" type="slidenum">
              <a:rPr lang="sv-SE" altLang="en-US" sz="1200"/>
              <a:pPr/>
              <a:t>36</a:t>
            </a:fld>
            <a:endParaRPr lang="sv-SE" altLang="en-US" sz="1200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CCB7C6EA-74A8-AA57-F441-1E603376EE4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/>
            <a:fld id="{AA3FB0D0-B263-4D37-AD6E-92E36EC7604E}" type="slidenum">
              <a:rPr lang="ar-SA" altLang="en-US" sz="1200">
                <a:latin typeface="Arial" panose="020B0604020202020204" pitchFamily="34" charset="0"/>
              </a:rPr>
              <a:pPr algn="r" eaLnBrk="1" hangingPunct="1"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22087A63-46EB-AFFE-EEB6-3BADADF08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78254FE8-0340-9824-DA6D-069C1F77C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6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12BF8-FB90-4410-AF56-A5439AE3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C5B3D9-96A2-4D65-A3EC-ABE6833D2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6674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E6EA8-6BDC-449E-9C43-233A4706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69B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4064FA-CBE1-4B28-A768-99EFF6B9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03331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C7867-BD58-4A4C-974D-FABB3E9D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E50469-B43C-4F53-9249-B6BA5BF6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7685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1368A-42D5-4D5E-9438-1913452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84F75-EB9D-4290-9644-21CA6E256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87B0C1-D590-4414-B2EF-0494AF74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3583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90CBB-AF56-486D-97D6-75B7809F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734AD5-CAA0-4583-8F36-9268ED95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0E139E-EEB8-43DD-B6CC-429310D0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E111A0-59C6-4E0F-9C2E-AD084FA1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B4BFF3-E95F-4912-AE84-174AAE199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485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7CC37-8D45-4C95-B8A2-B648D69D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0695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9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8A70A-F166-4867-89E9-0F5C6BC3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7E2CF4-0017-4C4E-B687-CFB567AB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F0F70-2A4E-4544-9E0F-83D4E02C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3362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79184-D40C-4B8E-8731-9146C87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8A7CF9-436F-4020-9BCB-361D6651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311F81-E294-4D12-84DA-2B4F94F4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91239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83B8C7-A5DF-4700-A20C-06B1402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A8D85F-C997-4036-A6C8-4CC4583C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7E33CB-350F-435A-91EA-D1B40F43B0BA}"/>
              </a:ext>
            </a:extLst>
          </p:cNvPr>
          <p:cNvSpPr txBox="1"/>
          <p:nvPr userDrawn="1"/>
        </p:nvSpPr>
        <p:spPr>
          <a:xfrm>
            <a:off x="8" y="6496577"/>
            <a:ext cx="10515600" cy="360000"/>
          </a:xfrm>
          <a:prstGeom prst="rect">
            <a:avLst/>
          </a:prstGeom>
          <a:solidFill>
            <a:srgbClr val="B50B1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11C8EF-EA09-4C83-B5F7-F8E408BE4C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37" y="6165130"/>
            <a:ext cx="138309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4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869B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869B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riksstroke.org/sv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ksstroke.org/sve/riksstroke-registreringsplattform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riksstroke.org/sve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2204F7B-2144-4794-9350-A5479FD80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46514"/>
          </a:xfrm>
        </p:spPr>
        <p:txBody>
          <a:bodyPr/>
          <a:lstStyle/>
          <a:p>
            <a:r>
              <a:rPr lang="sv-SE" dirty="0"/>
              <a:t>Välkommen till Riksstroke </a:t>
            </a:r>
            <a:r>
              <a:rPr lang="sv-SE" dirty="0" err="1"/>
              <a:t>webbinarium</a:t>
            </a:r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D88CD6-00B3-4B8E-A6D0-21E53BD0D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4202"/>
            <a:ext cx="9144000" cy="1624085"/>
          </a:xfrm>
        </p:spPr>
        <p:txBody>
          <a:bodyPr/>
          <a:lstStyle/>
          <a:p>
            <a:r>
              <a:rPr lang="sv-SE" dirty="0"/>
              <a:t>Riksstrokedata för 2024</a:t>
            </a:r>
          </a:p>
          <a:p>
            <a:r>
              <a:rPr lang="sv-SE" dirty="0"/>
              <a:t> Mia von Euler, registerhållare Riksstroke</a:t>
            </a:r>
          </a:p>
          <a:p>
            <a:r>
              <a:rPr lang="sv-SE" dirty="0"/>
              <a:t>Professor,</a:t>
            </a:r>
            <a:r>
              <a:rPr lang="sv-SE" baseline="0" dirty="0"/>
              <a:t> Sophiahemmet Stockholm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47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D86-A6DF-9384-9575-5DACF757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Stroke och TIA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4F0E3-3F40-0327-38F2-794572DAE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Medelålder vid insjuknande: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TIA: 75 år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(74 år män, 76 år kvinnor)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Stroke: 75 år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(73 år män, 77 år kvinnor)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Stroke: 87%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ischemisk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stroke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Ankom med ambulans</a:t>
            </a: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– TIA: 54%</a:t>
            </a:r>
          </a:p>
          <a:p>
            <a:pPr marL="0" indent="0"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– Stroke: 75%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B7C0069-C4C0-2D1E-4F0C-C40917B30B96}"/>
              </a:ext>
            </a:extLst>
          </p:cNvPr>
          <p:cNvGraphicFramePr>
            <a:graphicFrameLocks/>
          </p:cNvGraphicFramePr>
          <p:nvPr/>
        </p:nvGraphicFramePr>
        <p:xfrm>
          <a:off x="7583129" y="1293735"/>
          <a:ext cx="2737068" cy="241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EEA98EE-E37C-FCD7-51FE-491100FB5D97}"/>
              </a:ext>
            </a:extLst>
          </p:cNvPr>
          <p:cNvGraphicFramePr>
            <a:graphicFrameLocks/>
          </p:cNvGraphicFramePr>
          <p:nvPr/>
        </p:nvGraphicFramePr>
        <p:xfrm>
          <a:off x="7588032" y="3429000"/>
          <a:ext cx="2737068" cy="241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951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361F5-F014-6BCF-8F46-304081193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07E2-7F0A-5148-EF3E-8DE5AA89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Stroke och TIA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08AF9-69A1-A3C2-0530-CC01A43A2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TIA: 		98% DT, 19% MR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	33% ultraljud och 61% DT-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angio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av halskärl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Stroke:	98% DT, 64% DT-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37% MR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		22% ultraljud 64% DT-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akut och 12% senare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Långtidsekg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TIA:		79% akut, 11% senare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Stroke:	81% akut, 6% senare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4" descr="Hjärna kontur">
            <a:extLst>
              <a:ext uri="{FF2B5EF4-FFF2-40B4-BE49-F238E27FC236}">
                <a16:creationId xmlns:a16="http://schemas.microsoft.com/office/drawing/2014/main" id="{0DE42CE9-5B54-A343-82C3-0AEB5B4F8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2915" y="2010883"/>
            <a:ext cx="534286" cy="534286"/>
          </a:xfrm>
          <a:prstGeom prst="rect">
            <a:avLst/>
          </a:prstGeom>
        </p:spPr>
      </p:pic>
      <p:pic>
        <p:nvPicPr>
          <p:cNvPr id="10" name="Bild 9" descr="Hjärna kontur">
            <a:extLst>
              <a:ext uri="{FF2B5EF4-FFF2-40B4-BE49-F238E27FC236}">
                <a16:creationId xmlns:a16="http://schemas.microsoft.com/office/drawing/2014/main" id="{1F961881-67A5-AEFB-EB7D-D61FBD0D8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9008" y="3027650"/>
            <a:ext cx="544919" cy="544919"/>
          </a:xfrm>
          <a:prstGeom prst="rect">
            <a:avLst/>
          </a:prstGeom>
        </p:spPr>
      </p:pic>
      <p:pic>
        <p:nvPicPr>
          <p:cNvPr id="13" name="Bild 12" descr="Hjärtslag med hel fyllning">
            <a:extLst>
              <a:ext uri="{FF2B5EF4-FFF2-40B4-BE49-F238E27FC236}">
                <a16:creationId xmlns:a16="http://schemas.microsoft.com/office/drawing/2014/main" id="{7DA92B8D-3AB6-7702-101E-2F145037C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2858" y="40764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33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6825B6-3772-09F1-6F3E-7F458ADC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Riskfaktorer TIA</a:t>
            </a:r>
          </a:p>
        </p:txBody>
      </p:sp>
      <p:pic>
        <p:nvPicPr>
          <p:cNvPr id="4" name="Bildobjekt 3" descr="En bild som visar text, skärmbild, nummer, Teckensnitt&#10;&#10;AI-genererat innehåll kan vara felaktigt.">
            <a:extLst>
              <a:ext uri="{FF2B5EF4-FFF2-40B4-BE49-F238E27FC236}">
                <a16:creationId xmlns:a16="http://schemas.microsoft.com/office/drawing/2014/main" id="{063E68DF-6569-A0C7-75C9-FCD763B19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6536"/>
            <a:ext cx="8033475" cy="3676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49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4B56-6EA3-9075-80EC-C23E1278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sv-SE" dirty="0"/>
              <a:t>TIA direkt in strokeenhet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77F044D-EBD4-37A4-D71E-C0EA13A8C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264" y="1600201"/>
            <a:ext cx="3394473" cy="4525963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E49A58-9E08-A327-A62C-DDB36D10A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Riket, snitt: 85% </a:t>
            </a:r>
          </a:p>
          <a:p>
            <a:pPr marL="0" indent="0">
              <a:buNone/>
            </a:pPr>
            <a:r>
              <a:rPr lang="sv-SE" dirty="0"/>
              <a:t>Spridning: 27-100%</a:t>
            </a:r>
          </a:p>
        </p:txBody>
      </p:sp>
      <p:sp>
        <p:nvSpPr>
          <p:cNvPr id="6" name="Pil: uppåt 5">
            <a:extLst>
              <a:ext uri="{FF2B5EF4-FFF2-40B4-BE49-F238E27FC236}">
                <a16:creationId xmlns:a16="http://schemas.microsoft.com/office/drawing/2014/main" id="{015AFE87-5E25-04F0-BA4F-4682BD587FBA}"/>
              </a:ext>
            </a:extLst>
          </p:cNvPr>
          <p:cNvSpPr/>
          <p:nvPr/>
        </p:nvSpPr>
        <p:spPr>
          <a:xfrm>
            <a:off x="8705235" y="1579610"/>
            <a:ext cx="292510" cy="40650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DAFE-DE7E-ED18-18E4-0A963592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Läkemedel efter TIA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B00AFE-F3CF-CEC5-3350-B6E0B5F365C0}"/>
              </a:ext>
            </a:extLst>
          </p:cNvPr>
          <p:cNvGraphicFramePr>
            <a:graphicFrameLocks/>
          </p:cNvGraphicFramePr>
          <p:nvPr/>
        </p:nvGraphicFramePr>
        <p:xfrm>
          <a:off x="2209800" y="1537125"/>
          <a:ext cx="8090211" cy="406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6D3810A-0C60-82CD-C9DF-5F4466F8E671}"/>
              </a:ext>
            </a:extLst>
          </p:cNvPr>
          <p:cNvSpPr txBox="1"/>
          <p:nvPr/>
        </p:nvSpPr>
        <p:spPr>
          <a:xfrm>
            <a:off x="3581400" y="3737610"/>
            <a:ext cx="563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73%		    97%			 89%		     89%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91D02B-75C0-CD89-29AC-641EC07A59CE}"/>
              </a:ext>
            </a:extLst>
          </p:cNvPr>
          <p:cNvGraphicFramePr>
            <a:graphicFrameLocks/>
          </p:cNvGraphicFramePr>
          <p:nvPr/>
        </p:nvGraphicFramePr>
        <p:xfrm>
          <a:off x="2676144" y="2057400"/>
          <a:ext cx="5705856" cy="375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842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50713C7-98CF-C029-F4F5-719AA118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Trombolys</a:t>
            </a:r>
            <a:r>
              <a:rPr lang="sv-SE" dirty="0"/>
              <a:t>/</a:t>
            </a:r>
            <a:r>
              <a:rPr lang="sv-SE" dirty="0" err="1"/>
              <a:t>trombektomilarm</a:t>
            </a:r>
            <a:endParaRPr lang="sv-SE" dirty="0"/>
          </a:p>
        </p:txBody>
      </p:sp>
      <p:pic>
        <p:nvPicPr>
          <p:cNvPr id="7" name="Picture 1" descr="En bild som visar text, skärmbild, linje, Graf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90" y="2099628"/>
            <a:ext cx="8082511" cy="3592513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A1F8CAC-F502-6084-2B29-A95C79E11D1E}"/>
              </a:ext>
            </a:extLst>
          </p:cNvPr>
          <p:cNvSpPr txBox="1"/>
          <p:nvPr/>
        </p:nvSpPr>
        <p:spPr>
          <a:xfrm>
            <a:off x="8249591" y="3665051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39-58%</a:t>
            </a:r>
          </a:p>
        </p:txBody>
      </p:sp>
    </p:spTree>
    <p:extLst>
      <p:ext uri="{BB962C8B-B14F-4D97-AF65-F5344CB8AC3E}">
        <p14:creationId xmlns:p14="http://schemas.microsoft.com/office/powerpoint/2010/main" val="11251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514C7D-6A26-09DF-81FA-88155282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Riskfaktorer stroke</a:t>
            </a:r>
          </a:p>
        </p:txBody>
      </p:sp>
      <p:pic>
        <p:nvPicPr>
          <p:cNvPr id="4" name="Bildobjekt 3" descr="En bild som visar text, skärmbild, nummer, Teckensnitt">
            <a:extLst>
              <a:ext uri="{FF2B5EF4-FFF2-40B4-BE49-F238E27FC236}">
                <a16:creationId xmlns:a16="http://schemas.microsoft.com/office/drawing/2014/main" id="{288EB183-9715-653B-486D-4C3C0B4B6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75167"/>
            <a:ext cx="7772400" cy="38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6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6F96-94C1-6447-EAB3-5CE8599F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NIHSS vid insjuknandet i stroke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2B15175-D24C-CE3F-2CD7-932986414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219606"/>
            <a:ext cx="8033765" cy="3570099"/>
          </a:xfrm>
          <a:prstGeom prst="rect">
            <a:avLst/>
          </a:prstGeom>
          <a:noFill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907B680-E013-6847-2079-D63A9C62A38A}"/>
              </a:ext>
            </a:extLst>
          </p:cNvPr>
          <p:cNvSpPr/>
          <p:nvPr/>
        </p:nvSpPr>
        <p:spPr>
          <a:xfrm>
            <a:off x="7095463" y="2814538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77%</a:t>
            </a:r>
          </a:p>
        </p:txBody>
      </p:sp>
    </p:spTree>
    <p:extLst>
      <p:ext uri="{BB962C8B-B14F-4D97-AF65-F5344CB8AC3E}">
        <p14:creationId xmlns:p14="http://schemas.microsoft.com/office/powerpoint/2010/main" val="28265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FCA67-CC26-B3B0-F3AE-48B90B5C9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713C-52F5-0C11-EDE1-3F6C15B3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NIHSS vid insjuknandet i stroke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75DEF-CA7C-9369-C900-254293448A95}"/>
              </a:ext>
            </a:extLst>
          </p:cNvPr>
          <p:cNvSpPr/>
          <p:nvPr/>
        </p:nvSpPr>
        <p:spPr>
          <a:xfrm>
            <a:off x="1918993" y="1218754"/>
            <a:ext cx="34440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Kvalitetsarbeten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pågår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973366E-5F88-C22D-4367-7469339EA6EE}"/>
              </a:ext>
            </a:extLst>
          </p:cNvPr>
          <p:cNvSpPr/>
          <p:nvPr/>
        </p:nvSpPr>
        <p:spPr>
          <a:xfrm>
            <a:off x="2855845" y="1741974"/>
            <a:ext cx="168965" cy="285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B148B8-3F05-19D6-B391-1B9DC2999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219606"/>
            <a:ext cx="8033765" cy="3570099"/>
          </a:xfrm>
          <a:prstGeom prst="rect">
            <a:avLst/>
          </a:prstGeom>
          <a:noFill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1079C42-76CC-7538-7B60-6F74F3F206C6}"/>
              </a:ext>
            </a:extLst>
          </p:cNvPr>
          <p:cNvSpPr/>
          <p:nvPr/>
        </p:nvSpPr>
        <p:spPr>
          <a:xfrm>
            <a:off x="7095463" y="2814538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77%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AA873AC-EFB3-EEE8-3BD3-595C844660D9}"/>
              </a:ext>
            </a:extLst>
          </p:cNvPr>
          <p:cNvSpPr/>
          <p:nvPr/>
        </p:nvSpPr>
        <p:spPr>
          <a:xfrm>
            <a:off x="2855845" y="2387028"/>
            <a:ext cx="207753" cy="1163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93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1D41D64-7171-2099-6D3B-18B63596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 err="1"/>
              <a:t>Direktinläggning</a:t>
            </a:r>
            <a:r>
              <a:rPr lang="en-US" dirty="0"/>
              <a:t> </a:t>
            </a:r>
            <a:r>
              <a:rPr lang="en-US" dirty="0" err="1"/>
              <a:t>strokeenhet</a:t>
            </a:r>
            <a:endParaRPr lang="en-US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871C078-A43A-785F-22AB-A1AB2A4B4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264" y="1600201"/>
            <a:ext cx="3394473" cy="4525963"/>
          </a:xfrm>
          <a:prstGeom prst="rect">
            <a:avLst/>
          </a:prstGeom>
          <a:noFill/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55E0FE1-9E9E-2F2A-D0A8-E30DE70E1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4038600" cy="4525963"/>
          </a:xfrm>
        </p:spPr>
        <p:txBody>
          <a:bodyPr/>
          <a:lstStyle/>
          <a:p>
            <a:r>
              <a:rPr lang="en-US" dirty="0" err="1"/>
              <a:t>Riket</a:t>
            </a:r>
            <a:r>
              <a:rPr lang="en-US" dirty="0"/>
              <a:t>, </a:t>
            </a:r>
            <a:r>
              <a:rPr lang="en-US" dirty="0" err="1"/>
              <a:t>snitt</a:t>
            </a:r>
            <a:r>
              <a:rPr lang="en-US" dirty="0"/>
              <a:t> 85%</a:t>
            </a:r>
          </a:p>
          <a:p>
            <a:r>
              <a:rPr lang="en-US" dirty="0"/>
              <a:t>Stora </a:t>
            </a:r>
            <a:r>
              <a:rPr lang="en-US" dirty="0" err="1"/>
              <a:t>variationer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Under </a:t>
            </a:r>
            <a:r>
              <a:rPr lang="en-US" dirty="0" err="1"/>
              <a:t>vårdtiden</a:t>
            </a:r>
            <a:r>
              <a:rPr lang="en-US" dirty="0"/>
              <a:t> </a:t>
            </a:r>
            <a:r>
              <a:rPr lang="en-US" dirty="0" err="1"/>
              <a:t>vårdas</a:t>
            </a:r>
            <a:r>
              <a:rPr lang="en-US" dirty="0"/>
              <a:t> 94% </a:t>
            </a:r>
            <a:r>
              <a:rPr lang="en-US" dirty="0" err="1"/>
              <a:t>någon</a:t>
            </a:r>
            <a:r>
              <a:rPr lang="en-US" dirty="0"/>
              <a:t> </a:t>
            </a:r>
            <a:r>
              <a:rPr lang="en-US" dirty="0" err="1"/>
              <a:t>gång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strokeenhet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4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1B3154F-E05A-4565-B1FF-4BEA7E62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1374349"/>
          </a:xfrm>
        </p:spPr>
        <p:txBody>
          <a:bodyPr/>
          <a:lstStyle/>
          <a:p>
            <a:pPr algn="ctr"/>
            <a:r>
              <a:rPr lang="sv-SE" dirty="0"/>
              <a:t>Praktisk Info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C655DE-39BC-486D-A9B5-0E6B3A65B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15905"/>
            <a:ext cx="10515600" cy="337374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dirty="0"/>
              <a:t>Mikrofoner mutade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dirty="0"/>
              <a:t>Använd ”handen” vid frågor eller ställ din fråga i chatten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dirty="0"/>
              <a:t>PP bilder kommer på hemsidan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8213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4D5EB-8680-CE93-4705-5B40FCAC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0D3921A-6748-E77C-775F-6E2552F1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 err="1"/>
              <a:t>Vård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strokeenhet</a:t>
            </a:r>
            <a:r>
              <a:rPr lang="en-US" dirty="0"/>
              <a:t> </a:t>
            </a:r>
            <a:r>
              <a:rPr lang="en-US" dirty="0" err="1"/>
              <a:t>någon</a:t>
            </a:r>
            <a:r>
              <a:rPr lang="en-US" dirty="0"/>
              <a:t> </a:t>
            </a:r>
            <a:r>
              <a:rPr lang="en-US" dirty="0" err="1"/>
              <a:t>gång</a:t>
            </a:r>
            <a:r>
              <a:rPr lang="en-US" dirty="0"/>
              <a:t> vid stroke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2C07D79-6A5F-9426-68BD-23D89A73A1F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74606" y="1645445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Stora </a:t>
            </a:r>
            <a:r>
              <a:rPr lang="en-US" dirty="0" err="1"/>
              <a:t>variationer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Under </a:t>
            </a:r>
            <a:r>
              <a:rPr lang="en-US" dirty="0" err="1"/>
              <a:t>vårdtiden</a:t>
            </a:r>
            <a:r>
              <a:rPr lang="en-US" dirty="0"/>
              <a:t> </a:t>
            </a:r>
            <a:r>
              <a:rPr lang="en-US" dirty="0" err="1"/>
              <a:t>vårdas</a:t>
            </a:r>
            <a:r>
              <a:rPr lang="en-US" dirty="0"/>
              <a:t> 94% </a:t>
            </a:r>
            <a:r>
              <a:rPr lang="en-US" dirty="0" err="1"/>
              <a:t>någon</a:t>
            </a:r>
            <a:r>
              <a:rPr lang="en-US" dirty="0"/>
              <a:t> </a:t>
            </a:r>
            <a:r>
              <a:rPr lang="en-US" dirty="0" err="1"/>
              <a:t>gång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strokeenhet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85AF16A-CD1B-9C5F-AD03-FCDE00F4D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r="8309" b="1"/>
          <a:stretch/>
        </p:blipFill>
        <p:spPr bwMode="auto">
          <a:xfrm>
            <a:off x="1981200" y="1600201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02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2139B9-2D4D-4FCF-A341-BA697FE9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Antikogulantia</a:t>
            </a:r>
            <a:r>
              <a:rPr lang="sv-SE" dirty="0"/>
              <a:t> och ICH</a:t>
            </a:r>
          </a:p>
        </p:txBody>
      </p:sp>
      <p:pic>
        <p:nvPicPr>
          <p:cNvPr id="4" name="Bildobjekt 3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E98938C2-254D-6A19-AF0E-9D0705BB1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80" y="4234423"/>
            <a:ext cx="6642509" cy="220365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98CD2BB-0FA8-D6DB-6104-BCDA81689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40" y="1319373"/>
            <a:ext cx="6557448" cy="2914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065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9B64F-9361-05D4-378B-24E67D28B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4B1B30-D5F9-5667-D650-D6E6DA1E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Antikogulantia</a:t>
            </a:r>
            <a:r>
              <a:rPr lang="sv-SE" dirty="0"/>
              <a:t> och </a:t>
            </a:r>
            <a:r>
              <a:rPr lang="sv-SE" dirty="0" err="1"/>
              <a:t>ischemisk</a:t>
            </a:r>
            <a:r>
              <a:rPr lang="sv-SE" dirty="0"/>
              <a:t> stroke</a:t>
            </a:r>
          </a:p>
        </p:txBody>
      </p:sp>
      <p:pic>
        <p:nvPicPr>
          <p:cNvPr id="3" name="Bildobjekt 2" descr="En bild som visar text, skärmbild, skärm, programvara&#10;&#10;AI-genererat innehåll kan vara felaktigt.">
            <a:extLst>
              <a:ext uri="{FF2B5EF4-FFF2-40B4-BE49-F238E27FC236}">
                <a16:creationId xmlns:a16="http://schemas.microsoft.com/office/drawing/2014/main" id="{F15EC36C-81BA-C1C4-B7B8-CC6E70A38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7" y="2190115"/>
            <a:ext cx="6994408" cy="294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69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AE3E-D2E7-A4F5-D04C-49E36C32E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7512" y="391142"/>
            <a:ext cx="3774688" cy="1470025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Reperfusions</a:t>
            </a:r>
            <a:r>
              <a:rPr lang="sv-SE" dirty="0"/>
              <a:t>-behandling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36C3E-F6BF-2725-BE25-752F130F36FC}"/>
              </a:ext>
            </a:extLst>
          </p:cNvPr>
          <p:cNvSpPr txBox="1"/>
          <p:nvPr/>
        </p:nvSpPr>
        <p:spPr>
          <a:xfrm>
            <a:off x="7055005" y="44486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2"/>
              </a:rPr>
              <a:t>riksstroke.org/</a:t>
            </a:r>
            <a:r>
              <a:rPr lang="sv-SE" dirty="0" err="1">
                <a:hlinkClick r:id="rId2"/>
              </a:rPr>
              <a:t>sve</a:t>
            </a:r>
            <a:r>
              <a:rPr lang="sv-SE" dirty="0">
                <a:hlinkClick r:id="rId2"/>
              </a:rPr>
              <a:t>/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97C1741-3452-6395-C48A-70A7E917E2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213" t="5774" r="32295" b="5043"/>
          <a:stretch/>
        </p:blipFill>
        <p:spPr>
          <a:xfrm>
            <a:off x="1891626" y="245998"/>
            <a:ext cx="4151909" cy="584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29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D3C5-957D-3FD7-E728-8AAE752F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Reperfusion</a:t>
            </a:r>
            <a:r>
              <a:rPr lang="sv-SE" dirty="0"/>
              <a:t> över tid </a:t>
            </a:r>
          </a:p>
        </p:txBody>
      </p:sp>
      <p:pic>
        <p:nvPicPr>
          <p:cNvPr id="3" name="Bildobjekt 2" descr="En bild som visar text, skärmbild, sluttning, Graf&#10;&#10;AI-genererat innehåll kan vara felaktigt.">
            <a:extLst>
              <a:ext uri="{FF2B5EF4-FFF2-40B4-BE49-F238E27FC236}">
                <a16:creationId xmlns:a16="http://schemas.microsoft.com/office/drawing/2014/main" id="{057B060B-0170-1E65-B4BE-E94298109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935" y="1675448"/>
            <a:ext cx="6120130" cy="350710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009EF00-3442-D130-0B80-C3B8902ABABC}"/>
              </a:ext>
            </a:extLst>
          </p:cNvPr>
          <p:cNvSpPr/>
          <p:nvPr/>
        </p:nvSpPr>
        <p:spPr>
          <a:xfrm>
            <a:off x="6360834" y="2313366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21%</a:t>
            </a:r>
          </a:p>
        </p:txBody>
      </p:sp>
      <p:sp>
        <p:nvSpPr>
          <p:cNvPr id="6" name="Pil: vänster 5">
            <a:extLst>
              <a:ext uri="{FF2B5EF4-FFF2-40B4-BE49-F238E27FC236}">
                <a16:creationId xmlns:a16="http://schemas.microsoft.com/office/drawing/2014/main" id="{759D3146-BD4B-9933-258A-AD2172C1DE58}"/>
              </a:ext>
            </a:extLst>
          </p:cNvPr>
          <p:cNvSpPr/>
          <p:nvPr/>
        </p:nvSpPr>
        <p:spPr>
          <a:xfrm>
            <a:off x="9099630" y="3236697"/>
            <a:ext cx="882570" cy="18519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7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9CDF-98A0-90F5-AE7C-5B406122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 err="1"/>
              <a:t>Trombolys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E2EF8-569F-5382-07AC-62B92DEE4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NIHSS före och efter </a:t>
            </a:r>
            <a:r>
              <a:rPr lang="sv-SE" dirty="0" err="1"/>
              <a:t>trombolys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89DCAF1-2ADC-BFAC-A1BD-671C8A2FC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138" y="184945"/>
            <a:ext cx="4665464" cy="6220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741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662D-4AE2-9C63-6ACE-664079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 err="1"/>
              <a:t>Trombektomi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7391B-542A-B90A-F347-2075894A0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NIHSS före och efter </a:t>
            </a:r>
            <a:r>
              <a:rPr lang="sv-SE" dirty="0" err="1"/>
              <a:t>trombektomi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4D01E99-F3C5-0E05-B1FE-FE9F72BBA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575" y="146845"/>
            <a:ext cx="4651177" cy="6201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290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3FD0-EAA6-56E1-CB09-11D6FF94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Reperfusionsbehandling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24937-F723-BA52-614D-4AF4BCCC4F3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4516438"/>
            <a:ext cx="9144000" cy="1655762"/>
          </a:xfrm>
        </p:spPr>
        <p:txBody>
          <a:bodyPr/>
          <a:lstStyle/>
          <a:p>
            <a:r>
              <a:rPr lang="sv-SE" dirty="0"/>
              <a:t>Varierar i olika delar av landet: 16-21%</a:t>
            </a:r>
          </a:p>
        </p:txBody>
      </p:sp>
      <p:pic>
        <p:nvPicPr>
          <p:cNvPr id="5" name="Bildobjekt 4" descr="En bild som visar text, skärmbild, Teckensnitt, linje">
            <a:extLst>
              <a:ext uri="{FF2B5EF4-FFF2-40B4-BE49-F238E27FC236}">
                <a16:creationId xmlns:a16="http://schemas.microsoft.com/office/drawing/2014/main" id="{4875B612-45B3-4FF4-FBDD-8BD186771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694240" cy="24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9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75A0AB9-B7DD-E904-626B-CC929D30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03" y="681821"/>
            <a:ext cx="4682924" cy="1325563"/>
          </a:xfrm>
        </p:spPr>
        <p:txBody>
          <a:bodyPr anchor="ctr">
            <a:normAutofit fontScale="90000"/>
          </a:bodyPr>
          <a:lstStyle/>
          <a:p>
            <a:r>
              <a:rPr lang="sv-SE" dirty="0" err="1"/>
              <a:t>Reperfusion</a:t>
            </a:r>
            <a:r>
              <a:rPr lang="sv-SE" dirty="0"/>
              <a:t> har ökat påtagligt över tid men varierar över landet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E610BC-691E-9D3B-D23E-D47AC0E12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2051" y="374560"/>
            <a:ext cx="5802403" cy="5802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952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477768-2BCA-063B-8B72-D4284B73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sv-SE" dirty="0"/>
              <a:t>Bedömning av sväljförmågan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429CF70-B9E0-83BB-4861-9DBF8AC1679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60381" y="1600201"/>
            <a:ext cx="4038600" cy="4525963"/>
          </a:xfrm>
        </p:spPr>
        <p:txBody>
          <a:bodyPr/>
          <a:lstStyle/>
          <a:p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Bedömning av sväljförmåga ökar möjligheterna att identifiera, behandla och följa upp </a:t>
            </a:r>
            <a:r>
              <a:rPr lang="sv-SE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dysfagi</a:t>
            </a: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och minskar risken för komplikationer. </a:t>
            </a:r>
          </a:p>
          <a:p>
            <a:r>
              <a:rPr lang="sv-SE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</a:t>
            </a: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SoS riktlinjer 2020</a:t>
            </a:r>
          </a:p>
          <a:p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Indikator: mål 100%</a:t>
            </a:r>
            <a:endParaRPr lang="en-US" dirty="0"/>
          </a:p>
        </p:txBody>
      </p:sp>
      <p:pic>
        <p:nvPicPr>
          <p:cNvPr id="4" name="Bildobjekt 3" descr="En bild som visar text, skärmbild, linje, diagram&#10;&#10;AI-genererat innehåll kan vara felaktigt.">
            <a:extLst>
              <a:ext uri="{FF2B5EF4-FFF2-40B4-BE49-F238E27FC236}">
                <a16:creationId xmlns:a16="http://schemas.microsoft.com/office/drawing/2014/main" id="{EFC686F1-EE0F-D153-3929-DF60716C7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264" y="1600201"/>
            <a:ext cx="3394473" cy="4525963"/>
          </a:xfrm>
          <a:prstGeom prst="rect">
            <a:avLst/>
          </a:prstGeom>
          <a:noFill/>
        </p:spPr>
      </p:pic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217E1A72-1795-15B5-52BC-B5E1F2B52A35}"/>
              </a:ext>
            </a:extLst>
          </p:cNvPr>
          <p:cNvCxnSpPr/>
          <p:nvPr/>
        </p:nvCxnSpPr>
        <p:spPr>
          <a:xfrm>
            <a:off x="2438400" y="1945759"/>
            <a:ext cx="3429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67258674-9478-2F53-8E49-51A06F3B032F}"/>
              </a:ext>
            </a:extLst>
          </p:cNvPr>
          <p:cNvCxnSpPr/>
          <p:nvPr/>
        </p:nvCxnSpPr>
        <p:spPr>
          <a:xfrm>
            <a:off x="2438400" y="3512289"/>
            <a:ext cx="3429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ECCF83C-6250-4A0F-8D12-80CBC4E7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925"/>
            <a:ext cx="10515600" cy="1515649"/>
          </a:xfrm>
        </p:spPr>
        <p:txBody>
          <a:bodyPr/>
          <a:lstStyle/>
          <a:p>
            <a:pPr algn="ctr"/>
            <a:r>
              <a:rPr lang="sv-SE" dirty="0"/>
              <a:t>Kommande </a:t>
            </a:r>
            <a:r>
              <a:rPr lang="sv-SE" dirty="0" err="1"/>
              <a:t>webbinarier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FF8AB21-13A8-47BB-86E1-DD770E01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2573"/>
            <a:ext cx="10515600" cy="3734389"/>
          </a:xfrm>
        </p:spPr>
        <p:txBody>
          <a:bodyPr/>
          <a:lstStyle/>
          <a:p>
            <a:r>
              <a:rPr lang="sv-SE" dirty="0"/>
              <a:t>3 juni 14.30 Information och Demo av INCA, den nya IT plattformen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555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344AFC3-FBF3-F2F8-1638-48D0068B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Riskbedömning av munhälsa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43F75DC-5C09-6424-77B3-F19394FC33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9" b="4722"/>
          <a:stretch/>
        </p:blipFill>
        <p:spPr bwMode="auto">
          <a:xfrm>
            <a:off x="2209800" y="1871664"/>
            <a:ext cx="7495582" cy="3267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845EA04D-AAC0-6F0C-2CDC-9CE1FF682AE2}"/>
              </a:ext>
            </a:extLst>
          </p:cNvPr>
          <p:cNvSpPr/>
          <p:nvPr/>
        </p:nvSpPr>
        <p:spPr>
          <a:xfrm>
            <a:off x="2429925" y="5768750"/>
            <a:ext cx="59961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60% riskbedömda för undernäring - varav 30% hade risk</a:t>
            </a:r>
          </a:p>
        </p:txBody>
      </p:sp>
    </p:spTree>
    <p:extLst>
      <p:ext uri="{BB962C8B-B14F-4D97-AF65-F5344CB8AC3E}">
        <p14:creationId xmlns:p14="http://schemas.microsoft.com/office/powerpoint/2010/main" val="2053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3B89-55BA-F8D0-6AEE-FAF5F5FE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Bedömning och behandling av fysioterapeut / arbetsterapeut</a:t>
            </a:r>
          </a:p>
        </p:txBody>
      </p:sp>
      <p:pic>
        <p:nvPicPr>
          <p:cNvPr id="3" name="Bildobjekt 2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2B4AABCC-5A51-7813-3AA8-96FA6BE2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83" y="1801369"/>
            <a:ext cx="7670809" cy="1972754"/>
          </a:xfrm>
          <a:prstGeom prst="rect">
            <a:avLst/>
          </a:prstGeom>
        </p:spPr>
      </p:pic>
      <p:pic>
        <p:nvPicPr>
          <p:cNvPr id="6" name="Bildobjekt 5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C4F45F10-471C-E23D-890D-46BB7BB53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82" y="3938006"/>
            <a:ext cx="7665103" cy="243536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6DDAC2E-4988-E2C4-F518-7B5F9AFDC992}"/>
              </a:ext>
            </a:extLst>
          </p:cNvPr>
          <p:cNvSpPr/>
          <p:nvPr/>
        </p:nvSpPr>
        <p:spPr>
          <a:xfrm rot="19658876">
            <a:off x="2175768" y="3580266"/>
            <a:ext cx="6848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Stor andel </a:t>
            </a:r>
            <a:r>
              <a:rPr lang="sv-SE" sz="54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missing</a:t>
            </a:r>
            <a:endParaRPr lang="sv-SE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857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6B50A0-475C-628A-0738-2DA141BF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Vart skrivs strokepatienter ut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1F1743-A727-5C44-1DA2-88B01BD71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96" y="1294510"/>
            <a:ext cx="7602784" cy="5069050"/>
          </a:xfrm>
          <a:prstGeom prst="rect">
            <a:avLst/>
          </a:prstGeom>
          <a:noFill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D7481E7-4649-9842-FA48-5C3E74A64097}"/>
              </a:ext>
            </a:extLst>
          </p:cNvPr>
          <p:cNvSpPr txBox="1"/>
          <p:nvPr/>
        </p:nvSpPr>
        <p:spPr>
          <a:xfrm>
            <a:off x="5885688" y="346884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78%</a:t>
            </a:r>
          </a:p>
        </p:txBody>
      </p:sp>
    </p:spTree>
    <p:extLst>
      <p:ext uri="{BB962C8B-B14F-4D97-AF65-F5344CB8AC3E}">
        <p14:creationId xmlns:p14="http://schemas.microsoft.com/office/powerpoint/2010/main" val="2518772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BE48BF6-CA58-091B-29CF-5DAE6158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Skriftlig</a:t>
            </a:r>
            <a:r>
              <a:rPr lang="en-US" dirty="0"/>
              <a:t> </a:t>
            </a:r>
            <a:r>
              <a:rPr lang="en-US" dirty="0" err="1"/>
              <a:t>rehab.plan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E1B42EB-C466-25E4-72DC-C6B835C56DA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Utformas tillsammans med patienten (och närstående) Innehåller en samman-fattning av genomförda utredningar och bedömning, patientens mål, planerade åtgärder och tid för uppföljning samt vem som är ansvarig.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Skriftlig rehabiliteringsplan lyfts i det nationella vårdförloppet för Stroke och TIA. </a:t>
            </a:r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0000000-0008-0000-24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008" y="273051"/>
            <a:ext cx="4389835" cy="5853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572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699C98-2BD1-DA6C-A2DA-4CFE9298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/>
              <a:t>ESD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289D8F-707E-3654-D40F-0630276E3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/>
              <a:t>Tidig understödd utskrivning (</a:t>
            </a:r>
            <a:r>
              <a:rPr lang="sv-SE" err="1"/>
              <a:t>Early</a:t>
            </a:r>
            <a:r>
              <a:rPr lang="sv-SE"/>
              <a:t> </a:t>
            </a:r>
            <a:r>
              <a:rPr lang="sv-SE" err="1"/>
              <a:t>supported</a:t>
            </a:r>
            <a:r>
              <a:rPr lang="sv-SE"/>
              <a:t> Discharge, ESD) från sjukhus till hemmet, där ett multidisciplinärt stroketeam både koordinerar utskrivning och utför rehabilitering i hemmiljön, rekommenderas för patienter med lindrig till måttlig stroke.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0000000-0008-0000-2200-000002000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-6" b="37014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1322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735A-A6B3-D9A3-8958-C4304A9C3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Läkemedel efter </a:t>
            </a:r>
            <a:r>
              <a:rPr lang="sv-SE" dirty="0" err="1"/>
              <a:t>ischemisk</a:t>
            </a:r>
            <a:r>
              <a:rPr lang="sv-SE" dirty="0"/>
              <a:t> stroke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E0610BA-5133-A19D-4463-A85C5B59FB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546437"/>
              </p:ext>
            </p:extLst>
          </p:nvPr>
        </p:nvGraphicFramePr>
        <p:xfrm>
          <a:off x="838200" y="1928308"/>
          <a:ext cx="7159752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18215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>
            <a:extLst>
              <a:ext uri="{FF2B5EF4-FFF2-40B4-BE49-F238E27FC236}">
                <a16:creationId xmlns:a16="http://schemas.microsoft.com/office/drawing/2014/main" id="{2F0B0BB1-6C36-BD6B-9B96-58A55A9DE472}"/>
              </a:ext>
            </a:extLst>
          </p:cNvPr>
          <p:cNvSpPr>
            <a:spLocks noChangeArrowheads="1"/>
          </p:cNvSpPr>
          <p:nvPr/>
        </p:nvSpPr>
        <p:spPr bwMode="auto">
          <a:xfrm rot="683300">
            <a:off x="6676641" y="2032541"/>
            <a:ext cx="251359" cy="589102"/>
          </a:xfrm>
          <a:prstGeom prst="downArrow">
            <a:avLst>
              <a:gd name="adj1" fmla="val 38333"/>
              <a:gd name="adj2" fmla="val 844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DADF7F0B-6D2B-7987-3962-4CB4FE53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662" y="2989788"/>
            <a:ext cx="571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30%</a:t>
            </a:r>
            <a:endParaRPr lang="ru-RU" altLang="en-US" sz="1350" dirty="0"/>
          </a:p>
        </p:txBody>
      </p:sp>
      <p:sp>
        <p:nvSpPr>
          <p:cNvPr id="10247" name="Text Box 9">
            <a:extLst>
              <a:ext uri="{FF2B5EF4-FFF2-40B4-BE49-F238E27FC236}">
                <a16:creationId xmlns:a16="http://schemas.microsoft.com/office/drawing/2014/main" id="{6A2B1697-2772-9058-4507-E072C9ED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750" y="2219544"/>
            <a:ext cx="685800" cy="30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500" dirty="0"/>
              <a:t>15%</a:t>
            </a:r>
            <a:endParaRPr lang="ru-RU" altLang="en-US" sz="1500" dirty="0"/>
          </a:p>
        </p:txBody>
      </p:sp>
      <p:sp>
        <p:nvSpPr>
          <p:cNvPr id="10254" name="Rectangle 18">
            <a:extLst>
              <a:ext uri="{FF2B5EF4-FFF2-40B4-BE49-F238E27FC236}">
                <a16:creationId xmlns:a16="http://schemas.microsoft.com/office/drawing/2014/main" id="{AFF0F8FA-4BD4-FB07-2A22-2CB497E8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493" y="2634983"/>
            <a:ext cx="5062540" cy="34788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Ischemi</a:t>
            </a:r>
            <a:endParaRPr lang="sv-SE" altLang="en-US" sz="1800" dirty="0">
              <a:solidFill>
                <a:schemeClr val="bg1"/>
              </a:solidFill>
            </a:endParaRPr>
          </a:p>
        </p:txBody>
      </p:sp>
      <p:sp>
        <p:nvSpPr>
          <p:cNvPr id="10255" name="Text Box 26">
            <a:extLst>
              <a:ext uri="{FF2B5EF4-FFF2-40B4-BE49-F238E27FC236}">
                <a16:creationId xmlns:a16="http://schemas.microsoft.com/office/drawing/2014/main" id="{01C499D7-89E1-2ABE-933A-A12A2AADE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032" y="2989788"/>
            <a:ext cx="571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15%</a:t>
            </a:r>
            <a:endParaRPr lang="ru-RU" altLang="en-US" sz="1350" dirty="0"/>
          </a:p>
        </p:txBody>
      </p:sp>
      <p:sp>
        <p:nvSpPr>
          <p:cNvPr id="10256" name="Text Box 27">
            <a:extLst>
              <a:ext uri="{FF2B5EF4-FFF2-40B4-BE49-F238E27FC236}">
                <a16:creationId xmlns:a16="http://schemas.microsoft.com/office/drawing/2014/main" id="{AB05AC71-E0C8-24B5-7979-2195344A3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807" y="2989788"/>
            <a:ext cx="6286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20%</a:t>
            </a:r>
            <a:endParaRPr lang="ru-RU" altLang="en-US" sz="1350" dirty="0"/>
          </a:p>
        </p:txBody>
      </p:sp>
      <p:sp>
        <p:nvSpPr>
          <p:cNvPr id="10257" name="Text Box 28">
            <a:extLst>
              <a:ext uri="{FF2B5EF4-FFF2-40B4-BE49-F238E27FC236}">
                <a16:creationId xmlns:a16="http://schemas.microsoft.com/office/drawing/2014/main" id="{51A40387-F13D-A1CF-0D0F-267A0E81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9943" y="2996193"/>
            <a:ext cx="571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30%</a:t>
            </a:r>
            <a:endParaRPr lang="ru-RU" altLang="en-US" sz="1350" dirty="0"/>
          </a:p>
        </p:txBody>
      </p:sp>
      <p:sp>
        <p:nvSpPr>
          <p:cNvPr id="10258" name="Text Box 29">
            <a:extLst>
              <a:ext uri="{FF2B5EF4-FFF2-40B4-BE49-F238E27FC236}">
                <a16:creationId xmlns:a16="http://schemas.microsoft.com/office/drawing/2014/main" id="{B0D4CC46-F00A-0B71-DA77-07FB83605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446" y="2249115"/>
            <a:ext cx="857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500" dirty="0"/>
              <a:t>85%</a:t>
            </a:r>
            <a:endParaRPr lang="ru-RU" altLang="en-US" sz="1500" dirty="0"/>
          </a:p>
        </p:txBody>
      </p:sp>
      <p:sp>
        <p:nvSpPr>
          <p:cNvPr id="10259" name="Text Box 30">
            <a:extLst>
              <a:ext uri="{FF2B5EF4-FFF2-40B4-BE49-F238E27FC236}">
                <a16:creationId xmlns:a16="http://schemas.microsoft.com/office/drawing/2014/main" id="{C03962C8-7481-068F-AE41-616F714A7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354" y="2989788"/>
            <a:ext cx="457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5%</a:t>
            </a:r>
            <a:endParaRPr lang="ru-RU" altLang="en-US" sz="1350" dirty="0"/>
          </a:p>
        </p:txBody>
      </p:sp>
      <p:sp>
        <p:nvSpPr>
          <p:cNvPr id="10260" name="Line 21">
            <a:extLst>
              <a:ext uri="{FF2B5EF4-FFF2-40B4-BE49-F238E27FC236}">
                <a16:creationId xmlns:a16="http://schemas.microsoft.com/office/drawing/2014/main" id="{8A1344D8-75EE-0D56-F012-C63AE8E5C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3" y="2881978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70" name="Text Box 9">
            <a:extLst>
              <a:ext uri="{FF2B5EF4-FFF2-40B4-BE49-F238E27FC236}">
                <a16:creationId xmlns:a16="http://schemas.microsoft.com/office/drawing/2014/main" id="{EA6125ED-B2C1-2485-4B8B-4B41B7040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2" y="2994559"/>
            <a:ext cx="685800" cy="2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33%</a:t>
            </a:r>
            <a:endParaRPr lang="ru-RU" altLang="en-US" sz="1350" dirty="0"/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98C3DB9E-5339-8235-1382-65ADFC33A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493" y="3368737"/>
            <a:ext cx="906063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Storkärls-sjuka</a:t>
            </a:r>
            <a:endParaRPr lang="sv-SE" altLang="en-US" sz="12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1829BF55-499B-CC22-274C-FE2C68079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613" y="3368491"/>
            <a:ext cx="906063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Småkärl-sjuka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379A7B54-203F-1A11-69D0-262ECA69B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733" y="3368245"/>
            <a:ext cx="906063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Okänd</a:t>
            </a:r>
            <a:r>
              <a:rPr lang="en-US" altLang="en-US" sz="1350" dirty="0">
                <a:solidFill>
                  <a:schemeClr val="bg1"/>
                </a:solidFill>
              </a:rPr>
              <a:t> /</a:t>
            </a:r>
            <a:r>
              <a:rPr lang="en-US" altLang="en-US" sz="1350" dirty="0" err="1">
                <a:solidFill>
                  <a:schemeClr val="bg1"/>
                </a:solidFill>
              </a:rPr>
              <a:t>multipla</a:t>
            </a:r>
            <a:r>
              <a:rPr lang="en-US" altLang="en-US" sz="1350" dirty="0">
                <a:solidFill>
                  <a:schemeClr val="bg1"/>
                </a:solidFill>
              </a:rPr>
              <a:t> </a:t>
            </a:r>
            <a:r>
              <a:rPr lang="en-US" altLang="en-US" sz="1350" dirty="0" err="1">
                <a:solidFill>
                  <a:schemeClr val="bg1"/>
                </a:solidFill>
              </a:rPr>
              <a:t>orsaker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1FAC2826-4488-B4EB-66E4-80FC3538F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851" y="3367999"/>
            <a:ext cx="954884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Kardio-embolisk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3F73FC35-E29D-954C-7859-997DF220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973" y="3367753"/>
            <a:ext cx="906063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Ovanlig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orsak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8" name="Line 21">
            <a:extLst>
              <a:ext uri="{FF2B5EF4-FFF2-40B4-BE49-F238E27FC236}">
                <a16:creationId xmlns:a16="http://schemas.microsoft.com/office/drawing/2014/main" id="{604B8133-0CAF-28B6-24EB-AC3E05478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716" y="2889122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21">
            <a:extLst>
              <a:ext uri="{FF2B5EF4-FFF2-40B4-BE49-F238E27FC236}">
                <a16:creationId xmlns:a16="http://schemas.microsoft.com/office/drawing/2014/main" id="{24DC83F6-098D-5E0F-B13A-1782D9601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0559" y="2896266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21">
            <a:extLst>
              <a:ext uri="{FF2B5EF4-FFF2-40B4-BE49-F238E27FC236}">
                <a16:creationId xmlns:a16="http://schemas.microsoft.com/office/drawing/2014/main" id="{04FEA440-F5A6-E626-312B-748A7AD7D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4978" y="2903410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960A1836-A089-8DEE-44FD-567B47598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6534" y="2910553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9FCC310B-34C6-0BF6-228A-143BD72B4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404" y="2634983"/>
            <a:ext cx="2815826" cy="34788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Blödning</a:t>
            </a:r>
            <a:endParaRPr lang="sv-SE" alt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E416EA6-B471-358F-AB2A-0A24539A6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404" y="3374896"/>
            <a:ext cx="1409998" cy="55563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Intraparenkymal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407453C7-79A7-65EE-1122-04C88BB57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638" y="3367752"/>
            <a:ext cx="1321594" cy="55563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Subaraknoidal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B39AFA8E-EA90-C8E3-A45C-688D1CD0C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5303" y="2924841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73F7734B-C5ED-5CB1-350E-140C5F6BF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1197" y="2939128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5A543AA8-C9C7-A5CA-667C-F79BF325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450" y="3006980"/>
            <a:ext cx="685800" cy="2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67%</a:t>
            </a:r>
            <a:endParaRPr lang="ru-RU" altLang="en-US" sz="1350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2F02A6DD-4CCF-1335-2190-63F4EC729731}"/>
              </a:ext>
            </a:extLst>
          </p:cNvPr>
          <p:cNvSpPr>
            <a:spLocks noChangeArrowheads="1"/>
          </p:cNvSpPr>
          <p:nvPr/>
        </p:nvSpPr>
        <p:spPr bwMode="auto">
          <a:xfrm rot="20564173">
            <a:off x="7346340" y="2020410"/>
            <a:ext cx="224027" cy="587102"/>
          </a:xfrm>
          <a:prstGeom prst="downArrow">
            <a:avLst>
              <a:gd name="adj1" fmla="val 38333"/>
              <a:gd name="adj2" fmla="val 844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/>
          </a:p>
        </p:txBody>
      </p:sp>
      <p:pic>
        <p:nvPicPr>
          <p:cNvPr id="1026" name="Picture 2" descr="Brain PNG">
            <a:extLst>
              <a:ext uri="{FF2B5EF4-FFF2-40B4-BE49-F238E27FC236}">
                <a16:creationId xmlns:a16="http://schemas.microsoft.com/office/drawing/2014/main" id="{B2DB222A-1CE2-653E-6040-40F0D6F91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706">
            <a:off x="6031865" y="726027"/>
            <a:ext cx="1828481" cy="18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91B975-E5DE-9705-6578-4C5E949604E8}"/>
              </a:ext>
            </a:extLst>
          </p:cNvPr>
          <p:cNvSpPr/>
          <p:nvPr/>
        </p:nvSpPr>
        <p:spPr>
          <a:xfrm>
            <a:off x="6540516" y="1263388"/>
            <a:ext cx="983586" cy="461529"/>
          </a:xfrm>
          <a:prstGeom prst="rect">
            <a:avLst/>
          </a:prstGeom>
          <a:noFill/>
        </p:spPr>
        <p:txBody>
          <a:bodyPr wrap="none" lIns="45712" tIns="22856" rIns="45712" bIns="22856">
            <a:spAutoFit/>
          </a:bodyPr>
          <a:lstStyle/>
          <a:p>
            <a:pPr algn="ctr"/>
            <a:r>
              <a:rPr lang="en-US" sz="26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stroke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DB28C5FA-E1D0-E414-D42C-92818596A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268" y="4186157"/>
            <a:ext cx="906063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v-SE" altLang="en-US" sz="1350" dirty="0">
                <a:solidFill>
                  <a:schemeClr val="bg1"/>
                </a:solidFill>
              </a:rPr>
              <a:t>I63.0</a:t>
            </a:r>
            <a:endParaRPr lang="sv-SE" altLang="en-US" sz="12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7B10BF74-9DE8-D2FD-A2D0-87A41A17A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388" y="4185911"/>
            <a:ext cx="906063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I63.3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D634A709-5A75-079F-EF3E-297371D37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626" y="4185419"/>
            <a:ext cx="954884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I63.4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E2523E5F-1653-8C05-B88F-0D5C7AF0B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9748" y="4185173"/>
            <a:ext cx="906063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I63.8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8B412700-5412-CDCD-B9B3-B0142B5E4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863" y="3990299"/>
            <a:ext cx="1409998" cy="18218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I61</a:t>
            </a:r>
          </a:p>
          <a:p>
            <a:pPr marR="133350">
              <a:lnSpc>
                <a:spcPct val="107000"/>
              </a:lnSpc>
              <a:spcBef>
                <a:spcPts val="0"/>
              </a:spcBef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</a:rPr>
              <a:t>Storhjärnan</a:t>
            </a:r>
          </a:p>
          <a:p>
            <a:pPr marR="133350">
              <a:lnSpc>
                <a:spcPct val="107000"/>
              </a:lnSpc>
              <a:spcBef>
                <a:spcPts val="0"/>
              </a:spcBef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</a:rPr>
              <a:t> djup/central   I61.0                    ytlig/</a:t>
            </a:r>
            <a:r>
              <a:rPr lang="sv-SE" sz="1050" dirty="0" err="1">
                <a:solidFill>
                  <a:schemeClr val="bg1"/>
                </a:solidFill>
              </a:rPr>
              <a:t>lobär</a:t>
            </a:r>
            <a:r>
              <a:rPr lang="sv-SE" sz="1050" dirty="0">
                <a:solidFill>
                  <a:schemeClr val="bg1"/>
                </a:solidFill>
              </a:rPr>
              <a:t>       I61.1</a:t>
            </a:r>
          </a:p>
          <a:p>
            <a:pPr marR="132715">
              <a:lnSpc>
                <a:spcPct val="107000"/>
              </a:lnSpc>
              <a:spcBef>
                <a:spcPts val="0"/>
              </a:spcBef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</a:rPr>
              <a:t> </a:t>
            </a:r>
            <a:r>
              <a:rPr lang="sv-SE" sz="1050" dirty="0" err="1">
                <a:solidFill>
                  <a:schemeClr val="bg1"/>
                </a:solidFill>
              </a:rPr>
              <a:t>ospec</a:t>
            </a:r>
            <a:r>
              <a:rPr lang="sv-SE" sz="1050" dirty="0">
                <a:solidFill>
                  <a:schemeClr val="bg1"/>
                </a:solidFill>
              </a:rPr>
              <a:t>.           I61.2 Hjärnstam      I61.3   </a:t>
            </a:r>
          </a:p>
          <a:p>
            <a:pPr marR="133350">
              <a:lnSpc>
                <a:spcPct val="107000"/>
              </a:lnSpc>
              <a:spcBef>
                <a:spcPts val="0"/>
              </a:spcBef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</a:rPr>
              <a:t>Lillhjärna        I61.4           </a:t>
            </a:r>
            <a:r>
              <a:rPr lang="sv-SE" sz="1050" dirty="0" err="1">
                <a:solidFill>
                  <a:schemeClr val="bg1"/>
                </a:solidFill>
              </a:rPr>
              <a:t>Intraventrik</a:t>
            </a:r>
            <a:r>
              <a:rPr lang="sv-SE" sz="1050" dirty="0">
                <a:solidFill>
                  <a:schemeClr val="bg1"/>
                </a:solidFill>
              </a:rPr>
              <a:t>.    I61.5              Multipel          I61.6          </a:t>
            </a:r>
            <a:r>
              <a:rPr lang="sv-SE" sz="1050" dirty="0" err="1">
                <a:solidFill>
                  <a:schemeClr val="bg1"/>
                </a:solidFill>
              </a:rPr>
              <a:t>Ospec</a:t>
            </a:r>
            <a:r>
              <a:rPr lang="sv-SE" sz="1050" dirty="0">
                <a:solidFill>
                  <a:schemeClr val="bg1"/>
                </a:solidFill>
              </a:rPr>
              <a:t>.           I61.9</a:t>
            </a: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A96143FD-9C41-DD1C-5A61-6EFB9F71B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2413" y="3977840"/>
            <a:ext cx="1321594" cy="21676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I60</a:t>
            </a:r>
          </a:p>
          <a:p>
            <a:pPr>
              <a:lnSpc>
                <a:spcPct val="107000"/>
              </a:lnSpc>
              <a:spcBef>
                <a:spcPts val="0"/>
              </a:spcBef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Från</a:t>
            </a:r>
            <a:r>
              <a:rPr lang="sv-SE" sz="105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a. </a:t>
            </a:r>
            <a:r>
              <a:rPr lang="sv-SE" sz="1050" dirty="0" err="1">
                <a:solidFill>
                  <a:schemeClr val="bg1"/>
                </a:solidFill>
                <a:ea typeface="Times New Roman" panose="02020603050405020304" pitchFamily="18" charset="0"/>
              </a:rPr>
              <a:t>carotis</a:t>
            </a: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        I60.0     </a:t>
            </a:r>
          </a:p>
          <a:p>
            <a:pPr>
              <a:lnSpc>
                <a:spcPct val="107000"/>
              </a:lnSpc>
              <a:spcBef>
                <a:spcPts val="0"/>
              </a:spcBef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a. </a:t>
            </a:r>
            <a:r>
              <a:rPr lang="sv-SE" sz="1050" dirty="0" err="1">
                <a:solidFill>
                  <a:schemeClr val="bg1"/>
                </a:solidFill>
                <a:ea typeface="Times New Roman" panose="02020603050405020304" pitchFamily="18" charset="0"/>
              </a:rPr>
              <a:t>cer</a:t>
            </a: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 media   I60.1</a:t>
            </a:r>
          </a:p>
          <a:p>
            <a:pPr>
              <a:lnSpc>
                <a:spcPct val="107000"/>
              </a:lnSpc>
              <a:spcBef>
                <a:spcPts val="0"/>
              </a:spcBef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främre kom.    I60.2	 bakre kom.     I60.3</a:t>
            </a:r>
          </a:p>
          <a:p>
            <a:pPr>
              <a:lnSpc>
                <a:spcPct val="107000"/>
              </a:lnSpc>
              <a:spcBef>
                <a:spcPts val="0"/>
              </a:spcBef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a. basilaris      I60.4</a:t>
            </a:r>
          </a:p>
          <a:p>
            <a:pPr>
              <a:lnSpc>
                <a:spcPct val="107000"/>
              </a:lnSpc>
              <a:spcBef>
                <a:spcPts val="0"/>
              </a:spcBef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a. </a:t>
            </a:r>
            <a:r>
              <a:rPr lang="sv-SE" sz="1050" dirty="0" err="1">
                <a:solidFill>
                  <a:schemeClr val="bg1"/>
                </a:solidFill>
                <a:ea typeface="Times New Roman" panose="02020603050405020304" pitchFamily="18" charset="0"/>
              </a:rPr>
              <a:t>vertebralis</a:t>
            </a: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   I60.5</a:t>
            </a:r>
            <a:endParaRPr lang="sv-SE" sz="105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andra IC art    I60.6</a:t>
            </a:r>
          </a:p>
          <a:p>
            <a:pPr>
              <a:lnSpc>
                <a:spcPct val="107000"/>
              </a:lnSpc>
              <a:spcBef>
                <a:spcPts val="0"/>
              </a:spcBef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 err="1">
                <a:solidFill>
                  <a:schemeClr val="bg1"/>
                </a:solidFill>
                <a:ea typeface="Times New Roman" panose="02020603050405020304" pitchFamily="18" charset="0"/>
              </a:rPr>
              <a:t>ospec</a:t>
            </a: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 artär     I60.7</a:t>
            </a:r>
            <a:endParaRPr lang="sv-SE" sz="105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Annan SAB     I60.8            </a:t>
            </a:r>
            <a:r>
              <a:rPr lang="sv-SE" sz="1050" dirty="0" err="1">
                <a:solidFill>
                  <a:schemeClr val="bg1"/>
                </a:solidFill>
                <a:ea typeface="Times New Roman" panose="02020603050405020304" pitchFamily="18" charset="0"/>
              </a:rPr>
              <a:t>ospec</a:t>
            </a: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              I60.9</a:t>
            </a:r>
            <a:endParaRPr lang="sv-SE" sz="105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8FFCE3FD-92BA-B01E-1B6F-B6CC68267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864" y="6196109"/>
            <a:ext cx="2830755" cy="23246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sv-SE" sz="1050" dirty="0">
                <a:solidFill>
                  <a:schemeClr val="bg1"/>
                </a:solidFill>
              </a:rPr>
              <a:t>Om OAK-</a:t>
            </a:r>
            <a:r>
              <a:rPr lang="sv-SE" sz="1050" dirty="0" err="1">
                <a:solidFill>
                  <a:schemeClr val="bg1"/>
                </a:solidFill>
              </a:rPr>
              <a:t>assoc</a:t>
            </a:r>
            <a:r>
              <a:rPr lang="sv-SE" sz="1050" dirty="0">
                <a:solidFill>
                  <a:schemeClr val="bg1"/>
                </a:solidFill>
              </a:rPr>
              <a:t>: D68.3 + Y57.9 + ATC-kod </a:t>
            </a:r>
            <a:endParaRPr lang="en-US" altLang="en-US" sz="1050" dirty="0">
              <a:solidFill>
                <a:schemeClr val="bg1"/>
              </a:solidFill>
            </a:endParaRP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FABDC699-AB5D-0A23-1495-7EAFAA5C8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613" y="4186157"/>
            <a:ext cx="906063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I63.9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F0252421-4E8A-4BE6-BE58-8431FA59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770" y="2143324"/>
            <a:ext cx="587807" cy="278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I64.9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0DDE65-37C1-336E-0B24-9F5EA5374C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24" t="28211" r="28049" b="14083"/>
          <a:stretch/>
        </p:blipFill>
        <p:spPr>
          <a:xfrm rot="20898204">
            <a:off x="3456506" y="457324"/>
            <a:ext cx="1105560" cy="1674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F3D5B4-2B1A-D864-9502-4CCB5838EF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94" t="28337" r="49580" b="10958"/>
          <a:stretch/>
        </p:blipFill>
        <p:spPr>
          <a:xfrm rot="20932473">
            <a:off x="2052650" y="461999"/>
            <a:ext cx="1105560" cy="1761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7405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B7A8-E5E3-8A3B-6760-DC0F443D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sv-SE" dirty="0"/>
              <a:t>TACK!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A91E7-B105-27FA-B207-D4CBA24D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785"/>
          <a:stretch/>
        </p:blipFill>
        <p:spPr>
          <a:xfrm rot="21600000">
            <a:off x="1981200" y="1600218"/>
            <a:ext cx="4038600" cy="4525929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468F9F8-A98D-FF8B-E661-BE1D3C76C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4038600" cy="4525963"/>
          </a:xfrm>
        </p:spPr>
        <p:txBody>
          <a:bodyPr>
            <a:normAutofit/>
          </a:bodyPr>
          <a:lstStyle/>
          <a:p>
            <a:r>
              <a:rPr lang="sv-SE" dirty="0"/>
              <a:t>Alla som rapporterar</a:t>
            </a:r>
          </a:p>
          <a:p>
            <a:r>
              <a:rPr lang="sv-SE" dirty="0"/>
              <a:t>Alla patienter som svarar på uppföljningsenkäter</a:t>
            </a:r>
          </a:p>
          <a:p>
            <a:r>
              <a:rPr lang="sv-SE" dirty="0"/>
              <a:t>Fredrik och övriga i statistikgruppen</a:t>
            </a:r>
          </a:p>
          <a:p>
            <a:r>
              <a:rPr lang="sv-SE" dirty="0"/>
              <a:t>Kansliet och styrgruppen</a:t>
            </a:r>
          </a:p>
        </p:txBody>
      </p:sp>
    </p:spTree>
    <p:extLst>
      <p:ext uri="{BB962C8B-B14F-4D97-AF65-F5344CB8AC3E}">
        <p14:creationId xmlns:p14="http://schemas.microsoft.com/office/powerpoint/2010/main" val="212122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5924-7710-96BE-B4E1-9A3B27FD5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  <p:pic>
        <p:nvPicPr>
          <p:cNvPr id="1026" name="Picture 2" descr="Question mark PNG">
            <a:extLst>
              <a:ext uri="{FF2B5EF4-FFF2-40B4-BE49-F238E27FC236}">
                <a16:creationId xmlns:a16="http://schemas.microsoft.com/office/drawing/2014/main" id="{82294153-DD5C-272C-61BF-06772071D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36" y="1254549"/>
            <a:ext cx="4224236" cy="42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8E680D-A54B-44C1-AC30-3079AFAAB576}"/>
              </a:ext>
            </a:extLst>
          </p:cNvPr>
          <p:cNvSpPr txBox="1"/>
          <p:nvPr/>
        </p:nvSpPr>
        <p:spPr>
          <a:xfrm>
            <a:off x="3401786" y="5483113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dirty="0">
                <a:ln>
                  <a:solidFill>
                    <a:srgbClr val="000090"/>
                  </a:solidFill>
                </a:ln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riksstroke@regionvasterbotten.se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223F5-E206-00CF-4603-F3D8061E6D3B}"/>
              </a:ext>
            </a:extLst>
          </p:cNvPr>
          <p:cNvSpPr txBox="1"/>
          <p:nvPr/>
        </p:nvSpPr>
        <p:spPr>
          <a:xfrm>
            <a:off x="4218214" y="600633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Riksstroke registreringsplattform |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413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C282915-C323-43D5-804A-3D4ACFAF8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9249" y="4163628"/>
            <a:ext cx="7772400" cy="1470026"/>
          </a:xfrm>
        </p:spPr>
        <p:txBody>
          <a:bodyPr>
            <a:normAutofit/>
          </a:bodyPr>
          <a:lstStyle/>
          <a:p>
            <a:pPr>
              <a:defRPr/>
            </a:pPr>
            <a:endParaRPr lang="sv-SE" dirty="0"/>
          </a:p>
          <a:p>
            <a:pPr lvl="1">
              <a:defRPr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Mia von Euler</a:t>
            </a:r>
          </a:p>
          <a:p>
            <a:pPr lvl="1">
              <a:defRPr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Registerhållare Riksstroke</a:t>
            </a:r>
          </a:p>
          <a:p>
            <a:pPr lvl="1">
              <a:defRPr/>
            </a:pP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Professor, Sophiahemmet, Stockholm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E88C6-E324-CFCA-77CF-A7F1E9576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17" y="1558009"/>
            <a:ext cx="4653112" cy="1870990"/>
          </a:xfrm>
        </p:spPr>
        <p:txBody>
          <a:bodyPr>
            <a:normAutofit fontScale="90000"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Riksstrokedata</a:t>
            </a:r>
            <a:b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för 2024</a:t>
            </a:r>
          </a:p>
        </p:txBody>
      </p:sp>
      <p:pic>
        <p:nvPicPr>
          <p:cNvPr id="5" name="Bildobjekt 89">
            <a:extLst>
              <a:ext uri="{FF2B5EF4-FFF2-40B4-BE49-F238E27FC236}">
                <a16:creationId xmlns:a16="http://schemas.microsoft.com/office/drawing/2014/main" id="{70390BFC-198B-F24C-15BD-82D868E96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39" y="1147534"/>
            <a:ext cx="3228275" cy="4562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Brain PNG">
            <a:extLst>
              <a:ext uri="{FF2B5EF4-FFF2-40B4-BE49-F238E27FC236}">
                <a16:creationId xmlns:a16="http://schemas.microsoft.com/office/drawing/2014/main" id="{CB631A3F-D18F-3752-4920-331002C81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706">
            <a:off x="5088331" y="371260"/>
            <a:ext cx="4735485" cy="47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323C4-64F3-EC58-54A0-EC60F2B2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Rapporter i mängd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D9128-E39A-9E08-5CFF-6D66E3F36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Årsrapport</a:t>
            </a:r>
          </a:p>
          <a:p>
            <a:r>
              <a:rPr lang="sv-SE" dirty="0"/>
              <a:t>Vårdförloppsrapporter</a:t>
            </a:r>
          </a:p>
          <a:p>
            <a:r>
              <a:rPr lang="sv-SE" dirty="0"/>
              <a:t>Patientrapport</a:t>
            </a:r>
          </a:p>
          <a:p>
            <a:r>
              <a:rPr lang="sv-SE" dirty="0"/>
              <a:t>Infografik</a:t>
            </a:r>
          </a:p>
          <a:p>
            <a:pPr lvl="1" algn="l"/>
            <a:r>
              <a:rPr lang="sv-SE" dirty="0" err="1"/>
              <a:t>Reperfusion</a:t>
            </a:r>
            <a:r>
              <a:rPr lang="sv-SE" dirty="0"/>
              <a:t> – med EVAS</a:t>
            </a:r>
          </a:p>
          <a:p>
            <a:pPr lvl="1" algn="l"/>
            <a:r>
              <a:rPr lang="sv-SE" dirty="0"/>
              <a:t>Strokevård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FB213-2F97-4C1D-D459-205E3663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01" t="55225" r="14265" b="19739"/>
          <a:stretch/>
        </p:blipFill>
        <p:spPr>
          <a:xfrm>
            <a:off x="2209800" y="5013678"/>
            <a:ext cx="6438900" cy="120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5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006463-2742-70C9-70C2-36CBD86158BA}"/>
              </a:ext>
            </a:extLst>
          </p:cNvPr>
          <p:cNvSpPr txBox="1"/>
          <p:nvPr/>
        </p:nvSpPr>
        <p:spPr>
          <a:xfrm>
            <a:off x="6314794" y="6072388"/>
            <a:ext cx="2374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2"/>
              </a:rPr>
              <a:t>riksstroke.org/</a:t>
            </a:r>
            <a:r>
              <a:rPr lang="sv-SE" dirty="0" err="1">
                <a:hlinkClick r:id="rId2"/>
              </a:rPr>
              <a:t>sve</a:t>
            </a:r>
            <a:r>
              <a:rPr lang="sv-SE" dirty="0">
                <a:hlinkClick r:id="rId2"/>
              </a:rPr>
              <a:t>/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A4475A-12E3-30A3-A7DA-999941726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22" y="1700184"/>
            <a:ext cx="7929739" cy="4445783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3FE5F0F0-7226-838B-697E-47FD7016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279" y="346378"/>
            <a:ext cx="8229600" cy="1353806"/>
          </a:xfrm>
        </p:spPr>
        <p:txBody>
          <a:bodyPr/>
          <a:lstStyle/>
          <a:p>
            <a:r>
              <a:rPr lang="sv-SE" sz="4400" dirty="0"/>
              <a:t>Interaktiva rapporter</a:t>
            </a:r>
          </a:p>
        </p:txBody>
      </p:sp>
    </p:spTree>
    <p:extLst>
      <p:ext uri="{BB962C8B-B14F-4D97-AF65-F5344CB8AC3E}">
        <p14:creationId xmlns:p14="http://schemas.microsoft.com/office/powerpoint/2010/main" val="53864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4DAB7C-A2F4-7ADE-0E4F-732B2BA4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Antal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CF5907E-AA45-B9C0-23BE-4627B69B2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3586" cy="4351338"/>
          </a:xfrm>
        </p:spPr>
        <p:txBody>
          <a:bodyPr>
            <a:normAutofit/>
          </a:bodyPr>
          <a:lstStyle/>
          <a:p>
            <a:r>
              <a:rPr lang="sv-SE" dirty="0"/>
              <a:t>Alla sjukhus </a:t>
            </a:r>
            <a:r>
              <a:rPr lang="sv-SE" u="sng" dirty="0"/>
              <a:t>utom</a:t>
            </a:r>
            <a:r>
              <a:rPr lang="sv-SE" dirty="0"/>
              <a:t> Lycksele rapporterar stroke</a:t>
            </a:r>
          </a:p>
          <a:p>
            <a:r>
              <a:rPr lang="sv-SE" dirty="0"/>
              <a:t>Akademiska, Umeå och Linköping universitetssjukhus </a:t>
            </a:r>
            <a:r>
              <a:rPr lang="sv-SE" u="sng" dirty="0"/>
              <a:t>rapporterar</a:t>
            </a:r>
            <a:r>
              <a:rPr lang="sv-SE" dirty="0"/>
              <a:t> SAB</a:t>
            </a:r>
          </a:p>
          <a:p>
            <a:endParaRPr lang="sv-SE" dirty="0"/>
          </a:p>
          <a:p>
            <a:r>
              <a:rPr lang="sv-SE" dirty="0"/>
              <a:t>Stroke: 	19 832 (-91 jmf 2023)</a:t>
            </a:r>
          </a:p>
          <a:p>
            <a:r>
              <a:rPr lang="sv-SE" dirty="0"/>
              <a:t>TIA: 		  8 721 (-440 jmf 2023)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00BE952-0311-BF9D-D670-65FDFB34F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76" y="459298"/>
            <a:ext cx="3845819" cy="5435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C48D-BDFD-C992-52B3-5C81B7EE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Insjuknande i stroke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50385-1A1B-8AB8-6042-A548B51C3CB8}"/>
              </a:ext>
            </a:extLst>
          </p:cNvPr>
          <p:cNvSpPr txBox="1"/>
          <p:nvPr/>
        </p:nvSpPr>
        <p:spPr>
          <a:xfrm>
            <a:off x="2209800" y="1823558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Folkmängd (</a:t>
            </a:r>
            <a:r>
              <a:rPr lang="sv-SE" sz="1600" dirty="0" err="1"/>
              <a:t>milj</a:t>
            </a:r>
            <a:r>
              <a:rPr lang="sv-SE" sz="1600" dirty="0"/>
              <a:t> </a:t>
            </a:r>
            <a:r>
              <a:rPr lang="sv-SE" sz="1600" dirty="0" err="1"/>
              <a:t>inv</a:t>
            </a:r>
            <a:r>
              <a:rPr lang="sv-SE" sz="1600" dirty="0"/>
              <a:t>)</a:t>
            </a:r>
          </a:p>
          <a:p>
            <a:r>
              <a:rPr lang="sv-SE" sz="1600" dirty="0"/>
              <a:t>	9,4				    9,9					10,4			        10,6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89FD95E-DD20-38F6-3CC9-25CAEDB7D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594404"/>
            <a:ext cx="7530959" cy="3346469"/>
          </a:xfrm>
          <a:prstGeom prst="rect">
            <a:avLst/>
          </a:prstGeom>
          <a:noFill/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972B1726-4095-799C-1712-F24CF796B7DF}"/>
              </a:ext>
            </a:extLst>
          </p:cNvPr>
          <p:cNvSpPr txBox="1"/>
          <p:nvPr/>
        </p:nvSpPr>
        <p:spPr>
          <a:xfrm>
            <a:off x="7137817" y="40829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19 832 </a:t>
            </a:r>
          </a:p>
        </p:txBody>
      </p:sp>
    </p:spTree>
    <p:extLst>
      <p:ext uri="{BB962C8B-B14F-4D97-AF65-F5344CB8AC3E}">
        <p14:creationId xmlns:p14="http://schemas.microsoft.com/office/powerpoint/2010/main" val="142851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9659C-3F86-D34C-8C3E-9D602782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TIA i förhållande till stroke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C7CD5B-620B-D8F3-9ABF-0F50825BF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42" y="1452562"/>
            <a:ext cx="7073456" cy="4715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922652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770</Words>
  <Application>Microsoft Office PowerPoint</Application>
  <PresentationFormat>Bredbild</PresentationFormat>
  <Paragraphs>172</Paragraphs>
  <Slides>38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6" baseType="lpstr">
      <vt:lpstr>Aptos</vt:lpstr>
      <vt:lpstr>Arial</vt:lpstr>
      <vt:lpstr>Calibri</vt:lpstr>
      <vt:lpstr>Calibri Light</vt:lpstr>
      <vt:lpstr>Times</vt:lpstr>
      <vt:lpstr>Times New Roman</vt:lpstr>
      <vt:lpstr>Wingdings</vt:lpstr>
      <vt:lpstr>Anpassad formgivning</vt:lpstr>
      <vt:lpstr>Välkommen till Riksstroke webbinarium</vt:lpstr>
      <vt:lpstr>Praktisk Info</vt:lpstr>
      <vt:lpstr>Kommande webbinarier</vt:lpstr>
      <vt:lpstr>Riksstrokedata för 2024</vt:lpstr>
      <vt:lpstr>Rapporter i mängd</vt:lpstr>
      <vt:lpstr>Interaktiva rapporter</vt:lpstr>
      <vt:lpstr>Antal</vt:lpstr>
      <vt:lpstr>Insjuknande i stroke</vt:lpstr>
      <vt:lpstr>TIA i förhållande till stroke</vt:lpstr>
      <vt:lpstr>Stroke och TIA</vt:lpstr>
      <vt:lpstr>Stroke och TIA</vt:lpstr>
      <vt:lpstr>Riskfaktorer TIA</vt:lpstr>
      <vt:lpstr>TIA direkt in strokeenhet</vt:lpstr>
      <vt:lpstr>Läkemedel efter TIA</vt:lpstr>
      <vt:lpstr>Trombolys/trombektomilarm</vt:lpstr>
      <vt:lpstr>Riskfaktorer stroke</vt:lpstr>
      <vt:lpstr>NIHSS vid insjuknandet i stroke</vt:lpstr>
      <vt:lpstr>NIHSS vid insjuknandet i stroke</vt:lpstr>
      <vt:lpstr>Direktinläggning strokeenhet</vt:lpstr>
      <vt:lpstr>Vård på strokeenhet någon gång vid stroke</vt:lpstr>
      <vt:lpstr>Antikogulantia och ICH</vt:lpstr>
      <vt:lpstr>Antikogulantia och ischemisk stroke</vt:lpstr>
      <vt:lpstr>Reperfusions-behandling</vt:lpstr>
      <vt:lpstr>Reperfusion över tid </vt:lpstr>
      <vt:lpstr>Trombolys</vt:lpstr>
      <vt:lpstr>Trombektomi</vt:lpstr>
      <vt:lpstr>Reperfusionsbehandling</vt:lpstr>
      <vt:lpstr>Reperfusion har ökat påtagligt över tid men varierar över landet</vt:lpstr>
      <vt:lpstr>Bedömning av sväljförmågan</vt:lpstr>
      <vt:lpstr>Riskbedömning av munhälsa</vt:lpstr>
      <vt:lpstr>Bedömning och behandling av fysioterapeut / arbetsterapeut</vt:lpstr>
      <vt:lpstr>Vart skrivs strokepatienter ut</vt:lpstr>
      <vt:lpstr>Skriftlig rehab.plan</vt:lpstr>
      <vt:lpstr>ESD</vt:lpstr>
      <vt:lpstr>Läkemedel efter ischemisk stroke</vt:lpstr>
      <vt:lpstr>PowerPoint-presentation</vt:lpstr>
      <vt:lpstr>TACK!</vt:lpstr>
      <vt:lpstr>FRÅGOR?</vt:lpstr>
    </vt:vector>
  </TitlesOfParts>
  <Company>Umeå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Birgitta Stegmayr</dc:creator>
  <cp:lastModifiedBy>Mia Von Euler</cp:lastModifiedBy>
  <cp:revision>21</cp:revision>
  <dcterms:created xsi:type="dcterms:W3CDTF">2014-09-22T12:17:55Z</dcterms:created>
  <dcterms:modified xsi:type="dcterms:W3CDTF">2025-05-13T13:14:16Z</dcterms:modified>
</cp:coreProperties>
</file>