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77" r:id="rId2"/>
    <p:sldId id="278" r:id="rId3"/>
    <p:sldId id="257" r:id="rId4"/>
    <p:sldId id="267" r:id="rId5"/>
    <p:sldId id="264" r:id="rId6"/>
    <p:sldId id="266" r:id="rId7"/>
    <p:sldId id="262" r:id="rId8"/>
    <p:sldId id="265" r:id="rId9"/>
    <p:sldId id="268" r:id="rId10"/>
    <p:sldId id="263" r:id="rId11"/>
    <p:sldId id="273" r:id="rId12"/>
    <p:sldId id="271" r:id="rId13"/>
    <p:sldId id="272" r:id="rId14"/>
    <p:sldId id="269" r:id="rId15"/>
    <p:sldId id="270" r:id="rId16"/>
    <p:sldId id="275" r:id="rId17"/>
    <p:sldId id="274" r:id="rId18"/>
    <p:sldId id="276" r:id="rId19"/>
    <p:sldId id="256" r:id="rId20"/>
    <p:sldId id="261" r:id="rId21"/>
    <p:sldId id="258" r:id="rId22"/>
    <p:sldId id="259" r:id="rId23"/>
    <p:sldId id="260" r:id="rId24"/>
  </p:sldIdLst>
  <p:sldSz cx="12192000" cy="6858000"/>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9B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1075" y="283"/>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812BF8-FB90-4410-AF56-A5439AE3A15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9C5B3D9-96A2-4D65-A3EC-ABE6833D26BD}"/>
              </a:ext>
            </a:extLst>
          </p:cNvPr>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6674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5E6EA8-6BDC-449E-9C43-233A470616A2}"/>
              </a:ext>
            </a:extLst>
          </p:cNvPr>
          <p:cNvSpPr>
            <a:spLocks noGrp="1"/>
          </p:cNvSpPr>
          <p:nvPr>
            <p:ph type="ctrTitle"/>
          </p:nvPr>
        </p:nvSpPr>
        <p:spPr>
          <a:xfrm>
            <a:off x="1524000" y="1122363"/>
            <a:ext cx="9144000" cy="2387600"/>
          </a:xfrm>
        </p:spPr>
        <p:txBody>
          <a:bodyPr anchor="b">
            <a:normAutofit/>
          </a:bodyPr>
          <a:lstStyle>
            <a:lvl1pPr algn="ctr">
              <a:defRPr sz="5400">
                <a:solidFill>
                  <a:srgbClr val="2869BB"/>
                </a:solidFill>
              </a:defRPr>
            </a:lvl1pPr>
          </a:lstStyle>
          <a:p>
            <a:r>
              <a:rPr lang="sv-SE" dirty="0"/>
              <a:t>Klicka här för att ändra mall för rubrikformat</a:t>
            </a:r>
          </a:p>
        </p:txBody>
      </p:sp>
      <p:sp>
        <p:nvSpPr>
          <p:cNvPr id="3" name="Underrubrik 2">
            <a:extLst>
              <a:ext uri="{FF2B5EF4-FFF2-40B4-BE49-F238E27FC236}">
                <a16:creationId xmlns:a16="http://schemas.microsoft.com/office/drawing/2014/main" id="{F94064FA-CBE1-4B28-A768-99EFF6B9E463}"/>
              </a:ext>
            </a:extLst>
          </p:cNvPr>
          <p:cNvSpPr>
            <a:spLocks noGrp="1"/>
          </p:cNvSpPr>
          <p:nvPr>
            <p:ph type="subTitle" idx="1"/>
          </p:nvPr>
        </p:nvSpPr>
        <p:spPr>
          <a:xfrm>
            <a:off x="1524000" y="3602038"/>
            <a:ext cx="9144000" cy="1655762"/>
          </a:xfrm>
        </p:spPr>
        <p:txBody>
          <a:bodyPr/>
          <a:lstStyle>
            <a:lvl1pPr marL="0" indent="0" algn="ctr">
              <a:buNone/>
              <a:defRPr sz="240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spTree>
    <p:extLst>
      <p:ext uri="{BB962C8B-B14F-4D97-AF65-F5344CB8AC3E}">
        <p14:creationId xmlns:p14="http://schemas.microsoft.com/office/powerpoint/2010/main" val="3033313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0C7867-BD58-4A4C-974D-FABB3E9D3946}"/>
              </a:ext>
            </a:extLst>
          </p:cNvPr>
          <p:cNvSpPr>
            <a:spLocks noGrp="1"/>
          </p:cNvSpPr>
          <p:nvPr>
            <p:ph type="title"/>
          </p:nvPr>
        </p:nvSpPr>
        <p:spPr>
          <a:xfrm>
            <a:off x="831850" y="1709738"/>
            <a:ext cx="10515600" cy="2852737"/>
          </a:xfrm>
        </p:spPr>
        <p:txBody>
          <a:bodyPr anchor="b">
            <a:normAutofit/>
          </a:bodyPr>
          <a:lstStyle>
            <a:lvl1pPr>
              <a:defRPr sz="5400"/>
            </a:lvl1p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3CE50469-B43C-4F53-9249-B6BA5BF66A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267685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B1368A-42D5-4D5E-9438-1913452C005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6784F75-EB9D-4290-9644-21CA6E2565CA}"/>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0F87B0C1-D590-4414-B2EF-0494AF74E885}"/>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035839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990CBB-AF56-486D-97D6-75B7809F812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9734AD5-CAA0-4583-8F36-9268ED950ED7}"/>
              </a:ext>
            </a:extLst>
          </p:cNvPr>
          <p:cNvSpPr>
            <a:spLocks noGrp="1"/>
          </p:cNvSpPr>
          <p:nvPr>
            <p:ph type="body" idx="1"/>
          </p:nvPr>
        </p:nvSpPr>
        <p:spPr>
          <a:xfrm>
            <a:off x="839788" y="1681163"/>
            <a:ext cx="5157787" cy="823912"/>
          </a:xfrm>
        </p:spPr>
        <p:txBody>
          <a:bodyPr anchor="b">
            <a:normAutofit/>
          </a:bodyPr>
          <a:lstStyle>
            <a:lvl1pPr marL="0" indent="0">
              <a:buNone/>
              <a:defRPr sz="2800" b="0">
                <a:solidFill>
                  <a:srgbClr val="286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4" name="Platshållare för innehåll 3">
            <a:extLst>
              <a:ext uri="{FF2B5EF4-FFF2-40B4-BE49-F238E27FC236}">
                <a16:creationId xmlns:a16="http://schemas.microsoft.com/office/drawing/2014/main" id="{CB0E139E-EEB8-43DD-B6CC-429310D09EC9}"/>
              </a:ext>
            </a:extLst>
          </p:cNvPr>
          <p:cNvSpPr>
            <a:spLocks noGrp="1"/>
          </p:cNvSpPr>
          <p:nvPr>
            <p:ph sz="half" idx="2"/>
          </p:nvPr>
        </p:nvSpPr>
        <p:spPr>
          <a:xfrm>
            <a:off x="839788" y="2505075"/>
            <a:ext cx="5157787" cy="3684588"/>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D3E111A0-59C6-4E0F-9C2E-AD084FA17E8A}"/>
              </a:ext>
            </a:extLst>
          </p:cNvPr>
          <p:cNvSpPr>
            <a:spLocks noGrp="1"/>
          </p:cNvSpPr>
          <p:nvPr>
            <p:ph type="body" sz="quarter" idx="3"/>
          </p:nvPr>
        </p:nvSpPr>
        <p:spPr>
          <a:xfrm>
            <a:off x="6172200" y="1681163"/>
            <a:ext cx="5183188" cy="823912"/>
          </a:xfrm>
        </p:spPr>
        <p:txBody>
          <a:bodyPr anchor="b">
            <a:normAutofit/>
          </a:bodyPr>
          <a:lstStyle>
            <a:lvl1pPr marL="0" indent="0">
              <a:buNone/>
              <a:defRPr sz="2800" b="0">
                <a:solidFill>
                  <a:srgbClr val="286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6" name="Platshållare för innehåll 5">
            <a:extLst>
              <a:ext uri="{FF2B5EF4-FFF2-40B4-BE49-F238E27FC236}">
                <a16:creationId xmlns:a16="http://schemas.microsoft.com/office/drawing/2014/main" id="{23B4BFF3-E95F-4912-AE84-174AAE199809}"/>
              </a:ext>
            </a:extLst>
          </p:cNvPr>
          <p:cNvSpPr>
            <a:spLocks noGrp="1"/>
          </p:cNvSpPr>
          <p:nvPr>
            <p:ph sz="quarter" idx="4"/>
          </p:nvPr>
        </p:nvSpPr>
        <p:spPr>
          <a:xfrm>
            <a:off x="6172200" y="2505075"/>
            <a:ext cx="5183188" cy="3684588"/>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734855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E7CC37-8D45-4C95-B8A2-B648D69D1BF7}"/>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2306951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8699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58A70A-F166-4867-89E9-0F5C6BC3C690}"/>
              </a:ext>
            </a:extLst>
          </p:cNvPr>
          <p:cNvSpPr>
            <a:spLocks noGrp="1"/>
          </p:cNvSpPr>
          <p:nvPr>
            <p:ph type="title"/>
          </p:nvPr>
        </p:nvSpPr>
        <p:spPr>
          <a:xfrm>
            <a:off x="839788" y="457200"/>
            <a:ext cx="3932237" cy="1600200"/>
          </a:xfrm>
        </p:spPr>
        <p:txBody>
          <a:bodyPr anchor="b"/>
          <a:lstStyle>
            <a:lvl1pPr>
              <a:defRPr sz="3200"/>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1E7E2CF4-0017-4C4E-B687-CFB567AB8D59}"/>
              </a:ext>
            </a:extLst>
          </p:cNvPr>
          <p:cNvSpPr>
            <a:spLocks noGrp="1"/>
          </p:cNvSpPr>
          <p:nvPr>
            <p:ph idx="1"/>
          </p:nvPr>
        </p:nvSpPr>
        <p:spPr>
          <a:xfrm>
            <a:off x="5183188" y="987425"/>
            <a:ext cx="6172200" cy="4873625"/>
          </a:xfr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2000"/>
            </a:lvl6pPr>
            <a:lvl7pPr>
              <a:defRPr sz="2000"/>
            </a:lvl7pPr>
            <a:lvl8pPr>
              <a:defRPr sz="2000"/>
            </a:lvl8pPr>
            <a:lvl9pPr>
              <a:defRPr sz="2000"/>
            </a:lvl9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text 3">
            <a:extLst>
              <a:ext uri="{FF2B5EF4-FFF2-40B4-BE49-F238E27FC236}">
                <a16:creationId xmlns:a16="http://schemas.microsoft.com/office/drawing/2014/main" id="{3DEF0F70-2A4E-4544-9E0F-83D4E02C36F7}"/>
              </a:ext>
            </a:extLst>
          </p:cNvPr>
          <p:cNvSpPr>
            <a:spLocks noGrp="1"/>
          </p:cNvSpPr>
          <p:nvPr>
            <p:ph type="body" sz="half" idx="2"/>
          </p:nvPr>
        </p:nvSpPr>
        <p:spPr>
          <a:xfrm>
            <a:off x="839788" y="2057400"/>
            <a:ext cx="3932237" cy="3811588"/>
          </a:xfrm>
        </p:spPr>
        <p:txBody>
          <a:bodyPr/>
          <a:lstStyle>
            <a:lvl1pPr marL="0" indent="0">
              <a:buNone/>
              <a:defRPr sz="16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Tree>
    <p:extLst>
      <p:ext uri="{BB962C8B-B14F-4D97-AF65-F5344CB8AC3E}">
        <p14:creationId xmlns:p14="http://schemas.microsoft.com/office/powerpoint/2010/main" val="343362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379184-D40C-4B8E-8731-9146C87549B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C78A7CF9-436F-4020-9BCB-361D665144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6311F81-E294-4D12-84DA-2B4F94F4B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Tree>
    <p:extLst>
      <p:ext uri="{BB962C8B-B14F-4D97-AF65-F5344CB8AC3E}">
        <p14:creationId xmlns:p14="http://schemas.microsoft.com/office/powerpoint/2010/main" val="1912391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C83B8C7-A5DF-4700-A20C-06B14028C3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Byte av IT-plattform till INCA</a:t>
            </a:r>
          </a:p>
        </p:txBody>
      </p:sp>
      <p:sp>
        <p:nvSpPr>
          <p:cNvPr id="3" name="Platshållare för text 2">
            <a:extLst>
              <a:ext uri="{FF2B5EF4-FFF2-40B4-BE49-F238E27FC236}">
                <a16:creationId xmlns:a16="http://schemas.microsoft.com/office/drawing/2014/main" id="{6FA8D85F-C997-4036-A6C8-4CC4583CDF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7" name="textruta 6">
            <a:extLst>
              <a:ext uri="{FF2B5EF4-FFF2-40B4-BE49-F238E27FC236}">
                <a16:creationId xmlns:a16="http://schemas.microsoft.com/office/drawing/2014/main" id="{BD7E33CB-350F-435A-91EA-D1B40F43B0BA}"/>
              </a:ext>
            </a:extLst>
          </p:cNvPr>
          <p:cNvSpPr txBox="1"/>
          <p:nvPr userDrawn="1"/>
        </p:nvSpPr>
        <p:spPr>
          <a:xfrm>
            <a:off x="8" y="6496577"/>
            <a:ext cx="10515600" cy="360000"/>
          </a:xfrm>
          <a:prstGeom prst="rect">
            <a:avLst/>
          </a:prstGeom>
          <a:solidFill>
            <a:srgbClr val="B50B1B"/>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dirty="0">
              <a:ln>
                <a:noFill/>
              </a:ln>
              <a:solidFill>
                <a:prstClr val="black"/>
              </a:solidFill>
              <a:effectLst/>
              <a:uLnTx/>
              <a:uFillTx/>
            </a:endParaRPr>
          </a:p>
        </p:txBody>
      </p:sp>
      <p:pic>
        <p:nvPicPr>
          <p:cNvPr id="8" name="Bildobjekt 7">
            <a:extLst>
              <a:ext uri="{FF2B5EF4-FFF2-40B4-BE49-F238E27FC236}">
                <a16:creationId xmlns:a16="http://schemas.microsoft.com/office/drawing/2014/main" id="{6311C8EF-EA09-4C83-B5F7-F8E408BE4C50}"/>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733737" y="6165130"/>
            <a:ext cx="1383097" cy="648000"/>
          </a:xfrm>
          <a:prstGeom prst="rect">
            <a:avLst/>
          </a:prstGeom>
        </p:spPr>
      </p:pic>
    </p:spTree>
    <p:extLst>
      <p:ext uri="{BB962C8B-B14F-4D97-AF65-F5344CB8AC3E}">
        <p14:creationId xmlns:p14="http://schemas.microsoft.com/office/powerpoint/2010/main" val="1862449614"/>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4000" kern="1200">
          <a:solidFill>
            <a:srgbClr val="2869BB"/>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2869BB"/>
        </a:buClr>
        <a:buFont typeface="Arial" panose="020B0604020202020204" pitchFamily="34" charset="0"/>
        <a:buChar char="•"/>
        <a:defRPr sz="28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90000"/>
        </a:lnSpc>
        <a:spcBef>
          <a:spcPts val="500"/>
        </a:spcBef>
        <a:buClr>
          <a:srgbClr val="2869BB"/>
        </a:buClr>
        <a:buFont typeface="Arial" panose="020B0604020202020204" pitchFamily="34" charset="0"/>
        <a:buChar char="•"/>
        <a:defRPr sz="24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Clr>
          <a:srgbClr val="2869BB"/>
        </a:buClr>
        <a:buFont typeface="Arial" panose="020B0604020202020204" pitchFamily="34" charset="0"/>
        <a:buChar char="•"/>
        <a:defRPr sz="20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Clr>
          <a:srgbClr val="2869BB"/>
        </a:buClr>
        <a:buFont typeface="Arial" panose="020B0604020202020204" pitchFamily="34" charset="0"/>
        <a:buChar char="•"/>
        <a:defRPr sz="18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Clr>
          <a:srgbClr val="2869BB"/>
        </a:buClr>
        <a:buFont typeface="Arial" panose="020B0604020202020204" pitchFamily="34" charset="0"/>
        <a:buChar char="•"/>
        <a:defRPr sz="18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riksstroke.org/sve/omriksstroke/kontakta-oss/" TargetMode="External"/><Relationship Id="rId2" Type="http://schemas.openxmlformats.org/officeDocument/2006/relationships/hyperlink" Target="mailto:riksstroke@regionvasterbotten.se" TargetMode="Externa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2204F7B-2144-4794-9350-A5479FD80780}"/>
              </a:ext>
            </a:extLst>
          </p:cNvPr>
          <p:cNvSpPr>
            <a:spLocks noGrp="1"/>
          </p:cNvSpPr>
          <p:nvPr>
            <p:ph type="ctrTitle"/>
          </p:nvPr>
        </p:nvSpPr>
        <p:spPr/>
        <p:txBody>
          <a:bodyPr/>
          <a:lstStyle/>
          <a:p>
            <a:r>
              <a:rPr lang="sv-SE" dirty="0"/>
              <a:t>Välkommen till Riksstroke </a:t>
            </a:r>
            <a:r>
              <a:rPr lang="sv-SE" dirty="0" err="1"/>
              <a:t>webbinarium</a:t>
            </a:r>
            <a:endParaRPr lang="sv-SE" dirty="0"/>
          </a:p>
        </p:txBody>
      </p:sp>
      <p:sp>
        <p:nvSpPr>
          <p:cNvPr id="5" name="Underrubrik 4">
            <a:extLst>
              <a:ext uri="{FF2B5EF4-FFF2-40B4-BE49-F238E27FC236}">
                <a16:creationId xmlns:a16="http://schemas.microsoft.com/office/drawing/2014/main" id="{71D88CD6-00B3-4B8E-A6D0-21E53BD0DF4D}"/>
              </a:ext>
            </a:extLst>
          </p:cNvPr>
          <p:cNvSpPr>
            <a:spLocks noGrp="1"/>
          </p:cNvSpPr>
          <p:nvPr>
            <p:ph type="subTitle" idx="1"/>
          </p:nvPr>
        </p:nvSpPr>
        <p:spPr/>
        <p:txBody>
          <a:bodyPr>
            <a:normAutofit/>
          </a:bodyPr>
          <a:lstStyle/>
          <a:p>
            <a:r>
              <a:rPr lang="sv-SE" dirty="0"/>
              <a:t>Den nya </a:t>
            </a:r>
            <a:r>
              <a:rPr lang="sv-SE"/>
              <a:t>IT- plattformen INCA</a:t>
            </a:r>
            <a:endParaRPr lang="sv-SE" dirty="0"/>
          </a:p>
        </p:txBody>
      </p:sp>
    </p:spTree>
    <p:extLst>
      <p:ext uri="{BB962C8B-B14F-4D97-AF65-F5344CB8AC3E}">
        <p14:creationId xmlns:p14="http://schemas.microsoft.com/office/powerpoint/2010/main" val="1774040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DAA9F-DACC-C5B0-F547-F235ADC8E517}"/>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2EEA6F3D-4CB4-AE19-EE80-EBD2D06120F5}"/>
              </a:ext>
            </a:extLst>
          </p:cNvPr>
          <p:cNvSpPr>
            <a:spLocks noGrp="1"/>
          </p:cNvSpPr>
          <p:nvPr>
            <p:ph type="title"/>
          </p:nvPr>
        </p:nvSpPr>
        <p:spPr/>
        <p:txBody>
          <a:bodyPr/>
          <a:lstStyle/>
          <a:p>
            <a:r>
              <a:rPr lang="sv-SE" dirty="0"/>
              <a:t>Kliniker -  Formulär </a:t>
            </a:r>
          </a:p>
        </p:txBody>
      </p:sp>
      <p:pic>
        <p:nvPicPr>
          <p:cNvPr id="5" name="Bildobjekt 4">
            <a:extLst>
              <a:ext uri="{FF2B5EF4-FFF2-40B4-BE49-F238E27FC236}">
                <a16:creationId xmlns:a16="http://schemas.microsoft.com/office/drawing/2014/main" id="{38406738-4D79-7D5B-015A-107DC6B7AF84}"/>
              </a:ext>
            </a:extLst>
          </p:cNvPr>
          <p:cNvPicPr>
            <a:picLocks noChangeAspect="1"/>
          </p:cNvPicPr>
          <p:nvPr/>
        </p:nvPicPr>
        <p:blipFill>
          <a:blip r:embed="rId2"/>
          <a:stretch>
            <a:fillRect/>
          </a:stretch>
        </p:blipFill>
        <p:spPr>
          <a:xfrm>
            <a:off x="263391" y="1338564"/>
            <a:ext cx="9154929" cy="4953496"/>
          </a:xfrm>
          <a:prstGeom prst="rect">
            <a:avLst/>
          </a:prstGeom>
        </p:spPr>
      </p:pic>
    </p:spTree>
    <p:extLst>
      <p:ext uri="{BB962C8B-B14F-4D97-AF65-F5344CB8AC3E}">
        <p14:creationId xmlns:p14="http://schemas.microsoft.com/office/powerpoint/2010/main" val="3571218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CDB81-7209-2973-77BA-CEE0ADBC6CF7}"/>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7E16A792-C0D1-3ECB-4967-B06BEF52F163}"/>
              </a:ext>
            </a:extLst>
          </p:cNvPr>
          <p:cNvSpPr>
            <a:spLocks noGrp="1"/>
          </p:cNvSpPr>
          <p:nvPr>
            <p:ph type="title"/>
          </p:nvPr>
        </p:nvSpPr>
        <p:spPr/>
        <p:txBody>
          <a:bodyPr/>
          <a:lstStyle/>
          <a:p>
            <a:r>
              <a:rPr lang="sv-SE" dirty="0"/>
              <a:t>Formulärflöde -registrering</a:t>
            </a:r>
          </a:p>
        </p:txBody>
      </p:sp>
      <p:pic>
        <p:nvPicPr>
          <p:cNvPr id="7" name="Bildobjekt 6">
            <a:extLst>
              <a:ext uri="{FF2B5EF4-FFF2-40B4-BE49-F238E27FC236}">
                <a16:creationId xmlns:a16="http://schemas.microsoft.com/office/drawing/2014/main" id="{35EC09D2-6FBD-C9C4-D541-C605260CEB85}"/>
              </a:ext>
            </a:extLst>
          </p:cNvPr>
          <p:cNvPicPr>
            <a:picLocks noChangeAspect="1"/>
          </p:cNvPicPr>
          <p:nvPr/>
        </p:nvPicPr>
        <p:blipFill>
          <a:blip r:embed="rId2"/>
          <a:stretch>
            <a:fillRect/>
          </a:stretch>
        </p:blipFill>
        <p:spPr>
          <a:xfrm>
            <a:off x="838200" y="1690688"/>
            <a:ext cx="7629525" cy="4076700"/>
          </a:xfrm>
          <a:prstGeom prst="rect">
            <a:avLst/>
          </a:prstGeom>
        </p:spPr>
      </p:pic>
    </p:spTree>
    <p:extLst>
      <p:ext uri="{BB962C8B-B14F-4D97-AF65-F5344CB8AC3E}">
        <p14:creationId xmlns:p14="http://schemas.microsoft.com/office/powerpoint/2010/main" val="359510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1CE5B-A782-E6FF-2E15-3BC45771B6C0}"/>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6B147AA7-A574-F384-9EB8-F391284EBAFB}"/>
              </a:ext>
            </a:extLst>
          </p:cNvPr>
          <p:cNvSpPr>
            <a:spLocks noGrp="1"/>
          </p:cNvSpPr>
          <p:nvPr>
            <p:ph type="title"/>
          </p:nvPr>
        </p:nvSpPr>
        <p:spPr/>
        <p:txBody>
          <a:bodyPr/>
          <a:lstStyle/>
          <a:p>
            <a:r>
              <a:rPr lang="sv-SE" dirty="0"/>
              <a:t>Formulärflöde – registrering</a:t>
            </a:r>
          </a:p>
        </p:txBody>
      </p:sp>
      <p:pic>
        <p:nvPicPr>
          <p:cNvPr id="3" name="Bildobjekt 2">
            <a:extLst>
              <a:ext uri="{FF2B5EF4-FFF2-40B4-BE49-F238E27FC236}">
                <a16:creationId xmlns:a16="http://schemas.microsoft.com/office/drawing/2014/main" id="{B24CFEEE-6D1A-1810-2496-1576847A0B8E}"/>
              </a:ext>
            </a:extLst>
          </p:cNvPr>
          <p:cNvPicPr>
            <a:picLocks noChangeAspect="1"/>
          </p:cNvPicPr>
          <p:nvPr/>
        </p:nvPicPr>
        <p:blipFill>
          <a:blip r:embed="rId2"/>
          <a:stretch>
            <a:fillRect/>
          </a:stretch>
        </p:blipFill>
        <p:spPr>
          <a:xfrm>
            <a:off x="755333" y="1456373"/>
            <a:ext cx="7691438" cy="4388900"/>
          </a:xfrm>
          <a:prstGeom prst="rect">
            <a:avLst/>
          </a:prstGeom>
        </p:spPr>
      </p:pic>
    </p:spTree>
    <p:extLst>
      <p:ext uri="{BB962C8B-B14F-4D97-AF65-F5344CB8AC3E}">
        <p14:creationId xmlns:p14="http://schemas.microsoft.com/office/powerpoint/2010/main" val="2397320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C2B67-C665-7CC4-74A1-B7D31A7C44D8}"/>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8059A9B0-2AAA-7EF7-E636-009865CBDC88}"/>
              </a:ext>
            </a:extLst>
          </p:cNvPr>
          <p:cNvSpPr>
            <a:spLocks noGrp="1"/>
          </p:cNvSpPr>
          <p:nvPr>
            <p:ph type="title"/>
          </p:nvPr>
        </p:nvSpPr>
        <p:spPr>
          <a:xfrm>
            <a:off x="839788" y="365125"/>
            <a:ext cx="10515600" cy="1325563"/>
          </a:xfrm>
        </p:spPr>
        <p:txBody>
          <a:bodyPr anchor="ctr">
            <a:normAutofit/>
          </a:bodyPr>
          <a:lstStyle/>
          <a:p>
            <a:r>
              <a:rPr lang="sv-SE" dirty="0"/>
              <a:t>Formulär – Papper </a:t>
            </a:r>
          </a:p>
        </p:txBody>
      </p:sp>
      <p:sp>
        <p:nvSpPr>
          <p:cNvPr id="10" name="Text Placeholder 2">
            <a:extLst>
              <a:ext uri="{FF2B5EF4-FFF2-40B4-BE49-F238E27FC236}">
                <a16:creationId xmlns:a16="http://schemas.microsoft.com/office/drawing/2014/main" id="{917F024C-7764-AE6B-2DF0-7C7DB0E734DF}"/>
              </a:ext>
            </a:extLst>
          </p:cNvPr>
          <p:cNvSpPr>
            <a:spLocks noGrp="1"/>
          </p:cNvSpPr>
          <p:nvPr>
            <p:ph type="body" idx="1"/>
          </p:nvPr>
        </p:nvSpPr>
        <p:spPr>
          <a:xfrm>
            <a:off x="839788" y="1681163"/>
            <a:ext cx="5157787" cy="823912"/>
          </a:xfrm>
        </p:spPr>
        <p:txBody>
          <a:bodyPr/>
          <a:lstStyle/>
          <a:p>
            <a:r>
              <a:rPr lang="en-US" dirty="0" err="1"/>
              <a:t>Nuläge</a:t>
            </a:r>
            <a:endParaRPr lang="en-US" dirty="0"/>
          </a:p>
        </p:txBody>
      </p:sp>
      <p:sp>
        <p:nvSpPr>
          <p:cNvPr id="3" name="Platshållare för innehåll 2">
            <a:extLst>
              <a:ext uri="{FF2B5EF4-FFF2-40B4-BE49-F238E27FC236}">
                <a16:creationId xmlns:a16="http://schemas.microsoft.com/office/drawing/2014/main" id="{5E744968-DE76-19C1-EC19-9F62A0BF6FAC}"/>
              </a:ext>
            </a:extLst>
          </p:cNvPr>
          <p:cNvSpPr>
            <a:spLocks noGrp="1"/>
          </p:cNvSpPr>
          <p:nvPr>
            <p:ph sz="half" idx="2"/>
          </p:nvPr>
        </p:nvSpPr>
        <p:spPr>
          <a:xfrm>
            <a:off x="839788" y="2505075"/>
            <a:ext cx="5157787" cy="3684588"/>
          </a:xfrm>
        </p:spPr>
        <p:txBody>
          <a:bodyPr>
            <a:normAutofit/>
          </a:bodyPr>
          <a:lstStyle/>
          <a:p>
            <a:pPr marL="0" indent="0">
              <a:buNone/>
            </a:pPr>
            <a:r>
              <a:rPr lang="sv-SE" sz="1800" dirty="0"/>
              <a:t>Akut (I63,I61)</a:t>
            </a:r>
          </a:p>
          <a:p>
            <a:pPr marL="0" indent="0">
              <a:buNone/>
            </a:pPr>
            <a:r>
              <a:rPr lang="sv-SE" sz="1800" dirty="0"/>
              <a:t>TIA (G45)</a:t>
            </a:r>
          </a:p>
          <a:p>
            <a:pPr marL="0" indent="0">
              <a:buNone/>
            </a:pPr>
            <a:r>
              <a:rPr lang="sv-SE" sz="1800" dirty="0"/>
              <a:t>SAB (I60)</a:t>
            </a:r>
          </a:p>
          <a:p>
            <a:pPr marL="0" indent="0">
              <a:buNone/>
            </a:pPr>
            <a:r>
              <a:rPr lang="sv-SE" sz="1800" dirty="0"/>
              <a:t>SAB NK(I60)</a:t>
            </a:r>
          </a:p>
          <a:p>
            <a:pPr marL="0" indent="0">
              <a:buNone/>
            </a:pPr>
            <a:r>
              <a:rPr lang="sv-SE" sz="1800" dirty="0"/>
              <a:t>3 mån</a:t>
            </a:r>
          </a:p>
          <a:p>
            <a:endParaRPr lang="sv-SE" dirty="0"/>
          </a:p>
        </p:txBody>
      </p:sp>
      <p:sp>
        <p:nvSpPr>
          <p:cNvPr id="12" name="Text Placeholder 4">
            <a:extLst>
              <a:ext uri="{FF2B5EF4-FFF2-40B4-BE49-F238E27FC236}">
                <a16:creationId xmlns:a16="http://schemas.microsoft.com/office/drawing/2014/main" id="{9C5225E7-3A9C-D402-D7DA-A1B574FABF82}"/>
              </a:ext>
            </a:extLst>
          </p:cNvPr>
          <p:cNvSpPr>
            <a:spLocks noGrp="1"/>
          </p:cNvSpPr>
          <p:nvPr>
            <p:ph type="body" sz="quarter" idx="3"/>
          </p:nvPr>
        </p:nvSpPr>
        <p:spPr>
          <a:xfrm>
            <a:off x="6172200" y="1681163"/>
            <a:ext cx="5183188" cy="823912"/>
          </a:xfrm>
        </p:spPr>
        <p:txBody>
          <a:bodyPr/>
          <a:lstStyle/>
          <a:p>
            <a:r>
              <a:rPr lang="en-US" dirty="0"/>
              <a:t>INCA </a:t>
            </a:r>
          </a:p>
        </p:txBody>
      </p:sp>
      <p:sp>
        <p:nvSpPr>
          <p:cNvPr id="5" name="Platshållare för innehåll 4">
            <a:extLst>
              <a:ext uri="{FF2B5EF4-FFF2-40B4-BE49-F238E27FC236}">
                <a16:creationId xmlns:a16="http://schemas.microsoft.com/office/drawing/2014/main" id="{9B3FF880-EAE2-2CAA-6E11-6BAF86876657}"/>
              </a:ext>
            </a:extLst>
          </p:cNvPr>
          <p:cNvSpPr>
            <a:spLocks noGrp="1"/>
          </p:cNvSpPr>
          <p:nvPr>
            <p:ph sz="quarter" idx="4"/>
          </p:nvPr>
        </p:nvSpPr>
        <p:spPr>
          <a:xfrm>
            <a:off x="6172200" y="2505075"/>
            <a:ext cx="5183188" cy="3684588"/>
          </a:xfrm>
        </p:spPr>
        <p:txBody>
          <a:bodyPr>
            <a:normAutofit/>
          </a:bodyPr>
          <a:lstStyle/>
          <a:p>
            <a:r>
              <a:rPr lang="sv-SE" sz="1800" dirty="0"/>
              <a:t>Diagnosformulär </a:t>
            </a:r>
          </a:p>
          <a:p>
            <a:r>
              <a:rPr lang="sv-SE" sz="1800" dirty="0"/>
              <a:t>Start – vård – </a:t>
            </a:r>
            <a:r>
              <a:rPr lang="sv-SE" sz="1800" dirty="0" err="1"/>
              <a:t>Reperfusion</a:t>
            </a:r>
            <a:r>
              <a:rPr lang="sv-SE" sz="1800" dirty="0"/>
              <a:t>/op – NIHSS – Slut med aktuella frågor för respektive diagnos.</a:t>
            </a:r>
          </a:p>
          <a:p>
            <a:pPr marL="0" indent="0">
              <a:buNone/>
            </a:pPr>
            <a:r>
              <a:rPr lang="sv-SE" sz="1800" dirty="0"/>
              <a:t>I60 </a:t>
            </a:r>
          </a:p>
          <a:p>
            <a:pPr marL="0" indent="0">
              <a:buNone/>
            </a:pPr>
            <a:r>
              <a:rPr lang="sv-SE" sz="1800" dirty="0"/>
              <a:t>I61</a:t>
            </a:r>
          </a:p>
          <a:p>
            <a:pPr marL="0" indent="0">
              <a:buNone/>
            </a:pPr>
            <a:r>
              <a:rPr lang="sv-SE" sz="1800" dirty="0"/>
              <a:t>I63</a:t>
            </a:r>
          </a:p>
          <a:p>
            <a:pPr marL="0" indent="0">
              <a:buNone/>
            </a:pPr>
            <a:r>
              <a:rPr lang="sv-SE" sz="1800" dirty="0"/>
              <a:t>G45</a:t>
            </a:r>
          </a:p>
          <a:p>
            <a:pPr marL="0" indent="0">
              <a:buNone/>
            </a:pPr>
            <a:r>
              <a:rPr lang="sv-SE" sz="1800" dirty="0"/>
              <a:t>3 månader (formulär i INCA)</a:t>
            </a:r>
          </a:p>
          <a:p>
            <a:pPr marL="0" indent="0">
              <a:buNone/>
            </a:pPr>
            <a:r>
              <a:rPr lang="sv-SE" sz="1800" dirty="0"/>
              <a:t>Trombektomi</a:t>
            </a:r>
          </a:p>
          <a:p>
            <a:pPr marL="0" indent="0">
              <a:buNone/>
            </a:pPr>
            <a:r>
              <a:rPr lang="sv-SE" sz="1800" dirty="0"/>
              <a:t>Omvårdnad</a:t>
            </a:r>
          </a:p>
          <a:p>
            <a:endParaRPr lang="sv-SE" sz="1800" dirty="0"/>
          </a:p>
        </p:txBody>
      </p:sp>
    </p:spTree>
    <p:extLst>
      <p:ext uri="{BB962C8B-B14F-4D97-AF65-F5344CB8AC3E}">
        <p14:creationId xmlns:p14="http://schemas.microsoft.com/office/powerpoint/2010/main" val="264225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1FC7F-7EFA-F02C-52ED-2DC7DCC04985}"/>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C6A1CA1B-26BD-662F-5F19-2C8EB29668B5}"/>
              </a:ext>
            </a:extLst>
          </p:cNvPr>
          <p:cNvSpPr>
            <a:spLocks noGrp="1"/>
          </p:cNvSpPr>
          <p:nvPr>
            <p:ph type="title"/>
          </p:nvPr>
        </p:nvSpPr>
        <p:spPr/>
        <p:txBody>
          <a:bodyPr/>
          <a:lstStyle/>
          <a:p>
            <a:r>
              <a:rPr lang="sv-SE" dirty="0"/>
              <a:t>Demo INCA</a:t>
            </a:r>
          </a:p>
        </p:txBody>
      </p:sp>
      <p:sp>
        <p:nvSpPr>
          <p:cNvPr id="5" name="Platshållare för innehåll 4">
            <a:extLst>
              <a:ext uri="{FF2B5EF4-FFF2-40B4-BE49-F238E27FC236}">
                <a16:creationId xmlns:a16="http://schemas.microsoft.com/office/drawing/2014/main" id="{3F044E0F-0299-6957-0572-34D85CAB4618}"/>
              </a:ext>
            </a:extLst>
          </p:cNvPr>
          <p:cNvSpPr>
            <a:spLocks noGrp="1"/>
          </p:cNvSpPr>
          <p:nvPr>
            <p:ph idx="1"/>
          </p:nvPr>
        </p:nvSpPr>
        <p:spPr/>
        <p:txBody>
          <a:bodyPr/>
          <a:lstStyle/>
          <a:p>
            <a:endParaRPr lang="sv-SE" dirty="0"/>
          </a:p>
        </p:txBody>
      </p:sp>
      <p:pic>
        <p:nvPicPr>
          <p:cNvPr id="2" name="Bildobjekt 1">
            <a:extLst>
              <a:ext uri="{FF2B5EF4-FFF2-40B4-BE49-F238E27FC236}">
                <a16:creationId xmlns:a16="http://schemas.microsoft.com/office/drawing/2014/main" id="{BC207CF3-30A8-E8AD-FFDA-32F2EF3D5876}"/>
              </a:ext>
            </a:extLst>
          </p:cNvPr>
          <p:cNvPicPr>
            <a:picLocks noChangeAspect="1"/>
          </p:cNvPicPr>
          <p:nvPr/>
        </p:nvPicPr>
        <p:blipFill>
          <a:blip r:embed="rId2"/>
          <a:stretch>
            <a:fillRect/>
          </a:stretch>
        </p:blipFill>
        <p:spPr>
          <a:xfrm>
            <a:off x="838200" y="1690688"/>
            <a:ext cx="8563897" cy="3314961"/>
          </a:xfrm>
          <a:prstGeom prst="rect">
            <a:avLst/>
          </a:prstGeom>
        </p:spPr>
      </p:pic>
    </p:spTree>
    <p:extLst>
      <p:ext uri="{BB962C8B-B14F-4D97-AF65-F5344CB8AC3E}">
        <p14:creationId xmlns:p14="http://schemas.microsoft.com/office/powerpoint/2010/main" val="98804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58674-153A-7D4C-8DA5-09E2B256F0D3}"/>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A2520EFF-266D-92A2-D444-1213E3429793}"/>
              </a:ext>
            </a:extLst>
          </p:cNvPr>
          <p:cNvSpPr>
            <a:spLocks noGrp="1"/>
          </p:cNvSpPr>
          <p:nvPr>
            <p:ph type="title"/>
          </p:nvPr>
        </p:nvSpPr>
        <p:spPr/>
        <p:txBody>
          <a:bodyPr/>
          <a:lstStyle/>
          <a:p>
            <a:r>
              <a:rPr lang="sv-SE" dirty="0"/>
              <a:t>3-månadersuppföljning</a:t>
            </a:r>
          </a:p>
        </p:txBody>
      </p:sp>
      <p:sp>
        <p:nvSpPr>
          <p:cNvPr id="5" name="Platshållare för innehåll 4">
            <a:extLst>
              <a:ext uri="{FF2B5EF4-FFF2-40B4-BE49-F238E27FC236}">
                <a16:creationId xmlns:a16="http://schemas.microsoft.com/office/drawing/2014/main" id="{A6F06B72-BB8C-F496-6302-57DA7D1F374D}"/>
              </a:ext>
            </a:extLst>
          </p:cNvPr>
          <p:cNvSpPr>
            <a:spLocks noGrp="1"/>
          </p:cNvSpPr>
          <p:nvPr>
            <p:ph idx="1"/>
          </p:nvPr>
        </p:nvSpPr>
        <p:spPr/>
        <p:txBody>
          <a:bodyPr>
            <a:normAutofit fontScale="92500" lnSpcReduction="10000"/>
          </a:bodyPr>
          <a:lstStyle/>
          <a:p>
            <a:r>
              <a:rPr lang="sv-SE" dirty="0"/>
              <a:t>Patienten har möjlighet att fylla i enkäten digitalt via INCA-svar</a:t>
            </a:r>
          </a:p>
          <a:p>
            <a:endParaRPr lang="sv-SE" dirty="0"/>
          </a:p>
          <a:p>
            <a:r>
              <a:rPr lang="sv-SE" dirty="0"/>
              <a:t>Systemet skickar automatiskt ut en meddelande från INCA till 1177, Patienten får ett meddelande från 1177 att det finns en enkät att besvara. Meddelandet innehåller information, länk till enkäten samt ett lösenord.</a:t>
            </a:r>
          </a:p>
          <a:p>
            <a:endParaRPr lang="sv-SE" dirty="0"/>
          </a:p>
          <a:p>
            <a:r>
              <a:rPr lang="sv-SE" dirty="0"/>
              <a:t>Det går att skicka påminnelser.</a:t>
            </a:r>
          </a:p>
          <a:p>
            <a:endParaRPr lang="sv-SE" dirty="0"/>
          </a:p>
          <a:p>
            <a:r>
              <a:rPr lang="sv-SE" dirty="0"/>
              <a:t>Om patienten inte har 1177 eller inte vill besvara den digitalt så får enheten/kliniken skicka ut en pappersenkät</a:t>
            </a:r>
          </a:p>
        </p:txBody>
      </p:sp>
    </p:spTree>
    <p:extLst>
      <p:ext uri="{BB962C8B-B14F-4D97-AF65-F5344CB8AC3E}">
        <p14:creationId xmlns:p14="http://schemas.microsoft.com/office/powerpoint/2010/main" val="3043246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5ED83-C3E2-D8D9-372B-5F1CA85289A1}"/>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EB1D2F4C-0ECD-A66E-4871-E01B053EE4F4}"/>
              </a:ext>
            </a:extLst>
          </p:cNvPr>
          <p:cNvSpPr>
            <a:spLocks noGrp="1"/>
          </p:cNvSpPr>
          <p:nvPr>
            <p:ph type="title"/>
          </p:nvPr>
        </p:nvSpPr>
        <p:spPr/>
        <p:txBody>
          <a:bodyPr/>
          <a:lstStyle/>
          <a:p>
            <a:r>
              <a:rPr lang="sv-SE" dirty="0"/>
              <a:t>3-månadersuppföljning</a:t>
            </a:r>
          </a:p>
        </p:txBody>
      </p:sp>
      <p:sp>
        <p:nvSpPr>
          <p:cNvPr id="5" name="Platshållare för innehåll 4">
            <a:extLst>
              <a:ext uri="{FF2B5EF4-FFF2-40B4-BE49-F238E27FC236}">
                <a16:creationId xmlns:a16="http://schemas.microsoft.com/office/drawing/2014/main" id="{E5E2D427-39BB-5855-A73C-D2CD3BADB034}"/>
              </a:ext>
            </a:extLst>
          </p:cNvPr>
          <p:cNvSpPr>
            <a:spLocks noGrp="1"/>
          </p:cNvSpPr>
          <p:nvPr>
            <p:ph idx="1"/>
          </p:nvPr>
        </p:nvSpPr>
        <p:spPr/>
        <p:txBody>
          <a:bodyPr>
            <a:normAutofit/>
          </a:bodyPr>
          <a:lstStyle/>
          <a:p>
            <a:r>
              <a:rPr lang="sv-SE" dirty="0"/>
              <a:t>Enheten/kliniken har ett administrationsgränssnitt som hjälper till att hålla reda på vilka typer av enkäter som skickats ut. </a:t>
            </a:r>
          </a:p>
          <a:p>
            <a:pPr marL="0" indent="0">
              <a:buNone/>
            </a:pPr>
            <a:endParaRPr lang="sv-SE" dirty="0"/>
          </a:p>
          <a:p>
            <a:r>
              <a:rPr lang="sv-SE" dirty="0"/>
              <a:t>Svar från pappersenkäter fylls i som vanligt via ett formulär i INCA</a:t>
            </a:r>
          </a:p>
        </p:txBody>
      </p:sp>
    </p:spTree>
    <p:extLst>
      <p:ext uri="{BB962C8B-B14F-4D97-AF65-F5344CB8AC3E}">
        <p14:creationId xmlns:p14="http://schemas.microsoft.com/office/powerpoint/2010/main" val="161044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C6A15-94A3-E780-978E-6314258468A1}"/>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61923D1A-2B2C-4356-50D8-3714DD313EC9}"/>
              </a:ext>
            </a:extLst>
          </p:cNvPr>
          <p:cNvSpPr>
            <a:spLocks noGrp="1"/>
          </p:cNvSpPr>
          <p:nvPr>
            <p:ph type="title"/>
          </p:nvPr>
        </p:nvSpPr>
        <p:spPr/>
        <p:txBody>
          <a:bodyPr/>
          <a:lstStyle/>
          <a:p>
            <a:r>
              <a:rPr lang="sv-SE" dirty="0"/>
              <a:t>3-månadersuppföljning</a:t>
            </a:r>
          </a:p>
        </p:txBody>
      </p:sp>
      <p:pic>
        <p:nvPicPr>
          <p:cNvPr id="7" name="Platshållare för innehåll 6">
            <a:extLst>
              <a:ext uri="{FF2B5EF4-FFF2-40B4-BE49-F238E27FC236}">
                <a16:creationId xmlns:a16="http://schemas.microsoft.com/office/drawing/2014/main" id="{5CFE0DC2-C159-DEBB-3DFB-C36D4A286477}"/>
              </a:ext>
            </a:extLst>
          </p:cNvPr>
          <p:cNvPicPr>
            <a:picLocks noGrp="1" noChangeAspect="1"/>
          </p:cNvPicPr>
          <p:nvPr>
            <p:ph idx="1"/>
          </p:nvPr>
        </p:nvPicPr>
        <p:blipFill>
          <a:blip r:embed="rId2"/>
          <a:stretch>
            <a:fillRect/>
          </a:stretch>
        </p:blipFill>
        <p:spPr>
          <a:xfrm>
            <a:off x="972153" y="1825625"/>
            <a:ext cx="7854220" cy="4351338"/>
          </a:xfrm>
        </p:spPr>
      </p:pic>
    </p:spTree>
    <p:extLst>
      <p:ext uri="{BB962C8B-B14F-4D97-AF65-F5344CB8AC3E}">
        <p14:creationId xmlns:p14="http://schemas.microsoft.com/office/powerpoint/2010/main" val="2654426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510C9-5093-564E-3153-CECD46EBBBBF}"/>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3B259E11-B919-F88F-27D5-6DB89F19C90C}"/>
              </a:ext>
            </a:extLst>
          </p:cNvPr>
          <p:cNvSpPr>
            <a:spLocks noGrp="1"/>
          </p:cNvSpPr>
          <p:nvPr>
            <p:ph type="title"/>
          </p:nvPr>
        </p:nvSpPr>
        <p:spPr/>
        <p:txBody>
          <a:bodyPr/>
          <a:lstStyle/>
          <a:p>
            <a:r>
              <a:rPr lang="sv-SE" dirty="0"/>
              <a:t>3-månadersuppföljning</a:t>
            </a:r>
          </a:p>
        </p:txBody>
      </p:sp>
      <p:pic>
        <p:nvPicPr>
          <p:cNvPr id="1026" name="Picture 2">
            <a:extLst>
              <a:ext uri="{FF2B5EF4-FFF2-40B4-BE49-F238E27FC236}">
                <a16:creationId xmlns:a16="http://schemas.microsoft.com/office/drawing/2014/main" id="{58696243-85BF-F92B-2C42-3812FE282E4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20588" y="1825625"/>
            <a:ext cx="10150823"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1705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2204F7B-2144-4794-9350-A5479FD80780}"/>
              </a:ext>
            </a:extLst>
          </p:cNvPr>
          <p:cNvSpPr>
            <a:spLocks noGrp="1"/>
          </p:cNvSpPr>
          <p:nvPr>
            <p:ph type="title"/>
          </p:nvPr>
        </p:nvSpPr>
        <p:spPr>
          <a:xfrm>
            <a:off x="838200" y="365125"/>
            <a:ext cx="10515600" cy="1325563"/>
          </a:xfrm>
        </p:spPr>
        <p:txBody>
          <a:bodyPr anchor="ctr">
            <a:normAutofit/>
          </a:bodyPr>
          <a:lstStyle/>
          <a:p>
            <a:r>
              <a:rPr lang="sv-SE" dirty="0"/>
              <a:t>En solig och härlig sommar önskar vi er alla!</a:t>
            </a:r>
            <a:br>
              <a:rPr lang="sv-SE" dirty="0"/>
            </a:br>
            <a:endParaRPr lang="sv-SE" dirty="0"/>
          </a:p>
        </p:txBody>
      </p:sp>
      <p:sp>
        <p:nvSpPr>
          <p:cNvPr id="5" name="Underrubrik 4">
            <a:extLst>
              <a:ext uri="{FF2B5EF4-FFF2-40B4-BE49-F238E27FC236}">
                <a16:creationId xmlns:a16="http://schemas.microsoft.com/office/drawing/2014/main" id="{71D88CD6-00B3-4B8E-A6D0-21E53BD0DF4D}"/>
              </a:ext>
            </a:extLst>
          </p:cNvPr>
          <p:cNvSpPr>
            <a:spLocks noGrp="1"/>
          </p:cNvSpPr>
          <p:nvPr>
            <p:ph sz="half" idx="1"/>
          </p:nvPr>
        </p:nvSpPr>
        <p:spPr>
          <a:xfrm>
            <a:off x="838200" y="1825625"/>
            <a:ext cx="5181600" cy="4351338"/>
          </a:xfrm>
        </p:spPr>
        <p:txBody>
          <a:bodyPr>
            <a:normAutofit/>
          </a:bodyPr>
          <a:lstStyle/>
          <a:p>
            <a:pPr marL="342900" indent="-342900">
              <a:buFont typeface="Arial" panose="020B0604020202020204" pitchFamily="34" charset="0"/>
              <a:buChar char="•"/>
            </a:pPr>
            <a:r>
              <a:rPr lang="sv-SE" sz="2000" dirty="0"/>
              <a:t>Kansliet har stängt v.27,29,30,31</a:t>
            </a:r>
          </a:p>
          <a:p>
            <a:pPr marL="0" indent="0">
              <a:buNone/>
            </a:pPr>
            <a:r>
              <a:rPr lang="sv-SE" sz="2000" dirty="0"/>
              <a:t>     Begränsade öppettider v.28 och 32</a:t>
            </a:r>
          </a:p>
          <a:p>
            <a:pPr marL="0" indent="0">
              <a:buNone/>
            </a:pPr>
            <a:endParaRPr lang="sv-SE" sz="2000" dirty="0"/>
          </a:p>
          <a:p>
            <a:r>
              <a:rPr lang="sv-SE" sz="2000" dirty="0">
                <a:effectLst/>
                <a:ea typeface="Calibri" panose="020F0502020204030204" pitchFamily="34" charset="0"/>
                <a:cs typeface="Arial" panose="020B0604020202020204" pitchFamily="34" charset="0"/>
              </a:rPr>
              <a:t>Använd gärna supportmejlen vid frågor, alla på kansliet har tillgång till denna e-mail: </a:t>
            </a:r>
            <a:r>
              <a:rPr lang="sv-SE" sz="2000" u="sng" dirty="0">
                <a:solidFill>
                  <a:srgbClr val="0563C1"/>
                </a:solidFill>
                <a:effectLst/>
                <a:ea typeface="Calibri" panose="020F0502020204030204" pitchFamily="34" charset="0"/>
                <a:cs typeface="Arial" panose="020B0604020202020204" pitchFamily="34" charset="0"/>
                <a:hlinkClick r:id="rId2"/>
              </a:rPr>
              <a:t>riksstroke@regionvasterbotten.se</a:t>
            </a:r>
            <a:r>
              <a:rPr lang="sv-SE" sz="2000" dirty="0">
                <a:effectLst/>
                <a:ea typeface="Calibri" panose="020F0502020204030204" pitchFamily="34" charset="0"/>
                <a:cs typeface="Arial" panose="020B0604020202020204" pitchFamily="34" charset="0"/>
              </a:rPr>
              <a:t>  eller kontakta oss via telefon, se kontaktpersoner på Riksstrokes hemsida </a:t>
            </a:r>
            <a:r>
              <a:rPr lang="sv-SE" sz="2000" u="sng" dirty="0">
                <a:solidFill>
                  <a:srgbClr val="0563C1"/>
                </a:solidFill>
                <a:effectLst/>
                <a:ea typeface="Calibri" panose="020F0502020204030204" pitchFamily="34" charset="0"/>
                <a:cs typeface="Arial" panose="020B0604020202020204" pitchFamily="34" charset="0"/>
                <a:hlinkClick r:id="rId3"/>
              </a:rPr>
              <a:t>Kontaktpersoner</a:t>
            </a:r>
            <a:endParaRPr lang="sv-SE" sz="2000" u="sng" dirty="0">
              <a:solidFill>
                <a:srgbClr val="0563C1"/>
              </a:solidFill>
              <a:effectLst/>
              <a:ea typeface="Calibri" panose="020F0502020204030204" pitchFamily="34" charset="0"/>
              <a:cs typeface="Arial" panose="020B0604020202020204" pitchFamily="34" charset="0"/>
            </a:endParaRPr>
          </a:p>
          <a:p>
            <a:pPr marL="0" indent="0">
              <a:buNone/>
            </a:pPr>
            <a:endParaRPr lang="sv-SE" sz="2000" dirty="0"/>
          </a:p>
          <a:p>
            <a:pPr marL="342900" indent="-342900">
              <a:buFont typeface="Arial" panose="020B0604020202020204" pitchFamily="34" charset="0"/>
              <a:buChar char="•"/>
            </a:pPr>
            <a:r>
              <a:rPr lang="sv-SE" sz="2000" dirty="0"/>
              <a:t>Riksstrokedagen 25 september, digitalt. Mer information kommer efter sommaren</a:t>
            </a:r>
          </a:p>
          <a:p>
            <a:pPr marL="342900" indent="-342900">
              <a:buFont typeface="Arial" panose="020B0604020202020204" pitchFamily="34" charset="0"/>
              <a:buChar char="•"/>
            </a:pPr>
            <a:endParaRPr lang="sv-SE" sz="2600" dirty="0"/>
          </a:p>
          <a:p>
            <a:pPr marL="342900" indent="-342900">
              <a:buFont typeface="Arial" panose="020B0604020202020204" pitchFamily="34" charset="0"/>
              <a:buChar char="•"/>
            </a:pPr>
            <a:endParaRPr lang="sv-SE" sz="2600" dirty="0"/>
          </a:p>
        </p:txBody>
      </p:sp>
      <p:pic>
        <p:nvPicPr>
          <p:cNvPr id="2" name="Bildobjekt 1">
            <a:extLst>
              <a:ext uri="{FF2B5EF4-FFF2-40B4-BE49-F238E27FC236}">
                <a16:creationId xmlns:a16="http://schemas.microsoft.com/office/drawing/2014/main" id="{3DB946BE-B994-C8FC-B4E9-FCB0BADB30EC}"/>
              </a:ext>
            </a:extLst>
          </p:cNvPr>
          <p:cNvPicPr>
            <a:picLocks noChangeAspect="1"/>
          </p:cNvPicPr>
          <p:nvPr/>
        </p:nvPicPr>
        <p:blipFill>
          <a:blip r:embed="rId4"/>
          <a:stretch>
            <a:fillRect/>
          </a:stretch>
        </p:blipFill>
        <p:spPr>
          <a:xfrm>
            <a:off x="6172200" y="2277234"/>
            <a:ext cx="5181600" cy="3448119"/>
          </a:xfrm>
          <a:prstGeom prst="rect">
            <a:avLst/>
          </a:prstGeom>
          <a:noFill/>
        </p:spPr>
      </p:pic>
    </p:spTree>
    <p:extLst>
      <p:ext uri="{BB962C8B-B14F-4D97-AF65-F5344CB8AC3E}">
        <p14:creationId xmlns:p14="http://schemas.microsoft.com/office/powerpoint/2010/main" val="3507847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5BA9C0-4084-7BFF-96FA-5D061E78BF44}"/>
              </a:ext>
            </a:extLst>
          </p:cNvPr>
          <p:cNvSpPr>
            <a:spLocks noGrp="1"/>
          </p:cNvSpPr>
          <p:nvPr>
            <p:ph type="ctrTitle"/>
          </p:nvPr>
        </p:nvSpPr>
        <p:spPr>
          <a:xfrm>
            <a:off x="1524000" y="1122363"/>
            <a:ext cx="9144000" cy="1244917"/>
          </a:xfrm>
        </p:spPr>
        <p:txBody>
          <a:bodyPr/>
          <a:lstStyle/>
          <a:p>
            <a:r>
              <a:rPr lang="sv-SE" dirty="0"/>
              <a:t>Praktisk Info</a:t>
            </a:r>
          </a:p>
        </p:txBody>
      </p:sp>
      <p:sp>
        <p:nvSpPr>
          <p:cNvPr id="3" name="Underrubrik 2">
            <a:extLst>
              <a:ext uri="{FF2B5EF4-FFF2-40B4-BE49-F238E27FC236}">
                <a16:creationId xmlns:a16="http://schemas.microsoft.com/office/drawing/2014/main" id="{9A92648D-068C-DC3B-6E15-BBA131ADEF7F}"/>
              </a:ext>
            </a:extLst>
          </p:cNvPr>
          <p:cNvSpPr>
            <a:spLocks noGrp="1"/>
          </p:cNvSpPr>
          <p:nvPr>
            <p:ph type="subTitle" idx="1"/>
          </p:nvPr>
        </p:nvSpPr>
        <p:spPr/>
        <p:txBody>
          <a:bodyPr/>
          <a:lstStyle/>
          <a:p>
            <a:pPr marL="347472" indent="-347472" algn="l" rtl="0" eaLnBrk="1" latinLnBrk="0" hangingPunct="1">
              <a:lnSpc>
                <a:spcPct val="90000"/>
              </a:lnSpc>
              <a:spcBef>
                <a:spcPts val="1000"/>
              </a:spcBef>
              <a:buClr>
                <a:srgbClr val="2869BB"/>
              </a:buClr>
              <a:buSzPts val="2400"/>
              <a:buFont typeface="Wingdings" panose="05000000000000000000" pitchFamily="2" charset="2"/>
              <a:buChar char="§"/>
            </a:pPr>
            <a:r>
              <a:rPr lang="sv-SE" sz="2400" kern="1200" dirty="0">
                <a:solidFill>
                  <a:srgbClr val="898989"/>
                </a:solidFill>
                <a:effectLst/>
                <a:latin typeface="Calibri" panose="020F0502020204030204" pitchFamily="34" charset="0"/>
                <a:ea typeface="+mn-ea"/>
                <a:cs typeface="+mn-cs"/>
              </a:rPr>
              <a:t>Mikrofoner mutade</a:t>
            </a:r>
            <a:endParaRPr lang="sv-SE" sz="2400" dirty="0">
              <a:effectLst/>
            </a:endParaRPr>
          </a:p>
          <a:p>
            <a:pPr marL="342900" indent="-342900" algn="l" rtl="0" eaLnBrk="1" latinLnBrk="0" hangingPunct="1">
              <a:lnSpc>
                <a:spcPct val="90000"/>
              </a:lnSpc>
              <a:spcBef>
                <a:spcPts val="1000"/>
              </a:spcBef>
              <a:buFont typeface="Wingdings" panose="05000000000000000000" pitchFamily="2" charset="2"/>
              <a:buChar char="§"/>
            </a:pPr>
            <a:r>
              <a:rPr lang="sv-SE" sz="2400" kern="1200" dirty="0">
                <a:solidFill>
                  <a:srgbClr val="898989"/>
                </a:solidFill>
                <a:effectLst/>
                <a:latin typeface="Calibri" panose="020F0502020204030204" pitchFamily="34" charset="0"/>
                <a:ea typeface="+mn-ea"/>
                <a:cs typeface="+mn-cs"/>
              </a:rPr>
              <a:t>Använd ”handen” vid frågor eller ställ din fråga i chatten</a:t>
            </a:r>
            <a:endParaRPr lang="sv-SE" dirty="0">
              <a:effectLst/>
            </a:endParaRPr>
          </a:p>
          <a:p>
            <a:pPr marL="347472" indent="-347472" algn="l" rtl="0" eaLnBrk="1" latinLnBrk="0" hangingPunct="1">
              <a:lnSpc>
                <a:spcPct val="90000"/>
              </a:lnSpc>
              <a:spcBef>
                <a:spcPts val="1000"/>
              </a:spcBef>
              <a:buFont typeface="Wingdings" panose="05000000000000000000" pitchFamily="2" charset="2"/>
              <a:buChar char="§"/>
            </a:pPr>
            <a:r>
              <a:rPr lang="sv-SE" sz="2400" kern="1200" dirty="0">
                <a:solidFill>
                  <a:srgbClr val="898989"/>
                </a:solidFill>
                <a:effectLst/>
                <a:latin typeface="Calibri" panose="020F0502020204030204" pitchFamily="34" charset="0"/>
                <a:ea typeface="+mn-ea"/>
                <a:cs typeface="+mn-cs"/>
              </a:rPr>
              <a:t>PP bilder kommer på hemsidan</a:t>
            </a:r>
            <a:endParaRPr lang="sv-SE" dirty="0">
              <a:effectLst/>
            </a:endParaRPr>
          </a:p>
          <a:p>
            <a:endParaRPr lang="sv-SE" dirty="0"/>
          </a:p>
        </p:txBody>
      </p:sp>
    </p:spTree>
    <p:extLst>
      <p:ext uri="{BB962C8B-B14F-4D97-AF65-F5344CB8AC3E}">
        <p14:creationId xmlns:p14="http://schemas.microsoft.com/office/powerpoint/2010/main" val="3234448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1B3154F-E05A-4565-B1FF-4BEA7E62BC57}"/>
              </a:ext>
            </a:extLst>
          </p:cNvPr>
          <p:cNvSpPr>
            <a:spLocks noGrp="1"/>
          </p:cNvSpPr>
          <p:nvPr>
            <p:ph type="title"/>
          </p:nvPr>
        </p:nvSpPr>
        <p:spPr/>
        <p:txBody>
          <a:bodyPr/>
          <a:lstStyle/>
          <a:p>
            <a:endParaRPr lang="sv-SE"/>
          </a:p>
        </p:txBody>
      </p:sp>
      <p:sp>
        <p:nvSpPr>
          <p:cNvPr id="7" name="Platshållare för text 6">
            <a:extLst>
              <a:ext uri="{FF2B5EF4-FFF2-40B4-BE49-F238E27FC236}">
                <a16:creationId xmlns:a16="http://schemas.microsoft.com/office/drawing/2014/main" id="{E9C655DE-39BC-486D-A9B5-0E6B3A65BF00}"/>
              </a:ext>
            </a:extLst>
          </p:cNvPr>
          <p:cNvSpPr>
            <a:spLocks noGrp="1"/>
          </p:cNvSpPr>
          <p:nvPr>
            <p:ph type="body" idx="1"/>
          </p:nvPr>
        </p:nvSpPr>
        <p:spPr/>
        <p:txBody>
          <a:bodyPr/>
          <a:lstStyle/>
          <a:p>
            <a:endParaRPr lang="sv-SE"/>
          </a:p>
        </p:txBody>
      </p:sp>
    </p:spTree>
    <p:extLst>
      <p:ext uri="{BB962C8B-B14F-4D97-AF65-F5344CB8AC3E}">
        <p14:creationId xmlns:p14="http://schemas.microsoft.com/office/powerpoint/2010/main" val="302821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35A0F1B2-C6B4-488C-938C-614E54DE15D0}"/>
              </a:ext>
            </a:extLst>
          </p:cNvPr>
          <p:cNvSpPr>
            <a:spLocks noGrp="1"/>
          </p:cNvSpPr>
          <p:nvPr>
            <p:ph type="title"/>
          </p:nvPr>
        </p:nvSpPr>
        <p:spPr/>
        <p:txBody>
          <a:bodyPr/>
          <a:lstStyle/>
          <a:p>
            <a:endParaRPr lang="sv-SE"/>
          </a:p>
        </p:txBody>
      </p:sp>
      <p:sp>
        <p:nvSpPr>
          <p:cNvPr id="6" name="Platshållare för innehåll 5">
            <a:extLst>
              <a:ext uri="{FF2B5EF4-FFF2-40B4-BE49-F238E27FC236}">
                <a16:creationId xmlns:a16="http://schemas.microsoft.com/office/drawing/2014/main" id="{840D4217-B020-495F-925E-E09F231136A4}"/>
              </a:ext>
            </a:extLst>
          </p:cNvPr>
          <p:cNvSpPr>
            <a:spLocks noGrp="1"/>
          </p:cNvSpPr>
          <p:nvPr>
            <p:ph sz="half" idx="1"/>
          </p:nvPr>
        </p:nvSpPr>
        <p:spPr/>
        <p:txBody>
          <a:bodyPr/>
          <a:lstStyle/>
          <a:p>
            <a:endParaRPr lang="sv-SE"/>
          </a:p>
        </p:txBody>
      </p:sp>
      <p:sp>
        <p:nvSpPr>
          <p:cNvPr id="7" name="Platshållare för innehåll 6">
            <a:extLst>
              <a:ext uri="{FF2B5EF4-FFF2-40B4-BE49-F238E27FC236}">
                <a16:creationId xmlns:a16="http://schemas.microsoft.com/office/drawing/2014/main" id="{1BDC68EF-7C0F-4D69-BDF7-3DEFE838DF4F}"/>
              </a:ext>
            </a:extLst>
          </p:cNvPr>
          <p:cNvSpPr>
            <a:spLocks noGrp="1"/>
          </p:cNvSpPr>
          <p:nvPr>
            <p:ph sz="half" idx="2"/>
          </p:nvPr>
        </p:nvSpPr>
        <p:spPr/>
        <p:txBody>
          <a:bodyPr/>
          <a:lstStyle/>
          <a:p>
            <a:endParaRPr lang="sv-SE"/>
          </a:p>
        </p:txBody>
      </p:sp>
    </p:spTree>
    <p:extLst>
      <p:ext uri="{BB962C8B-B14F-4D97-AF65-F5344CB8AC3E}">
        <p14:creationId xmlns:p14="http://schemas.microsoft.com/office/powerpoint/2010/main" val="2040314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91BC02-3B49-4191-9975-FEDB230EB97A}"/>
              </a:ext>
            </a:extLst>
          </p:cNvPr>
          <p:cNvSpPr>
            <a:spLocks noGrp="1"/>
          </p:cNvSpPr>
          <p:nvPr>
            <p:ph type="title"/>
          </p:nvPr>
        </p:nvSpPr>
        <p:spPr/>
        <p:txBody>
          <a:bodyPr/>
          <a:lstStyle/>
          <a:p>
            <a:endParaRPr lang="sv-SE" dirty="0"/>
          </a:p>
        </p:txBody>
      </p:sp>
      <p:sp>
        <p:nvSpPr>
          <p:cNvPr id="3" name="Platshållare för text 2">
            <a:extLst>
              <a:ext uri="{FF2B5EF4-FFF2-40B4-BE49-F238E27FC236}">
                <a16:creationId xmlns:a16="http://schemas.microsoft.com/office/drawing/2014/main" id="{786BE08E-B27C-45AF-B063-6E79C71AD28D}"/>
              </a:ext>
            </a:extLst>
          </p:cNvPr>
          <p:cNvSpPr>
            <a:spLocks noGrp="1"/>
          </p:cNvSpPr>
          <p:nvPr>
            <p:ph type="body" idx="1"/>
          </p:nvPr>
        </p:nvSpPr>
        <p:spPr/>
        <p:txBody>
          <a:bodyPr/>
          <a:lstStyle/>
          <a:p>
            <a:endParaRPr lang="sv-SE"/>
          </a:p>
        </p:txBody>
      </p:sp>
      <p:sp>
        <p:nvSpPr>
          <p:cNvPr id="4" name="Platshållare för innehåll 3">
            <a:extLst>
              <a:ext uri="{FF2B5EF4-FFF2-40B4-BE49-F238E27FC236}">
                <a16:creationId xmlns:a16="http://schemas.microsoft.com/office/drawing/2014/main" id="{D90FE45F-64DA-45B2-8659-186F8F572C61}"/>
              </a:ext>
            </a:extLst>
          </p:cNvPr>
          <p:cNvSpPr>
            <a:spLocks noGrp="1"/>
          </p:cNvSpPr>
          <p:nvPr>
            <p:ph sz="half" idx="2"/>
          </p:nvPr>
        </p:nvSpPr>
        <p:spPr/>
        <p:txBody>
          <a:bodyPr/>
          <a:lstStyle/>
          <a:p>
            <a:endParaRPr lang="sv-SE"/>
          </a:p>
        </p:txBody>
      </p:sp>
      <p:sp>
        <p:nvSpPr>
          <p:cNvPr id="5" name="Platshållare för text 4">
            <a:extLst>
              <a:ext uri="{FF2B5EF4-FFF2-40B4-BE49-F238E27FC236}">
                <a16:creationId xmlns:a16="http://schemas.microsoft.com/office/drawing/2014/main" id="{1584DADA-9318-4DFF-A5E7-51BEBEBA0C98}"/>
              </a:ext>
            </a:extLst>
          </p:cNvPr>
          <p:cNvSpPr>
            <a:spLocks noGrp="1"/>
          </p:cNvSpPr>
          <p:nvPr>
            <p:ph type="body" sz="quarter" idx="3"/>
          </p:nvPr>
        </p:nvSpPr>
        <p:spPr/>
        <p:txBody>
          <a:bodyPr/>
          <a:lstStyle/>
          <a:p>
            <a:endParaRPr lang="sv-SE"/>
          </a:p>
        </p:txBody>
      </p:sp>
      <p:sp>
        <p:nvSpPr>
          <p:cNvPr id="6" name="Platshållare för innehåll 5">
            <a:extLst>
              <a:ext uri="{FF2B5EF4-FFF2-40B4-BE49-F238E27FC236}">
                <a16:creationId xmlns:a16="http://schemas.microsoft.com/office/drawing/2014/main" id="{4DDEF817-D9D0-436B-B17D-5CE928B0EA67}"/>
              </a:ext>
            </a:extLst>
          </p:cNvPr>
          <p:cNvSpPr>
            <a:spLocks noGrp="1"/>
          </p:cNvSpPr>
          <p:nvPr>
            <p:ph sz="quarter" idx="4"/>
          </p:nvPr>
        </p:nvSpPr>
        <p:spPr/>
        <p:txBody>
          <a:bodyPr/>
          <a:lstStyle/>
          <a:p>
            <a:endParaRPr lang="sv-SE"/>
          </a:p>
        </p:txBody>
      </p:sp>
    </p:spTree>
    <p:extLst>
      <p:ext uri="{BB962C8B-B14F-4D97-AF65-F5344CB8AC3E}">
        <p14:creationId xmlns:p14="http://schemas.microsoft.com/office/powerpoint/2010/main" val="2863338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47252075-57BD-4813-BB65-65BFF7414E4E}"/>
              </a:ext>
            </a:extLst>
          </p:cNvPr>
          <p:cNvSpPr>
            <a:spLocks noGrp="1"/>
          </p:cNvSpPr>
          <p:nvPr>
            <p:ph type="title"/>
          </p:nvPr>
        </p:nvSpPr>
        <p:spPr/>
        <p:txBody>
          <a:bodyPr/>
          <a:lstStyle/>
          <a:p>
            <a:endParaRPr lang="sv-SE" dirty="0"/>
          </a:p>
        </p:txBody>
      </p:sp>
    </p:spTree>
    <p:extLst>
      <p:ext uri="{BB962C8B-B14F-4D97-AF65-F5344CB8AC3E}">
        <p14:creationId xmlns:p14="http://schemas.microsoft.com/office/powerpoint/2010/main" val="981019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6ECCF83C-6250-4A0F-8D12-80CBC4E7A550}"/>
              </a:ext>
            </a:extLst>
          </p:cNvPr>
          <p:cNvSpPr>
            <a:spLocks noGrp="1"/>
          </p:cNvSpPr>
          <p:nvPr>
            <p:ph type="title"/>
          </p:nvPr>
        </p:nvSpPr>
        <p:spPr/>
        <p:txBody>
          <a:bodyPr/>
          <a:lstStyle/>
          <a:p>
            <a:r>
              <a:rPr lang="sv-SE" dirty="0"/>
              <a:t>Byte av IT-plattform till INCA</a:t>
            </a:r>
          </a:p>
        </p:txBody>
      </p:sp>
      <p:sp>
        <p:nvSpPr>
          <p:cNvPr id="5" name="Platshållare för innehåll 4">
            <a:extLst>
              <a:ext uri="{FF2B5EF4-FFF2-40B4-BE49-F238E27FC236}">
                <a16:creationId xmlns:a16="http://schemas.microsoft.com/office/drawing/2014/main" id="{3FF8AB21-13A8-47BB-86E1-DD770E010B05}"/>
              </a:ext>
            </a:extLst>
          </p:cNvPr>
          <p:cNvSpPr>
            <a:spLocks noGrp="1"/>
          </p:cNvSpPr>
          <p:nvPr>
            <p:ph idx="1"/>
          </p:nvPr>
        </p:nvSpPr>
        <p:spPr/>
        <p:txBody>
          <a:bodyPr/>
          <a:lstStyle/>
          <a:p>
            <a:r>
              <a:rPr lang="sv-SE" dirty="0"/>
              <a:t>Bakgrund, organisation, mål, tidsplan</a:t>
            </a:r>
          </a:p>
          <a:p>
            <a:r>
              <a:rPr lang="sv-SE" dirty="0"/>
              <a:t>Formulär</a:t>
            </a:r>
          </a:p>
          <a:p>
            <a:r>
              <a:rPr lang="sv-SE" dirty="0"/>
              <a:t>Demo</a:t>
            </a:r>
          </a:p>
          <a:p>
            <a:r>
              <a:rPr lang="sv-SE" dirty="0"/>
              <a:t>3 </a:t>
            </a:r>
            <a:r>
              <a:rPr lang="sv-SE" dirty="0" err="1"/>
              <a:t>månadersuppföljning</a:t>
            </a:r>
            <a:endParaRPr lang="sv-SE" dirty="0"/>
          </a:p>
        </p:txBody>
      </p:sp>
    </p:spTree>
    <p:extLst>
      <p:ext uri="{BB962C8B-B14F-4D97-AF65-F5344CB8AC3E}">
        <p14:creationId xmlns:p14="http://schemas.microsoft.com/office/powerpoint/2010/main" val="1539555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8923C-7391-2323-FE69-DDBA85E2EFB9}"/>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C8438DF4-211A-F504-C2DA-6B07781B6DDC}"/>
              </a:ext>
            </a:extLst>
          </p:cNvPr>
          <p:cNvSpPr>
            <a:spLocks noGrp="1"/>
          </p:cNvSpPr>
          <p:nvPr>
            <p:ph type="title"/>
          </p:nvPr>
        </p:nvSpPr>
        <p:spPr/>
        <p:txBody>
          <a:bodyPr/>
          <a:lstStyle/>
          <a:p>
            <a:r>
              <a:rPr lang="sv-SE" dirty="0"/>
              <a:t>Bakgrund</a:t>
            </a:r>
          </a:p>
        </p:txBody>
      </p:sp>
      <p:sp>
        <p:nvSpPr>
          <p:cNvPr id="5" name="Platshållare för innehåll 4">
            <a:extLst>
              <a:ext uri="{FF2B5EF4-FFF2-40B4-BE49-F238E27FC236}">
                <a16:creationId xmlns:a16="http://schemas.microsoft.com/office/drawing/2014/main" id="{32C97022-C3E6-58E1-5F93-B4B8626C2806}"/>
              </a:ext>
            </a:extLst>
          </p:cNvPr>
          <p:cNvSpPr>
            <a:spLocks noGrp="1"/>
          </p:cNvSpPr>
          <p:nvPr>
            <p:ph idx="1"/>
          </p:nvPr>
        </p:nvSpPr>
        <p:spPr>
          <a:xfrm>
            <a:off x="838200" y="1561763"/>
            <a:ext cx="10515600" cy="4615200"/>
          </a:xfrm>
        </p:spPr>
        <p:txBody>
          <a:bodyPr>
            <a:normAutofit fontScale="92500"/>
          </a:bodyPr>
          <a:lstStyle/>
          <a:p>
            <a:r>
              <a:rPr lang="sv-SE" dirty="0">
                <a:latin typeface="Calibri" panose="020F0502020204030204" pitchFamily="34" charset="0"/>
                <a:ea typeface="Calibri" panose="020F0502020204030204" pitchFamily="34" charset="0"/>
              </a:rPr>
              <a:t>B</a:t>
            </a:r>
            <a:r>
              <a:rPr lang="sv-SE" dirty="0">
                <a:effectLst/>
                <a:latin typeface="Calibri" panose="020F0502020204030204" pitchFamily="34" charset="0"/>
                <a:ea typeface="Calibri" panose="020F0502020204030204" pitchFamily="34" charset="0"/>
              </a:rPr>
              <a:t>ehöver genomföras för att nuvarande plattformslösning (ITS) inte motsvarar de behov och krav som kommer att ställas på kvalitetsregistret från stat och regioner. </a:t>
            </a:r>
          </a:p>
          <a:p>
            <a:r>
              <a:rPr lang="sv-SE" dirty="0">
                <a:effectLst/>
                <a:latin typeface="Calibri" panose="020F0502020204030204" pitchFamily="34" charset="0"/>
                <a:ea typeface="Calibri" panose="020F0502020204030204" pitchFamily="34" charset="0"/>
              </a:rPr>
              <a:t>Det finns ett önskemål från SKR och RCN att kvalitetsregisterdata ska samlas på några gemensamma plattformar. </a:t>
            </a:r>
            <a:endParaRPr lang="sv-SE" dirty="0">
              <a:latin typeface="Calibri" panose="020F0502020204030204" pitchFamily="34" charset="0"/>
            </a:endParaRPr>
          </a:p>
          <a:p>
            <a:r>
              <a:rPr lang="sv-SE" dirty="0"/>
              <a:t>Riksstroke registercentrum(RC Norr) tillhandahåller INCA som plattform</a:t>
            </a:r>
          </a:p>
          <a:p>
            <a:r>
              <a:rPr lang="sv-SE" dirty="0"/>
              <a:t>INCA är plattform som alla cancerregister använder</a:t>
            </a:r>
          </a:p>
          <a:p>
            <a:r>
              <a:rPr lang="sv-SE" dirty="0"/>
              <a:t>Övriga register som använder INCA plattformen är t ex Bråckregistret, Psoriasisregistret, Psykiatriregister  </a:t>
            </a:r>
          </a:p>
          <a:p>
            <a:r>
              <a:rPr lang="sv-SE" dirty="0" err="1"/>
              <a:t>GynOp</a:t>
            </a:r>
            <a:r>
              <a:rPr lang="sv-SE" dirty="0"/>
              <a:t> registret har påbörjat sin flytt till INCA samtidigt som Riksstroke</a:t>
            </a:r>
          </a:p>
          <a:p>
            <a:endParaRPr lang="sv-SE" dirty="0"/>
          </a:p>
        </p:txBody>
      </p:sp>
    </p:spTree>
    <p:extLst>
      <p:ext uri="{BB962C8B-B14F-4D97-AF65-F5344CB8AC3E}">
        <p14:creationId xmlns:p14="http://schemas.microsoft.com/office/powerpoint/2010/main" val="2877110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DA81E-9EFE-D8CB-5E30-E19294AA5333}"/>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3CBBACB4-B05D-89E4-1AC2-9D4CD64AB761}"/>
              </a:ext>
            </a:extLst>
          </p:cNvPr>
          <p:cNvSpPr>
            <a:spLocks noGrp="1"/>
          </p:cNvSpPr>
          <p:nvPr>
            <p:ph type="title"/>
          </p:nvPr>
        </p:nvSpPr>
        <p:spPr/>
        <p:txBody>
          <a:bodyPr/>
          <a:lstStyle/>
          <a:p>
            <a:r>
              <a:rPr lang="sv-SE" dirty="0"/>
              <a:t>Projektorganisation</a:t>
            </a:r>
          </a:p>
        </p:txBody>
      </p:sp>
      <p:sp>
        <p:nvSpPr>
          <p:cNvPr id="5" name="Platshållare för innehåll 4">
            <a:extLst>
              <a:ext uri="{FF2B5EF4-FFF2-40B4-BE49-F238E27FC236}">
                <a16:creationId xmlns:a16="http://schemas.microsoft.com/office/drawing/2014/main" id="{7EC92711-D326-6C98-99A6-3497F9BE9A2D}"/>
              </a:ext>
            </a:extLst>
          </p:cNvPr>
          <p:cNvSpPr>
            <a:spLocks noGrp="1"/>
          </p:cNvSpPr>
          <p:nvPr>
            <p:ph idx="1"/>
          </p:nvPr>
        </p:nvSpPr>
        <p:spPr>
          <a:xfrm>
            <a:off x="838200" y="1520792"/>
            <a:ext cx="10515600" cy="4656171"/>
          </a:xfrm>
        </p:spPr>
        <p:txBody>
          <a:bodyPr>
            <a:normAutofit/>
          </a:bodyPr>
          <a:lstStyle/>
          <a:p>
            <a:r>
              <a:rPr lang="sv-SE" dirty="0"/>
              <a:t>Styrgrupp</a:t>
            </a:r>
          </a:p>
          <a:p>
            <a:pPr lvl="1"/>
            <a:r>
              <a:rPr lang="sv-SE" sz="1800" dirty="0">
                <a:effectLst/>
                <a:ea typeface="Calibri" panose="020F0502020204030204" pitchFamily="34" charset="0"/>
                <a:cs typeface="Calibri" panose="020F0502020204030204" pitchFamily="34" charset="0"/>
              </a:rPr>
              <a:t>Mia von Euler, registerhållare Riksstroke, Projektägare</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Signild Åsberg, </a:t>
            </a:r>
            <a:r>
              <a:rPr lang="sv-SE" sz="1800" dirty="0">
                <a:ea typeface="Calibri" panose="020F0502020204030204" pitchFamily="34" charset="0"/>
                <a:cs typeface="Calibri" panose="020F0502020204030204" pitchFamily="34" charset="0"/>
              </a:rPr>
              <a:t>s</a:t>
            </a:r>
            <a:r>
              <a:rPr lang="sv-SE" sz="1800" dirty="0">
                <a:effectLst/>
                <a:ea typeface="Calibri" panose="020F0502020204030204" pitchFamily="34" charset="0"/>
                <a:cs typeface="Calibri" panose="020F0502020204030204" pitchFamily="34" charset="0"/>
              </a:rPr>
              <a:t>tyrgrupp Riksstroke, arbetsgrupp formulär</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Teresa Ullberg, styrgrupp Riksstroke, arbetsgrupp formulär</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Anna Bråndal, styrgrupp Riksstroke, arbetsgrupp formulär/rehab</a:t>
            </a:r>
          </a:p>
          <a:p>
            <a:pPr lvl="1"/>
            <a:r>
              <a:rPr lang="sv-SE" sz="1800" dirty="0">
                <a:effectLst/>
                <a:ea typeface="Calibri" panose="020F0502020204030204" pitchFamily="34" charset="0"/>
                <a:cs typeface="Calibri" panose="020F0502020204030204" pitchFamily="34" charset="0"/>
              </a:rPr>
              <a:t>Elisabeth Ronne, </a:t>
            </a:r>
            <a:r>
              <a:rPr lang="sv-SE" sz="1800" dirty="0">
                <a:ea typeface="Calibri" panose="020F0502020204030204" pitchFamily="34" charset="0"/>
                <a:cs typeface="Calibri" panose="020F0502020204030204" pitchFamily="34" charset="0"/>
              </a:rPr>
              <a:t>s</a:t>
            </a:r>
            <a:r>
              <a:rPr lang="sv-SE" sz="1800" dirty="0">
                <a:effectLst/>
                <a:ea typeface="Calibri" panose="020F0502020204030204" pitchFamily="34" charset="0"/>
                <a:cs typeface="Calibri" panose="020F0502020204030204" pitchFamily="34" charset="0"/>
              </a:rPr>
              <a:t>tyrgrupp Riksstroke, arbetsgrupp formulär (SAB)</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Sara Korpela, kansli Riksstroke, ansvarig formulärsgrupp</a:t>
            </a:r>
          </a:p>
          <a:p>
            <a:r>
              <a:rPr lang="sv-SE" dirty="0"/>
              <a:t>Arbetsgrupp</a:t>
            </a:r>
          </a:p>
          <a:p>
            <a:pPr lvl="1"/>
            <a:r>
              <a:rPr lang="sv-SE" sz="1800" dirty="0"/>
              <a:t>Per Ivarsson, kansli Riksstroke </a:t>
            </a:r>
          </a:p>
          <a:p>
            <a:pPr lvl="1"/>
            <a:r>
              <a:rPr lang="sv-SE" sz="1800" dirty="0"/>
              <a:t>Sara Korpela, kansli Riksstroke</a:t>
            </a:r>
          </a:p>
          <a:p>
            <a:pPr lvl="1"/>
            <a:r>
              <a:rPr lang="sv-SE" sz="1800" dirty="0"/>
              <a:t>Hannele Hjelm, kansli Riksstroke</a:t>
            </a:r>
          </a:p>
          <a:p>
            <a:pPr lvl="1"/>
            <a:r>
              <a:rPr lang="sv-SE" sz="1800" dirty="0"/>
              <a:t>Erika Keller, Evas-registret</a:t>
            </a:r>
          </a:p>
          <a:p>
            <a:endParaRPr lang="sv-SE" dirty="0"/>
          </a:p>
        </p:txBody>
      </p:sp>
    </p:spTree>
    <p:extLst>
      <p:ext uri="{BB962C8B-B14F-4D97-AF65-F5344CB8AC3E}">
        <p14:creationId xmlns:p14="http://schemas.microsoft.com/office/powerpoint/2010/main" val="2093399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274FD-2495-9D0C-52C4-5C8C40BBA66A}"/>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A0FA2041-8590-8D6B-840C-6122AD624E1A}"/>
              </a:ext>
            </a:extLst>
          </p:cNvPr>
          <p:cNvSpPr>
            <a:spLocks noGrp="1"/>
          </p:cNvSpPr>
          <p:nvPr>
            <p:ph type="title"/>
          </p:nvPr>
        </p:nvSpPr>
        <p:spPr/>
        <p:txBody>
          <a:bodyPr/>
          <a:lstStyle/>
          <a:p>
            <a:r>
              <a:rPr lang="sv-SE" dirty="0"/>
              <a:t>Projektorganisation</a:t>
            </a:r>
          </a:p>
        </p:txBody>
      </p:sp>
      <p:sp>
        <p:nvSpPr>
          <p:cNvPr id="5" name="Platshållare för innehåll 4">
            <a:extLst>
              <a:ext uri="{FF2B5EF4-FFF2-40B4-BE49-F238E27FC236}">
                <a16:creationId xmlns:a16="http://schemas.microsoft.com/office/drawing/2014/main" id="{282B4D6E-E4ED-EA60-5BDE-39B522F0B110}"/>
              </a:ext>
            </a:extLst>
          </p:cNvPr>
          <p:cNvSpPr>
            <a:spLocks noGrp="1"/>
          </p:cNvSpPr>
          <p:nvPr>
            <p:ph idx="1"/>
          </p:nvPr>
        </p:nvSpPr>
        <p:spPr>
          <a:xfrm>
            <a:off x="838200" y="1463040"/>
            <a:ext cx="10515600" cy="4713923"/>
          </a:xfrm>
        </p:spPr>
        <p:txBody>
          <a:bodyPr>
            <a:normAutofit/>
          </a:bodyPr>
          <a:lstStyle/>
          <a:p>
            <a:r>
              <a:rPr lang="sv-SE" dirty="0"/>
              <a:t>Referensgrupp</a:t>
            </a:r>
          </a:p>
          <a:p>
            <a:pPr lvl="1"/>
            <a:r>
              <a:rPr lang="sv-SE" sz="1800" dirty="0">
                <a:effectLst/>
                <a:ea typeface="Calibri" panose="020F0502020204030204" pitchFamily="34" charset="0"/>
                <a:cs typeface="Calibri" panose="020F0502020204030204" pitchFamily="34" charset="0"/>
              </a:rPr>
              <a:t>Anna Winblad                        Värnamo, </a:t>
            </a:r>
            <a:r>
              <a:rPr lang="sv-SE" sz="1800">
                <a:effectLst/>
                <a:ea typeface="Calibri" panose="020F0502020204030204" pitchFamily="34" charset="0"/>
                <a:cs typeface="Calibri" panose="020F0502020204030204" pitchFamily="34" charset="0"/>
              </a:rPr>
              <a:t>Region Jönköping</a:t>
            </a:r>
            <a:endParaRPr lang="sv-SE" sz="1800" dirty="0">
              <a:effectLst/>
              <a:ea typeface="Calibri" panose="020F0502020204030204" pitchFamily="34" charset="0"/>
              <a:cs typeface="Calibri" panose="020F0502020204030204" pitchFamily="34" charset="0"/>
            </a:endParaRPr>
          </a:p>
          <a:p>
            <a:pPr lvl="1"/>
            <a:r>
              <a:rPr lang="sv-SE" sz="1800" dirty="0">
                <a:effectLst/>
                <a:ea typeface="Calibri" panose="020F0502020204030204" pitchFamily="34" charset="0"/>
                <a:cs typeface="Calibri" panose="020F0502020204030204" pitchFamily="34" charset="0"/>
              </a:rPr>
              <a:t>Elizabeth Moreno Forss       Sundsvall, Region Västernorrland</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Katarina Widebrant              Karlshamn, Region Blekinge</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Maria Smedberg                   Gävle, Region Gävleborg</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Ulrika </a:t>
            </a:r>
            <a:r>
              <a:rPr lang="sv-SE" sz="1800" dirty="0" err="1">
                <a:effectLst/>
                <a:ea typeface="Calibri" panose="020F0502020204030204" pitchFamily="34" charset="0"/>
                <a:cs typeface="Calibri" panose="020F0502020204030204" pitchFamily="34" charset="0"/>
              </a:rPr>
              <a:t>Wågström</a:t>
            </a:r>
            <a:r>
              <a:rPr lang="sv-SE" sz="1800" dirty="0">
                <a:effectLst/>
                <a:ea typeface="Calibri" panose="020F0502020204030204" pitchFamily="34" charset="0"/>
                <a:cs typeface="Calibri" panose="020F0502020204030204" pitchFamily="34" charset="0"/>
              </a:rPr>
              <a:t>	         Akademiska, Region Uppsala</a:t>
            </a:r>
          </a:p>
          <a:p>
            <a:pPr lvl="1"/>
            <a:r>
              <a:rPr lang="sv-SE" sz="1800" dirty="0">
                <a:effectLst/>
                <a:ea typeface="Calibri" panose="020F0502020204030204" pitchFamily="34" charset="0"/>
                <a:cs typeface="Calibri" panose="020F0502020204030204" pitchFamily="34" charset="0"/>
              </a:rPr>
              <a:t>Karina Hansson	         SUS Lund, Region Skåne</a:t>
            </a:r>
          </a:p>
          <a:p>
            <a:pPr lvl="1"/>
            <a:r>
              <a:rPr lang="sv-SE" sz="1800" dirty="0">
                <a:effectLst/>
                <a:ea typeface="Calibri" panose="020F0502020204030204" pitchFamily="34" charset="0"/>
                <a:cs typeface="Calibri" panose="020F0502020204030204" pitchFamily="34" charset="0"/>
              </a:rPr>
              <a:t>Elvira Fjällström	         NUS Umeå, Region Västerbotten</a:t>
            </a:r>
            <a:endParaRPr lang="sv-SE" sz="1800" dirty="0">
              <a:ea typeface="Calibri" panose="020F0502020204030204" pitchFamily="34" charset="0"/>
              <a:cs typeface="Times New Roman" panose="02020603050405020304" pitchFamily="18" charset="0"/>
            </a:endParaRPr>
          </a:p>
          <a:p>
            <a:pPr lvl="1"/>
            <a:r>
              <a:rPr lang="sv-SE" sz="1800" dirty="0" err="1">
                <a:effectLst/>
                <a:ea typeface="Calibri" panose="020F0502020204030204" pitchFamily="34" charset="0"/>
                <a:cs typeface="Calibri" panose="020F0502020204030204" pitchFamily="34" charset="0"/>
              </a:rPr>
              <a:t>Kremena</a:t>
            </a:r>
            <a:r>
              <a:rPr lang="sv-SE" sz="1800" dirty="0">
                <a:effectLst/>
                <a:ea typeface="Calibri" panose="020F0502020204030204" pitchFamily="34" charset="0"/>
                <a:cs typeface="Calibri" panose="020F0502020204030204" pitchFamily="34" charset="0"/>
              </a:rPr>
              <a:t> </a:t>
            </a:r>
            <a:r>
              <a:rPr lang="sv-SE" sz="1800" dirty="0" err="1">
                <a:effectLst/>
                <a:ea typeface="Calibri" panose="020F0502020204030204" pitchFamily="34" charset="0"/>
                <a:cs typeface="Calibri" panose="020F0502020204030204" pitchFamily="34" charset="0"/>
              </a:rPr>
              <a:t>Skarleva</a:t>
            </a:r>
            <a:r>
              <a:rPr lang="sv-SE" sz="1800" dirty="0">
                <a:effectLst/>
                <a:ea typeface="Calibri" panose="020F0502020204030204" pitchFamily="34" charset="0"/>
                <a:cs typeface="Calibri" panose="020F0502020204030204" pitchFamily="34" charset="0"/>
              </a:rPr>
              <a:t>                 SÖS, Region Stockholm</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Eva Lyckfjär                            Sahlgrenska, Region VGR   </a:t>
            </a:r>
            <a:endParaRPr lang="sv-SE" sz="1800" dirty="0">
              <a:ea typeface="Calibri" panose="020F0502020204030204" pitchFamily="34" charset="0"/>
              <a:cs typeface="Times New Roman" panose="02020603050405020304" pitchFamily="18" charset="0"/>
            </a:endParaRPr>
          </a:p>
          <a:p>
            <a:pPr lvl="1"/>
            <a:r>
              <a:rPr lang="sv-SE" sz="1800" dirty="0">
                <a:effectLst/>
                <a:ea typeface="Calibri" panose="020F0502020204030204" pitchFamily="34" charset="0"/>
                <a:cs typeface="Calibri" panose="020F0502020204030204" pitchFamily="34" charset="0"/>
              </a:rPr>
              <a:t>Mona Bäfve(SAB)                  Akademiska,  Region Uppsala</a:t>
            </a:r>
            <a:endParaRPr lang="sv-SE" sz="1800" dirty="0"/>
          </a:p>
          <a:p>
            <a:r>
              <a:rPr lang="sv-SE" dirty="0"/>
              <a:t>Projektledare samt systemutvecklare RCN</a:t>
            </a:r>
          </a:p>
          <a:p>
            <a:r>
              <a:rPr lang="sv-SE" dirty="0"/>
              <a:t>Registerstatistik RCN</a:t>
            </a:r>
          </a:p>
        </p:txBody>
      </p:sp>
    </p:spTree>
    <p:extLst>
      <p:ext uri="{BB962C8B-B14F-4D97-AF65-F5344CB8AC3E}">
        <p14:creationId xmlns:p14="http://schemas.microsoft.com/office/powerpoint/2010/main" val="366023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95D53-9E73-D8B2-9E6F-5E3982C4B026}"/>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17AD82DE-9CF8-C45B-DC2C-58A6AC65FE9A}"/>
              </a:ext>
            </a:extLst>
          </p:cNvPr>
          <p:cNvSpPr>
            <a:spLocks noGrp="1"/>
          </p:cNvSpPr>
          <p:nvPr>
            <p:ph type="title"/>
          </p:nvPr>
        </p:nvSpPr>
        <p:spPr/>
        <p:txBody>
          <a:bodyPr/>
          <a:lstStyle/>
          <a:p>
            <a:r>
              <a:rPr lang="sv-SE" dirty="0"/>
              <a:t>Mål</a:t>
            </a:r>
          </a:p>
        </p:txBody>
      </p:sp>
      <p:sp>
        <p:nvSpPr>
          <p:cNvPr id="2" name="Underrubrik 2">
            <a:extLst>
              <a:ext uri="{FF2B5EF4-FFF2-40B4-BE49-F238E27FC236}">
                <a16:creationId xmlns:a16="http://schemas.microsoft.com/office/drawing/2014/main" id="{0C4C0B45-97EF-82B2-272A-F8A0F292B8F8}"/>
              </a:ext>
            </a:extLst>
          </p:cNvPr>
          <p:cNvSpPr txBox="1">
            <a:spLocks/>
          </p:cNvSpPr>
          <p:nvPr/>
        </p:nvSpPr>
        <p:spPr>
          <a:xfrm>
            <a:off x="685800" y="1869072"/>
            <a:ext cx="7772400" cy="31827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2869BB"/>
              </a:buClr>
              <a:buFont typeface="Arial" panose="020B0604020202020204" pitchFamily="34" charset="0"/>
              <a:buChar char="•"/>
              <a:defRPr sz="2800" kern="1200">
                <a:solidFill>
                  <a:schemeClr val="tx1">
                    <a:lumMod val="85000"/>
                    <a:lumOff val="15000"/>
                  </a:schemeClr>
                </a:solidFill>
                <a:latin typeface="+mn-lt"/>
                <a:ea typeface="+mn-ea"/>
                <a:cs typeface="+mn-cs"/>
              </a:defRPr>
            </a:lvl1pPr>
            <a:lvl2pPr marL="685800" indent="-228600" algn="l" defTabSz="914400" rtl="0" eaLnBrk="1" latinLnBrk="0" hangingPunct="1">
              <a:lnSpc>
                <a:spcPct val="90000"/>
              </a:lnSpc>
              <a:spcBef>
                <a:spcPts val="500"/>
              </a:spcBef>
              <a:buClr>
                <a:srgbClr val="2869BB"/>
              </a:buClr>
              <a:buFont typeface="Arial" panose="020B0604020202020204" pitchFamily="34" charset="0"/>
              <a:buChar char="•"/>
              <a:defRPr sz="2400" kern="1200">
                <a:solidFill>
                  <a:schemeClr val="tx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Clr>
                <a:srgbClr val="2869BB"/>
              </a:buClr>
              <a:buFont typeface="Arial" panose="020B0604020202020204" pitchFamily="34" charset="0"/>
              <a:buChar char="•"/>
              <a:defRPr sz="2000" kern="1200">
                <a:solidFill>
                  <a:schemeClr val="tx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Clr>
                <a:srgbClr val="2869BB"/>
              </a:buClr>
              <a:buFont typeface="Arial" panose="020B0604020202020204" pitchFamily="34" charset="0"/>
              <a:buChar char="•"/>
              <a:defRPr sz="1800" kern="1200">
                <a:solidFill>
                  <a:schemeClr val="tx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Clr>
                <a:srgbClr val="2869BB"/>
              </a:buClr>
              <a:buFont typeface="Arial" panose="020B0604020202020204" pitchFamily="34" charset="0"/>
              <a:buChar char="•"/>
              <a:defRPr sz="18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v-SE"/>
          </a:p>
          <a:p>
            <a:endParaRPr lang="sv-SE" dirty="0"/>
          </a:p>
        </p:txBody>
      </p:sp>
      <p:graphicFrame>
        <p:nvGraphicFramePr>
          <p:cNvPr id="3" name="Tabell 2">
            <a:extLst>
              <a:ext uri="{FF2B5EF4-FFF2-40B4-BE49-F238E27FC236}">
                <a16:creationId xmlns:a16="http://schemas.microsoft.com/office/drawing/2014/main" id="{99796F1E-F2F9-7442-876D-2BE7FF58772C}"/>
              </a:ext>
            </a:extLst>
          </p:cNvPr>
          <p:cNvGraphicFramePr>
            <a:graphicFrameLocks noGrp="1"/>
          </p:cNvGraphicFramePr>
          <p:nvPr>
            <p:extLst>
              <p:ext uri="{D42A27DB-BD31-4B8C-83A1-F6EECF244321}">
                <p14:modId xmlns:p14="http://schemas.microsoft.com/office/powerpoint/2010/main" val="1415447765"/>
              </p:ext>
            </p:extLst>
          </p:nvPr>
        </p:nvGraphicFramePr>
        <p:xfrm>
          <a:off x="967739" y="1617044"/>
          <a:ext cx="7208521" cy="2192956"/>
        </p:xfrm>
        <a:graphic>
          <a:graphicData uri="http://schemas.openxmlformats.org/drawingml/2006/table">
            <a:tbl>
              <a:tblPr firstRow="1" firstCol="1" bandRow="1">
                <a:tableStyleId>{5C22544A-7EE6-4342-B048-85BDC9FD1C3A}</a:tableStyleId>
              </a:tblPr>
              <a:tblGrid>
                <a:gridCol w="422541">
                  <a:extLst>
                    <a:ext uri="{9D8B030D-6E8A-4147-A177-3AD203B41FA5}">
                      <a16:colId xmlns:a16="http://schemas.microsoft.com/office/drawing/2014/main" val="2046859542"/>
                    </a:ext>
                  </a:extLst>
                </a:gridCol>
                <a:gridCol w="6785980">
                  <a:extLst>
                    <a:ext uri="{9D8B030D-6E8A-4147-A177-3AD203B41FA5}">
                      <a16:colId xmlns:a16="http://schemas.microsoft.com/office/drawing/2014/main" val="2953059286"/>
                    </a:ext>
                  </a:extLst>
                </a:gridCol>
              </a:tblGrid>
              <a:tr h="353052">
                <a:tc>
                  <a:txBody>
                    <a:bodyPr/>
                    <a:lstStyle/>
                    <a:p>
                      <a:pPr>
                        <a:lnSpc>
                          <a:spcPct val="107000"/>
                        </a:lnSpc>
                        <a:spcBef>
                          <a:spcPts val="600"/>
                        </a:spcBef>
                        <a:spcAft>
                          <a:spcPts val="800"/>
                        </a:spcAft>
                      </a:pPr>
                      <a:r>
                        <a:rPr lang="sv-SE" sz="1400" dirty="0">
                          <a:effectLst/>
                        </a:rPr>
                        <a:t>Nr</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400" dirty="0">
                          <a:effectLst/>
                        </a:rPr>
                        <a:t>Effektmål</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7548964"/>
                  </a:ext>
                </a:extLst>
              </a:tr>
              <a:tr h="739307">
                <a:tc>
                  <a:txBody>
                    <a:bodyPr/>
                    <a:lstStyle/>
                    <a:p>
                      <a:pPr>
                        <a:lnSpc>
                          <a:spcPct val="107000"/>
                        </a:lnSpc>
                        <a:spcBef>
                          <a:spcPts val="600"/>
                        </a:spcBef>
                        <a:spcAft>
                          <a:spcPts val="800"/>
                        </a:spcAft>
                      </a:pPr>
                      <a:r>
                        <a:rPr lang="sv-SE" sz="1400" dirty="0">
                          <a:effectLst/>
                        </a:rPr>
                        <a:t>E1</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600" dirty="0">
                          <a:effectLst/>
                        </a:rPr>
                        <a:t>Minska dubbeldokumentation vid förflyttningar av patient i registret så att tid frigörs för personal på sjukhusen.</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0679416"/>
                  </a:ext>
                </a:extLst>
              </a:tr>
              <a:tr h="361290">
                <a:tc>
                  <a:txBody>
                    <a:bodyPr/>
                    <a:lstStyle/>
                    <a:p>
                      <a:pPr>
                        <a:lnSpc>
                          <a:spcPct val="107000"/>
                        </a:lnSpc>
                        <a:spcBef>
                          <a:spcPts val="600"/>
                        </a:spcBef>
                        <a:spcAft>
                          <a:spcPts val="800"/>
                        </a:spcAft>
                      </a:pPr>
                      <a:r>
                        <a:rPr lang="sv-SE" sz="1400" dirty="0">
                          <a:effectLst/>
                        </a:rPr>
                        <a:t>E2</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600" dirty="0">
                          <a:effectLst/>
                        </a:rPr>
                        <a:t>Minska dubbeldokumentation med Evas-registret </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733563"/>
                  </a:ext>
                </a:extLst>
              </a:tr>
              <a:tr h="739307">
                <a:tc>
                  <a:txBody>
                    <a:bodyPr/>
                    <a:lstStyle/>
                    <a:p>
                      <a:pPr>
                        <a:lnSpc>
                          <a:spcPct val="107000"/>
                        </a:lnSpc>
                        <a:spcBef>
                          <a:spcPts val="600"/>
                        </a:spcBef>
                        <a:spcAft>
                          <a:spcPts val="800"/>
                        </a:spcAft>
                      </a:pPr>
                      <a:r>
                        <a:rPr lang="sv-SE" sz="1400" dirty="0">
                          <a:effectLst/>
                        </a:rPr>
                        <a:t>E3</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600" dirty="0">
                          <a:effectLst/>
                        </a:rPr>
                        <a:t>Att verksamhet har tillgång sin egen data på individnivå för verksamhetsutveckling och att process och utfallsmått baseras på sin egen data.</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8745455"/>
                  </a:ext>
                </a:extLst>
              </a:tr>
            </a:tbl>
          </a:graphicData>
        </a:graphic>
      </p:graphicFrame>
      <p:graphicFrame>
        <p:nvGraphicFramePr>
          <p:cNvPr id="6" name="Tabell 5">
            <a:extLst>
              <a:ext uri="{FF2B5EF4-FFF2-40B4-BE49-F238E27FC236}">
                <a16:creationId xmlns:a16="http://schemas.microsoft.com/office/drawing/2014/main" id="{CE0EAE35-FD4E-B6D8-05FB-B427C5FE9517}"/>
              </a:ext>
            </a:extLst>
          </p:cNvPr>
          <p:cNvGraphicFramePr>
            <a:graphicFrameLocks noGrp="1"/>
          </p:cNvGraphicFramePr>
          <p:nvPr>
            <p:extLst>
              <p:ext uri="{D42A27DB-BD31-4B8C-83A1-F6EECF244321}">
                <p14:modId xmlns:p14="http://schemas.microsoft.com/office/powerpoint/2010/main" val="2935959127"/>
              </p:ext>
            </p:extLst>
          </p:nvPr>
        </p:nvGraphicFramePr>
        <p:xfrm>
          <a:off x="967739" y="4236034"/>
          <a:ext cx="7208521" cy="2043164"/>
        </p:xfrm>
        <a:graphic>
          <a:graphicData uri="http://schemas.openxmlformats.org/drawingml/2006/table">
            <a:tbl>
              <a:tblPr firstRow="1" firstCol="1" bandRow="1">
                <a:tableStyleId>{5C22544A-7EE6-4342-B048-85BDC9FD1C3A}</a:tableStyleId>
              </a:tblPr>
              <a:tblGrid>
                <a:gridCol w="393701">
                  <a:extLst>
                    <a:ext uri="{9D8B030D-6E8A-4147-A177-3AD203B41FA5}">
                      <a16:colId xmlns:a16="http://schemas.microsoft.com/office/drawing/2014/main" val="184639301"/>
                    </a:ext>
                  </a:extLst>
                </a:gridCol>
                <a:gridCol w="6814820">
                  <a:extLst>
                    <a:ext uri="{9D8B030D-6E8A-4147-A177-3AD203B41FA5}">
                      <a16:colId xmlns:a16="http://schemas.microsoft.com/office/drawing/2014/main" val="4279281308"/>
                    </a:ext>
                  </a:extLst>
                </a:gridCol>
              </a:tblGrid>
              <a:tr h="261403">
                <a:tc>
                  <a:txBody>
                    <a:bodyPr/>
                    <a:lstStyle/>
                    <a:p>
                      <a:pPr>
                        <a:lnSpc>
                          <a:spcPct val="107000"/>
                        </a:lnSpc>
                        <a:spcBef>
                          <a:spcPts val="600"/>
                        </a:spcBef>
                        <a:spcAft>
                          <a:spcPts val="800"/>
                        </a:spcAft>
                      </a:pPr>
                      <a:r>
                        <a:rPr lang="sv-SE" sz="1400" dirty="0">
                          <a:effectLst/>
                        </a:rPr>
                        <a:t>Nr</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400" dirty="0">
                          <a:effectLst/>
                        </a:rPr>
                        <a:t>Projektmål</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795593"/>
                  </a:ext>
                </a:extLst>
              </a:tr>
              <a:tr h="455073">
                <a:tc>
                  <a:txBody>
                    <a:bodyPr/>
                    <a:lstStyle/>
                    <a:p>
                      <a:pPr>
                        <a:lnSpc>
                          <a:spcPct val="107000"/>
                        </a:lnSpc>
                        <a:spcBef>
                          <a:spcPts val="600"/>
                        </a:spcBef>
                        <a:spcAft>
                          <a:spcPts val="800"/>
                        </a:spcAft>
                      </a:pPr>
                      <a:r>
                        <a:rPr lang="sv-SE" sz="1400" dirty="0">
                          <a:effectLst/>
                        </a:rPr>
                        <a:t>P1</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600" dirty="0">
                          <a:effectLst/>
                        </a:rPr>
                        <a:t>Genom att skapa en formulärkedja så behöver varje sjukhus till största del bara registrera den vård som den bedrivit</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2083419"/>
                  </a:ext>
                </a:extLst>
              </a:tr>
              <a:tr h="455073">
                <a:tc>
                  <a:txBody>
                    <a:bodyPr/>
                    <a:lstStyle/>
                    <a:p>
                      <a:pPr>
                        <a:lnSpc>
                          <a:spcPct val="107000"/>
                        </a:lnSpc>
                        <a:spcBef>
                          <a:spcPts val="600"/>
                        </a:spcBef>
                        <a:spcAft>
                          <a:spcPts val="800"/>
                        </a:spcAft>
                      </a:pPr>
                      <a:r>
                        <a:rPr lang="sv-SE" sz="1400" dirty="0">
                          <a:effectLst/>
                        </a:rPr>
                        <a:t>P2</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600" dirty="0">
                          <a:effectLst/>
                        </a:rPr>
                        <a:t>Harmonisera insjuknade/ankomst/utskrivning variabler med Evas-registret(</a:t>
                      </a:r>
                      <a:r>
                        <a:rPr lang="sv-SE" sz="1600" dirty="0" err="1">
                          <a:effectLst/>
                        </a:rPr>
                        <a:t>trombektomier</a:t>
                      </a:r>
                      <a:r>
                        <a:rPr lang="sv-SE" sz="1600" dirty="0">
                          <a:effectLst/>
                        </a:rPr>
                        <a:t>).</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7081606"/>
                  </a:ext>
                </a:extLst>
              </a:tr>
              <a:tr h="416139">
                <a:tc>
                  <a:txBody>
                    <a:bodyPr/>
                    <a:lstStyle/>
                    <a:p>
                      <a:pPr>
                        <a:lnSpc>
                          <a:spcPct val="107000"/>
                        </a:lnSpc>
                        <a:spcBef>
                          <a:spcPts val="600"/>
                        </a:spcBef>
                        <a:spcAft>
                          <a:spcPts val="800"/>
                        </a:spcAft>
                      </a:pPr>
                      <a:r>
                        <a:rPr lang="sv-SE" sz="1400" dirty="0">
                          <a:effectLst/>
                        </a:rPr>
                        <a:t>P3</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r>
                        <a:rPr lang="sv-SE" sz="1600" dirty="0">
                          <a:effectLst/>
                        </a:rPr>
                        <a:t>Att verksamheten ute på sjukhusen har tillgång till sin egen data på individnivå</a:t>
                      </a: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0125330"/>
                  </a:ext>
                </a:extLst>
              </a:tr>
              <a:tr h="173726">
                <a:tc>
                  <a:txBody>
                    <a:bodyPr/>
                    <a:lstStyle/>
                    <a:p>
                      <a:pPr>
                        <a:lnSpc>
                          <a:spcPct val="107000"/>
                        </a:lnSpc>
                        <a:spcBef>
                          <a:spcPts val="600"/>
                        </a:spcBef>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7372814"/>
                  </a:ext>
                </a:extLst>
              </a:tr>
              <a:tr h="152918">
                <a:tc>
                  <a:txBody>
                    <a:bodyPr/>
                    <a:lstStyle/>
                    <a:p>
                      <a:pPr>
                        <a:lnSpc>
                          <a:spcPct val="107000"/>
                        </a:lnSpc>
                        <a:spcBef>
                          <a:spcPts val="600"/>
                        </a:spcBef>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600"/>
                        </a:spcBef>
                        <a:spcAft>
                          <a:spcPts val="800"/>
                        </a:spcAft>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5703965"/>
                  </a:ext>
                </a:extLst>
              </a:tr>
            </a:tbl>
          </a:graphicData>
        </a:graphic>
      </p:graphicFrame>
    </p:spTree>
    <p:extLst>
      <p:ext uri="{BB962C8B-B14F-4D97-AF65-F5344CB8AC3E}">
        <p14:creationId xmlns:p14="http://schemas.microsoft.com/office/powerpoint/2010/main" val="840100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7A2048-31EB-B279-92AF-0DE4AB018071}"/>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8FDC0C47-08B4-C927-FB33-A7B7F3DDEB3C}"/>
              </a:ext>
            </a:extLst>
          </p:cNvPr>
          <p:cNvSpPr>
            <a:spLocks noGrp="1"/>
          </p:cNvSpPr>
          <p:nvPr>
            <p:ph type="title"/>
          </p:nvPr>
        </p:nvSpPr>
        <p:spPr/>
        <p:txBody>
          <a:bodyPr/>
          <a:lstStyle/>
          <a:p>
            <a:r>
              <a:rPr lang="sv-SE" dirty="0"/>
              <a:t>Tidsplan</a:t>
            </a:r>
          </a:p>
        </p:txBody>
      </p:sp>
      <p:pic>
        <p:nvPicPr>
          <p:cNvPr id="7" name="Platshållare för innehåll 6">
            <a:extLst>
              <a:ext uri="{FF2B5EF4-FFF2-40B4-BE49-F238E27FC236}">
                <a16:creationId xmlns:a16="http://schemas.microsoft.com/office/drawing/2014/main" id="{C3BBA55C-B834-6D8C-E7B2-93726CBBE2FC}"/>
              </a:ext>
            </a:extLst>
          </p:cNvPr>
          <p:cNvPicPr>
            <a:picLocks noGrp="1" noChangeAspect="1"/>
          </p:cNvPicPr>
          <p:nvPr>
            <p:ph idx="1"/>
          </p:nvPr>
        </p:nvPicPr>
        <p:blipFill>
          <a:blip r:embed="rId2"/>
          <a:stretch>
            <a:fillRect/>
          </a:stretch>
        </p:blipFill>
        <p:spPr>
          <a:xfrm>
            <a:off x="838200" y="1851661"/>
            <a:ext cx="10515600" cy="3713076"/>
          </a:xfrm>
        </p:spPr>
      </p:pic>
    </p:spTree>
    <p:extLst>
      <p:ext uri="{BB962C8B-B14F-4D97-AF65-F5344CB8AC3E}">
        <p14:creationId xmlns:p14="http://schemas.microsoft.com/office/powerpoint/2010/main" val="3281230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0084D9-B8F1-BB91-499D-4EEE53704324}"/>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DE94FF6A-30DC-534E-D715-C29F9782BD0D}"/>
              </a:ext>
            </a:extLst>
          </p:cNvPr>
          <p:cNvSpPr>
            <a:spLocks noGrp="1"/>
          </p:cNvSpPr>
          <p:nvPr>
            <p:ph type="title"/>
          </p:nvPr>
        </p:nvSpPr>
        <p:spPr/>
        <p:txBody>
          <a:bodyPr/>
          <a:lstStyle/>
          <a:p>
            <a:r>
              <a:rPr lang="sv-SE" dirty="0"/>
              <a:t>Formulär</a:t>
            </a:r>
          </a:p>
        </p:txBody>
      </p:sp>
      <p:sp>
        <p:nvSpPr>
          <p:cNvPr id="3" name="Platshållare för innehåll 2">
            <a:extLst>
              <a:ext uri="{FF2B5EF4-FFF2-40B4-BE49-F238E27FC236}">
                <a16:creationId xmlns:a16="http://schemas.microsoft.com/office/drawing/2014/main" id="{20C1F167-C9D4-DCC3-BF8F-A53E14016EC3}"/>
              </a:ext>
            </a:extLst>
          </p:cNvPr>
          <p:cNvSpPr>
            <a:spLocks noGrp="1"/>
          </p:cNvSpPr>
          <p:nvPr>
            <p:ph idx="1"/>
          </p:nvPr>
        </p:nvSpPr>
        <p:spPr/>
        <p:txBody>
          <a:bodyPr/>
          <a:lstStyle/>
          <a:p>
            <a:r>
              <a:rPr lang="sv-SE" dirty="0"/>
              <a:t>Utskrivande sjukhus (Den som fyller i slutformuläret) </a:t>
            </a:r>
          </a:p>
          <a:p>
            <a:pPr lvl="1"/>
            <a:r>
              <a:rPr lang="sv-SE" dirty="0"/>
              <a:t>Skickar ut 3 </a:t>
            </a:r>
            <a:r>
              <a:rPr lang="sv-SE" dirty="0" err="1"/>
              <a:t>månadersuppföljning</a:t>
            </a:r>
            <a:endParaRPr lang="sv-SE" dirty="0"/>
          </a:p>
          <a:p>
            <a:pPr lvl="1"/>
            <a:r>
              <a:rPr lang="sv-SE" dirty="0"/>
              <a:t>”Ägande sjukhus”</a:t>
            </a:r>
          </a:p>
          <a:p>
            <a:r>
              <a:rPr lang="sv-SE" dirty="0"/>
              <a:t>Anpassning vårdförlopp</a:t>
            </a:r>
          </a:p>
          <a:p>
            <a:r>
              <a:rPr lang="sv-SE" dirty="0"/>
              <a:t>Statistik</a:t>
            </a:r>
          </a:p>
        </p:txBody>
      </p:sp>
    </p:spTree>
    <p:extLst>
      <p:ext uri="{BB962C8B-B14F-4D97-AF65-F5344CB8AC3E}">
        <p14:creationId xmlns:p14="http://schemas.microsoft.com/office/powerpoint/2010/main" val="787345075"/>
      </p:ext>
    </p:extLst>
  </p:cSld>
  <p:clrMapOvr>
    <a:masterClrMapping/>
  </p:clrMapOvr>
</p:sld>
</file>

<file path=ppt/theme/theme1.xml><?xml version="1.0" encoding="utf-8"?>
<a:theme xmlns:a="http://schemas.openxmlformats.org/drawingml/2006/main" name="Anpassad formgivn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TotalTime>
  <Words>653</Words>
  <Application>Microsoft Office PowerPoint</Application>
  <PresentationFormat>Bredbild</PresentationFormat>
  <Paragraphs>111</Paragraphs>
  <Slides>23</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23</vt:i4>
      </vt:variant>
    </vt:vector>
  </HeadingPairs>
  <TitlesOfParts>
    <vt:vector size="28" baseType="lpstr">
      <vt:lpstr>Arial</vt:lpstr>
      <vt:lpstr>Calibri</vt:lpstr>
      <vt:lpstr>Calibri Light</vt:lpstr>
      <vt:lpstr>Wingdings</vt:lpstr>
      <vt:lpstr>Anpassad formgivning</vt:lpstr>
      <vt:lpstr>Välkommen till Riksstroke webbinarium</vt:lpstr>
      <vt:lpstr>Praktisk Info</vt:lpstr>
      <vt:lpstr>Byte av IT-plattform till INCA</vt:lpstr>
      <vt:lpstr>Bakgrund</vt:lpstr>
      <vt:lpstr>Projektorganisation</vt:lpstr>
      <vt:lpstr>Projektorganisation</vt:lpstr>
      <vt:lpstr>Mål</vt:lpstr>
      <vt:lpstr>Tidsplan</vt:lpstr>
      <vt:lpstr>Formulär</vt:lpstr>
      <vt:lpstr>Kliniker -  Formulär </vt:lpstr>
      <vt:lpstr>Formulärflöde -registrering</vt:lpstr>
      <vt:lpstr>Formulärflöde – registrering</vt:lpstr>
      <vt:lpstr>Formulär – Papper </vt:lpstr>
      <vt:lpstr>Demo INCA</vt:lpstr>
      <vt:lpstr>3-månadersuppföljning</vt:lpstr>
      <vt:lpstr>3-månadersuppföljning</vt:lpstr>
      <vt:lpstr>3-månadersuppföljning</vt:lpstr>
      <vt:lpstr>3-månadersuppföljning</vt:lpstr>
      <vt:lpstr>En solig och härlig sommar önskar vi er alla! </vt:lpstr>
      <vt:lpstr>PowerPoint-presentation</vt:lpstr>
      <vt:lpstr>PowerPoint-presentation</vt:lpstr>
      <vt:lpstr>PowerPoint-presentation</vt:lpstr>
      <vt:lpstr>PowerPoint-presentation</vt:lpstr>
    </vt:vector>
  </TitlesOfParts>
  <Company>Umeå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Birgitta Stegmayr</dc:creator>
  <cp:lastModifiedBy>Per Ivarsson</cp:lastModifiedBy>
  <cp:revision>54</cp:revision>
  <dcterms:created xsi:type="dcterms:W3CDTF">2014-09-22T12:17:55Z</dcterms:created>
  <dcterms:modified xsi:type="dcterms:W3CDTF">2025-06-03T13:23:43Z</dcterms:modified>
</cp:coreProperties>
</file>