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8303" r:id="rId5"/>
    <p:sldId id="8304" r:id="rId6"/>
    <p:sldId id="8305" r:id="rId7"/>
    <p:sldId id="8306" r:id="rId8"/>
    <p:sldId id="8337" r:id="rId9"/>
    <p:sldId id="8323" r:id="rId10"/>
    <p:sldId id="8324" r:id="rId11"/>
    <p:sldId id="8325" r:id="rId12"/>
    <p:sldId id="8326" r:id="rId13"/>
    <p:sldId id="8332" r:id="rId14"/>
    <p:sldId id="8328" r:id="rId15"/>
    <p:sldId id="8327" r:id="rId16"/>
    <p:sldId id="8329" r:id="rId17"/>
    <p:sldId id="8316" r:id="rId18"/>
    <p:sldId id="8330" r:id="rId19"/>
    <p:sldId id="8313" r:id="rId20"/>
    <p:sldId id="8308" r:id="rId2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0E8E0-9738-4F12-9217-EB43A7C418E1}" type="datetimeFigureOut">
              <a:rPr lang="sv-SE" smtClean="0"/>
              <a:t>2026-04-29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4D5FF-481C-4442-8575-D68CE2F73A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6450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812BF8-FB90-4410-AF56-A5439AE3A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Bakgrund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9C5B3D9-96A2-4D65-A3EC-ABE6833D26B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r>
              <a:rPr lang="sv-SE"/>
              <a:t>Byte från ITS plattform(egenutvecklad) till INCA </a:t>
            </a:r>
          </a:p>
          <a:p>
            <a:r>
              <a:rPr lang="sv-SE"/>
              <a:t>Riksstroke registercentrum(RC Norr) tillhandahåller INCA som plattform</a:t>
            </a:r>
          </a:p>
          <a:p>
            <a:r>
              <a:rPr lang="sv-SE"/>
              <a:t>INCA är plattform som alla cancerregister använder</a:t>
            </a:r>
          </a:p>
          <a:p>
            <a:r>
              <a:rPr lang="sv-SE"/>
              <a:t>Ett antal icke register använder den t ex Bråckregistret, Psoriasisregistret, Psykiatriregister  </a:t>
            </a:r>
          </a:p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813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5E6EA8-6BDC-449E-9C43-233A47061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2869B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94064FA-CBE1-4B28-A768-99EFF6B9E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109675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0C7867-BD58-4A4C-974D-FABB3E9D3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E50469-B43C-4F53-9249-B6BA5BF66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08111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B1368A-42D5-4D5E-9438-1913452C0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784F75-EB9D-4290-9644-21CA6E2565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F87B0C1-D590-4414-B2EF-0494AF74E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30057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990CBB-AF56-486D-97D6-75B7809F8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9734AD5-CAA0-4583-8F36-9268ED950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2869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B0E139E-EEB8-43DD-B6CC-429310D09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3E111A0-59C6-4E0F-9C2E-AD084FA17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2869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3B4BFF3-E95F-4912-AE84-174AAE1998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4699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E7CC37-8D45-4C95-B8A2-B648D69D1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291025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86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58A70A-F166-4867-89E9-0F5C6BC3C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7E2CF4-0017-4C4E-B687-CFB567AB8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EF0F70-2A4E-4544-9E0F-83D4E02C3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545321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379184-D40C-4B8E-8731-9146C8754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78A7CF9-436F-4020-9BCB-361D665144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6311F81-E294-4D12-84DA-2B4F94F4B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70954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C83B8C7-A5DF-4700-A20C-06B14028C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Möte Riksstroke referensgrupp 6 februari 2025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A8D85F-C997-4036-A6C8-4CC4583CD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Bakgrund och projektinfo</a:t>
            </a:r>
          </a:p>
          <a:p>
            <a:pPr lvl="0"/>
            <a:r>
              <a:rPr lang="sv-SE"/>
              <a:t>Formulär</a:t>
            </a:r>
          </a:p>
          <a:p>
            <a:pPr lvl="0"/>
            <a:r>
              <a:rPr lang="sv-SE"/>
              <a:t>Demo INCA</a:t>
            </a:r>
          </a:p>
          <a:p>
            <a:pPr lvl="3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D7E33CB-350F-435A-91EA-D1B40F43B0BA}"/>
              </a:ext>
            </a:extLst>
          </p:cNvPr>
          <p:cNvSpPr txBox="1"/>
          <p:nvPr userDrawn="1"/>
        </p:nvSpPr>
        <p:spPr>
          <a:xfrm>
            <a:off x="8" y="6496577"/>
            <a:ext cx="10515600" cy="360000"/>
          </a:xfrm>
          <a:prstGeom prst="rect">
            <a:avLst/>
          </a:prstGeom>
          <a:solidFill>
            <a:srgbClr val="B50B1B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311C8EF-EA09-4C83-B5F7-F8E408BE4C5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737" y="6165130"/>
            <a:ext cx="1383097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2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869B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869BB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2869BB"/>
        </a:buClr>
        <a:buFont typeface="Arial" panose="020B0604020202020204" pitchFamily="34" charset="0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2869BB"/>
        </a:buClr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2869BB"/>
        </a:buClr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2869BB"/>
        </a:buClr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CC3D037D-B3E4-F39C-C787-66979DD91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3 månaders uppföljning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02965EB4-1EA0-4296-71BD-0C58FE3CD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Diagnoser som följs upp I60, I61, I63 samt G45 som fått trombolys och/ eller trombektomi</a:t>
            </a:r>
          </a:p>
          <a:p>
            <a:r>
              <a:rPr lang="sv-SE"/>
              <a:t>Registreringar med reservnummer får ingen uppföljning</a:t>
            </a:r>
          </a:p>
          <a:p>
            <a:r>
              <a:rPr lang="sv-SE"/>
              <a:t>Patienter som avlidit får inget utskick</a:t>
            </a:r>
          </a:p>
          <a:p>
            <a:r>
              <a:rPr lang="sv-SE"/>
              <a:t>Om flera insjuknanden inom 28 dagar skickas en uppföljning </a:t>
            </a:r>
          </a:p>
          <a:p>
            <a:r>
              <a:rPr lang="sv-SE"/>
              <a:t>Registreringen behöver inte vara klar </a:t>
            </a:r>
            <a:r>
              <a:rPr lang="sv-SE" u="sng"/>
              <a:t>MEN</a:t>
            </a:r>
            <a:r>
              <a:rPr lang="sv-SE"/>
              <a:t> påbörjad (inte endast anmälan) och åtagandet utskrivande sjukhus etablerat i en vårdrelation för att uppföljning ska skickas ut.</a:t>
            </a:r>
          </a:p>
          <a:p>
            <a:r>
              <a:rPr lang="sv-SE"/>
              <a:t>Utskrivande ”slut”  sjukhus ansvarar för uppföljningen</a:t>
            </a:r>
          </a:p>
          <a:p>
            <a:pPr lvl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3998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8A124B2-D5C8-239D-AE6B-2DE1924D7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305" y="567673"/>
            <a:ext cx="7998594" cy="563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33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F2401430-65C1-5F2F-8061-01835B8F5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Utskrift Initialbrev/påminnelse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3D7811D8-860B-D231-3ED3-801A0E60C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91120"/>
            <a:ext cx="4536057" cy="3954072"/>
          </a:xfrm>
        </p:spPr>
        <p:txBody>
          <a:bodyPr>
            <a:normAutofit/>
          </a:bodyPr>
          <a:lstStyle/>
          <a:p>
            <a:r>
              <a:rPr lang="sv-SE" sz="2000" dirty="0"/>
              <a:t>Efter initialbrev skrivits ut tänds möjlighet att skicka uppföljning.</a:t>
            </a:r>
          </a:p>
          <a:p>
            <a:r>
              <a:rPr lang="sv-SE" sz="2000" dirty="0"/>
              <a:t>Möjlighet att skriva ut enkät för varje patient finns. </a:t>
            </a:r>
          </a:p>
          <a:p>
            <a:r>
              <a:rPr lang="sv-SE" sz="2000" dirty="0"/>
              <a:t>Ej ett krav för att det ska gå mata in enkät. Ni som önskar trycka upp enkäter kommer de läggas på hemsidan i PDF.</a:t>
            </a:r>
          </a:p>
          <a:p>
            <a:r>
              <a:rPr lang="sv-SE" sz="2000" dirty="0"/>
              <a:t>Finns möjlighet att skriva ut enkät på engelska vid behov. Klicka på pilen vid ”Skriv ut enkät”</a:t>
            </a:r>
            <a:r>
              <a:rPr lang="sv-SE" dirty="0"/>
              <a:t>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3256DC9-F41B-5E45-B970-BF47E76154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12279" y="1984595"/>
            <a:ext cx="5765321" cy="2313947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C4B8743E-06F6-07E1-0511-A63DAC872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290" y="4380376"/>
            <a:ext cx="3441025" cy="1364816"/>
          </a:xfrm>
          <a:prstGeom prst="rect">
            <a:avLst/>
          </a:prstGeom>
        </p:spPr>
      </p:pic>
      <p:sp>
        <p:nvSpPr>
          <p:cNvPr id="16" name="Pil: nedåt 15">
            <a:extLst>
              <a:ext uri="{FF2B5EF4-FFF2-40B4-BE49-F238E27FC236}">
                <a16:creationId xmlns:a16="http://schemas.microsoft.com/office/drawing/2014/main" id="{194C66D1-75F6-7679-160A-794BFA3F7461}"/>
              </a:ext>
            </a:extLst>
          </p:cNvPr>
          <p:cNvSpPr/>
          <p:nvPr/>
        </p:nvSpPr>
        <p:spPr>
          <a:xfrm>
            <a:off x="8264766" y="4891177"/>
            <a:ext cx="260345" cy="48670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Pil: nedåt 16">
            <a:extLst>
              <a:ext uri="{FF2B5EF4-FFF2-40B4-BE49-F238E27FC236}">
                <a16:creationId xmlns:a16="http://schemas.microsoft.com/office/drawing/2014/main" id="{B82CBDBF-24CA-202E-6F9A-9B30650892BA}"/>
              </a:ext>
            </a:extLst>
          </p:cNvPr>
          <p:cNvSpPr/>
          <p:nvPr/>
        </p:nvSpPr>
        <p:spPr>
          <a:xfrm>
            <a:off x="6331789" y="3360127"/>
            <a:ext cx="276047" cy="408029"/>
          </a:xfrm>
          <a:prstGeom prst="downArrow">
            <a:avLst>
              <a:gd name="adj1" fmla="val 32945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940CF76E-BF7C-211A-A3CB-BE9287D62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9377" y="3337086"/>
            <a:ext cx="310923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58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AC56CCE7-FBE4-EAB5-E4F5-CF7B250C5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Pappersenkät för utskrift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6E7DF7B1-6899-CE09-A1C3-D5334240A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7130" y="1825625"/>
            <a:ext cx="619773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29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2F62075-F0BB-7B6E-AB7F-EAF6E26C8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Utskickade pappersenkäter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39AF289E-3239-6CF3-A083-1386BEAEA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sv-SE" dirty="0"/>
              <a:t>När pappersutskick är gjort flyttas patienten till Listor och fliken uppföljningar.</a:t>
            </a:r>
          </a:p>
          <a:p>
            <a:r>
              <a:rPr lang="sv-SE" dirty="0"/>
              <a:t>Ligger här med status Inväntar svar.</a:t>
            </a:r>
          </a:p>
          <a:p>
            <a:r>
              <a:rPr lang="sv-SE" dirty="0"/>
              <a:t>När papperssvar kommer är det här ni går in och registrerar svaret genom att öppna formulär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04C029-CBCF-C925-96B3-0ADE86A28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50" y="4240301"/>
            <a:ext cx="9910813" cy="1368123"/>
          </a:xfrm>
          <a:prstGeom prst="rect">
            <a:avLst/>
          </a:prstGeom>
        </p:spPr>
      </p:pic>
      <p:sp>
        <p:nvSpPr>
          <p:cNvPr id="15" name="Pil: nedåt 14">
            <a:extLst>
              <a:ext uri="{FF2B5EF4-FFF2-40B4-BE49-F238E27FC236}">
                <a16:creationId xmlns:a16="http://schemas.microsoft.com/office/drawing/2014/main" id="{B4157428-7B2D-23B0-E8E5-B096B848CA32}"/>
              </a:ext>
            </a:extLst>
          </p:cNvPr>
          <p:cNvSpPr/>
          <p:nvPr/>
        </p:nvSpPr>
        <p:spPr>
          <a:xfrm>
            <a:off x="2579299" y="3886617"/>
            <a:ext cx="287858" cy="35368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il: höger 17">
            <a:extLst>
              <a:ext uri="{FF2B5EF4-FFF2-40B4-BE49-F238E27FC236}">
                <a16:creationId xmlns:a16="http://schemas.microsoft.com/office/drawing/2014/main" id="{6E67C868-744A-AD30-E073-647B25672765}"/>
              </a:ext>
            </a:extLst>
          </p:cNvPr>
          <p:cNvSpPr/>
          <p:nvPr/>
        </p:nvSpPr>
        <p:spPr>
          <a:xfrm>
            <a:off x="279851" y="4769042"/>
            <a:ext cx="692299" cy="3106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658175A2-F40D-B0D3-99D8-B75587CC6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914" y="4981368"/>
            <a:ext cx="323116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78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866F617-5CD9-B2BE-30DF-0D52FB0C6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Inmatning av svar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5FE56A7-4F7E-4E37-DCF3-80FB29DD67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733926"/>
            <a:ext cx="5181600" cy="2534736"/>
          </a:xfrm>
          <a:prstGeom prst="rect">
            <a:avLst/>
          </a:prstGeom>
        </p:spPr>
      </p:pic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3CED2583-FF54-AD47-A7A8-993247C32A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/>
              <a:t>Inmatning av svar, sparas automatiskt efter 3 sekunder.</a:t>
            </a:r>
          </a:p>
        </p:txBody>
      </p:sp>
      <p:sp>
        <p:nvSpPr>
          <p:cNvPr id="8" name="Pil: höger 7">
            <a:extLst>
              <a:ext uri="{FF2B5EF4-FFF2-40B4-BE49-F238E27FC236}">
                <a16:creationId xmlns:a16="http://schemas.microsoft.com/office/drawing/2014/main" id="{2A401A11-39C3-90B5-3039-50383E74F834}"/>
              </a:ext>
            </a:extLst>
          </p:cNvPr>
          <p:cNvSpPr/>
          <p:nvPr/>
        </p:nvSpPr>
        <p:spPr>
          <a:xfrm>
            <a:off x="405442" y="4333184"/>
            <a:ext cx="432758" cy="2646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9813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BBA0088-CF8C-8BB5-C94E-C46AF7FB9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Besvarade enkäter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5315A03-4755-DDD9-B739-0A94A7EFC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Besvarade enkäter hittas under Listor – Uppföljningar och Besvarade. </a:t>
            </a:r>
          </a:p>
          <a:p>
            <a:r>
              <a:rPr lang="sv-SE" dirty="0"/>
              <a:t>Här är det möjligt att gå in och titta på besvarade formulär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D5A3394-DA13-F812-7545-2FA2E8480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68" y="3326811"/>
            <a:ext cx="9477676" cy="260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52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61224CF0-10D9-3281-9D2E-4E9989D99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Statuslinje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C48D23B6-BC16-D552-5D5B-BADB42AB2D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91859"/>
            <a:ext cx="10515600" cy="3618869"/>
          </a:xfrm>
          <a:prstGeom prst="rect">
            <a:avLst/>
          </a:prstGeom>
        </p:spPr>
      </p:pic>
      <p:sp>
        <p:nvSpPr>
          <p:cNvPr id="12" name="Pil: höger 11">
            <a:extLst>
              <a:ext uri="{FF2B5EF4-FFF2-40B4-BE49-F238E27FC236}">
                <a16:creationId xmlns:a16="http://schemas.microsoft.com/office/drawing/2014/main" id="{6FA2E6E6-9F7D-A90D-0186-A557D1C6DED4}"/>
              </a:ext>
            </a:extLst>
          </p:cNvPr>
          <p:cNvSpPr/>
          <p:nvPr/>
        </p:nvSpPr>
        <p:spPr>
          <a:xfrm>
            <a:off x="187596" y="3308231"/>
            <a:ext cx="650604" cy="3838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il: nedåt 12">
            <a:extLst>
              <a:ext uri="{FF2B5EF4-FFF2-40B4-BE49-F238E27FC236}">
                <a16:creationId xmlns:a16="http://schemas.microsoft.com/office/drawing/2014/main" id="{690EA555-DFD8-6F6E-2327-D38C5F485532}"/>
              </a:ext>
            </a:extLst>
          </p:cNvPr>
          <p:cNvSpPr/>
          <p:nvPr/>
        </p:nvSpPr>
        <p:spPr>
          <a:xfrm>
            <a:off x="1639019" y="4701396"/>
            <a:ext cx="191334" cy="30192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4A7A9B2D-DE07-7BEB-24DB-4A5A96C31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386" y="4680205"/>
            <a:ext cx="225572" cy="323116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7BF2DF8D-A4DB-4447-F439-DB370B2CB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949" y="4690800"/>
            <a:ext cx="225572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13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3852ECC-887A-8B10-EFF7-B5F40ABBD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Flik Enkätinställningar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452E237-24F8-8BF3-8F04-670FEFC07B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723352"/>
            <a:ext cx="5181600" cy="255588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4A81D0-3D89-0492-6610-ED5B32B143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ea typeface="Calibri"/>
                <a:cs typeface="Calibri"/>
              </a:rPr>
              <a:t>Möjligt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markera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att</a:t>
            </a:r>
            <a:r>
              <a:rPr lang="en-US" dirty="0">
                <a:ea typeface="Calibri"/>
                <a:cs typeface="Calibri"/>
              </a:rPr>
              <a:t> patient </a:t>
            </a:r>
            <a:r>
              <a:rPr lang="en-US" dirty="0" err="1">
                <a:ea typeface="Calibri"/>
                <a:cs typeface="Calibri"/>
              </a:rPr>
              <a:t>ej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är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aktuell</a:t>
            </a:r>
            <a:r>
              <a:rPr lang="en-US" dirty="0">
                <a:ea typeface="Calibri"/>
                <a:cs typeface="Calibri"/>
              </a:rPr>
              <a:t> för uppföljning. Ingen </a:t>
            </a:r>
            <a:r>
              <a:rPr lang="en-US" dirty="0" err="1">
                <a:ea typeface="Calibri"/>
                <a:cs typeface="Calibri"/>
              </a:rPr>
              <a:t>automatisk</a:t>
            </a:r>
            <a:r>
              <a:rPr lang="en-US" dirty="0">
                <a:ea typeface="Calibri"/>
                <a:cs typeface="Calibri"/>
              </a:rPr>
              <a:t> uppföljning </a:t>
            </a:r>
            <a:r>
              <a:rPr lang="en-US" dirty="0" err="1">
                <a:ea typeface="Calibri"/>
                <a:cs typeface="Calibri"/>
              </a:rPr>
              <a:t>skickas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då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ut.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Ej</a:t>
            </a:r>
            <a:r>
              <a:rPr lang="en-US" dirty="0">
                <a:ea typeface="Calibri"/>
                <a:cs typeface="Calibri"/>
              </a:rPr>
              <a:t> heller </a:t>
            </a:r>
            <a:r>
              <a:rPr lang="en-US" dirty="0" err="1">
                <a:ea typeface="Calibri"/>
                <a:cs typeface="Calibri"/>
              </a:rPr>
              <a:t>möjligt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göra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pappersutskick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r>
              <a:rPr lang="en-US" dirty="0" err="1">
                <a:ea typeface="Calibri"/>
                <a:cs typeface="Calibri"/>
              </a:rPr>
              <a:t>Möjligt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välja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att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endast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pappersutskick</a:t>
            </a:r>
            <a:r>
              <a:rPr lang="en-US" dirty="0">
                <a:ea typeface="Calibri"/>
                <a:cs typeface="Calibri"/>
              </a:rPr>
              <a:t> ska </a:t>
            </a:r>
            <a:r>
              <a:rPr lang="en-US" dirty="0" err="1">
                <a:ea typeface="Calibri"/>
                <a:cs typeface="Calibri"/>
              </a:rPr>
              <a:t>gå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ut.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Hamnar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då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direkt</a:t>
            </a:r>
            <a:r>
              <a:rPr lang="en-US" dirty="0">
                <a:ea typeface="Calibri"/>
                <a:cs typeface="Calibri"/>
              </a:rPr>
              <a:t> I </a:t>
            </a:r>
            <a:r>
              <a:rPr lang="en-US" dirty="0" err="1">
                <a:ea typeface="Calibri"/>
                <a:cs typeface="Calibri"/>
              </a:rPr>
              <a:t>listan</a:t>
            </a:r>
            <a:r>
              <a:rPr lang="en-US" dirty="0">
                <a:ea typeface="Calibri"/>
                <a:cs typeface="Calibri"/>
              </a:rPr>
              <a:t> för </a:t>
            </a:r>
            <a:r>
              <a:rPr lang="en-US" dirty="0" err="1">
                <a:ea typeface="Calibri"/>
                <a:cs typeface="Calibri"/>
              </a:rPr>
              <a:t>pappersutskick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när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dax</a:t>
            </a:r>
            <a:r>
              <a:rPr lang="en-US" dirty="0">
                <a:ea typeface="Calibri"/>
                <a:cs typeface="Calibri"/>
              </a:rPr>
              <a:t> för uppföljning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31D16355-E8B8-6E56-C0A4-5E27F52B4F6E}"/>
              </a:ext>
            </a:extLst>
          </p:cNvPr>
          <p:cNvSpPr/>
          <p:nvPr/>
        </p:nvSpPr>
        <p:spPr>
          <a:xfrm>
            <a:off x="240160" y="4877288"/>
            <a:ext cx="597407" cy="27947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81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1F94CC17-E8E8-FD1D-4CDA-B30670CBC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Vad gäller vid utskick?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53F3FD5-800F-DBD3-056E-7A9480222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sv-SE" dirty="0"/>
              <a:t>Digital enkät via 1177 </a:t>
            </a:r>
            <a:r>
              <a:rPr lang="sv-SE" b="1" dirty="0">
                <a:solidFill>
                  <a:srgbClr val="00B050"/>
                </a:solidFill>
              </a:rPr>
              <a:t>85</a:t>
            </a:r>
            <a:r>
              <a:rPr lang="sv-SE" dirty="0"/>
              <a:t> dagar efter insjuknandedatum, görs automatiskt från INCA</a:t>
            </a:r>
          </a:p>
          <a:p>
            <a:r>
              <a:rPr lang="sv-SE" dirty="0"/>
              <a:t>Om inte patienten har 1177 eller inte avisering på 1177 aktiverat kommer patienten upp som aktuell för pappersutskick</a:t>
            </a:r>
          </a:p>
          <a:p>
            <a:r>
              <a:rPr lang="sv-SE" dirty="0"/>
              <a:t>Digital påminnelse för de som har 1177 </a:t>
            </a:r>
            <a:r>
              <a:rPr lang="sv-SE" b="1" dirty="0">
                <a:solidFill>
                  <a:srgbClr val="00B050"/>
                </a:solidFill>
              </a:rPr>
              <a:t>9</a:t>
            </a:r>
            <a:r>
              <a:rPr lang="sv-SE" dirty="0"/>
              <a:t> dagar efter första utskick, görs automatiskt från INCA</a:t>
            </a:r>
          </a:p>
          <a:p>
            <a:r>
              <a:rPr lang="sv-SE" dirty="0"/>
              <a:t>Om ej svar på digital påminnelse kommer patienten upp som aktuell för pappersutskick </a:t>
            </a:r>
            <a:r>
              <a:rPr lang="sv-SE" b="1" dirty="0">
                <a:solidFill>
                  <a:srgbClr val="00B050"/>
                </a:solidFill>
              </a:rPr>
              <a:t>6 </a:t>
            </a:r>
            <a:r>
              <a:rPr lang="sv-SE" dirty="0">
                <a:solidFill>
                  <a:schemeClr val="tx1"/>
                </a:solidFill>
              </a:rPr>
              <a:t>dagar efter digital påminnelse skickats ut.</a:t>
            </a:r>
          </a:p>
          <a:p>
            <a:r>
              <a:rPr lang="sv-SE" dirty="0">
                <a:solidFill>
                  <a:schemeClr val="tx1"/>
                </a:solidFill>
                <a:ea typeface="Calibri"/>
                <a:cs typeface="Calibri"/>
              </a:rPr>
              <a:t>Möjligt skicka påminnelse även på pappersutskick kommer upp som </a:t>
            </a:r>
            <a:r>
              <a:rPr lang="sv-SE" dirty="0" err="1">
                <a:solidFill>
                  <a:schemeClr val="tx1"/>
                </a:solidFill>
                <a:ea typeface="Calibri"/>
                <a:cs typeface="Calibri"/>
              </a:rPr>
              <a:t>aktutell</a:t>
            </a:r>
            <a:r>
              <a:rPr lang="sv-SE" dirty="0">
                <a:solidFill>
                  <a:schemeClr val="tx1"/>
                </a:solidFill>
                <a:ea typeface="Calibri"/>
                <a:cs typeface="Calibri"/>
              </a:rPr>
              <a:t> för påminnelse 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 </a:t>
            </a:r>
            <a:r>
              <a:rPr kumimoji="0" lang="sv-SE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dagar efter första pappersutskick</a:t>
            </a:r>
            <a:endParaRPr lang="sv-SE" dirty="0">
              <a:solidFill>
                <a:schemeClr val="tx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4888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B7DFB19F-D544-3A01-BB46-C583B6E2E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>
                <a:ea typeface="Calibri Light"/>
                <a:cs typeface="Calibri Light"/>
              </a:rPr>
              <a:t>Vad patienten ser på 1177</a:t>
            </a:r>
          </a:p>
        </p:txBody>
      </p:sp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3AB06CA2-DF2E-8BDC-FED6-843B1A51D4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3736" y="2178667"/>
            <a:ext cx="5016064" cy="3744665"/>
          </a:xfrm>
          <a:prstGeom prst="rect">
            <a:avLst/>
          </a:prstGeom>
        </p:spPr>
      </p:pic>
      <p:pic>
        <p:nvPicPr>
          <p:cNvPr id="12" name="Platshållare för innehåll 11">
            <a:extLst>
              <a:ext uri="{FF2B5EF4-FFF2-40B4-BE49-F238E27FC236}">
                <a16:creationId xmlns:a16="http://schemas.microsoft.com/office/drawing/2014/main" id="{E2F18321-D562-9A7B-EF1A-379AB5266F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2" y="1916555"/>
            <a:ext cx="5181598" cy="4093720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B6886D53-770D-9781-79F7-E43B054FE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12" y="3758786"/>
            <a:ext cx="342376" cy="204629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C4F39769-CBFC-1959-4FEE-F267A0E75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517" y="4224775"/>
            <a:ext cx="342376" cy="204629"/>
          </a:xfrm>
          <a:prstGeom prst="rect">
            <a:avLst/>
          </a:prstGeom>
        </p:spPr>
      </p:pic>
      <p:pic>
        <p:nvPicPr>
          <p:cNvPr id="2" name="Bildobjekt 14">
            <a:extLst>
              <a:ext uri="{FF2B5EF4-FFF2-40B4-BE49-F238E27FC236}">
                <a16:creationId xmlns:a16="http://schemas.microsoft.com/office/drawing/2014/main" id="{F19DCA6D-D491-C6B8-9BF3-524546805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12" y="3055401"/>
            <a:ext cx="342376" cy="20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79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415C8E-CAED-5964-1FAF-04DB28B7E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ea typeface="Calibri Light"/>
                <a:cs typeface="Calibri Light"/>
              </a:rPr>
              <a:t>Enkäten besvaras på Svar@INCA</a:t>
            </a:r>
            <a:endParaRPr lang="sv-SE"/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AD9A0B3-7664-AC3E-0188-112E0FF082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1905903"/>
            <a:ext cx="5181600" cy="3046194"/>
          </a:xfrm>
          <a:prstGeom prst="rect">
            <a:avLst/>
          </a:prstGeom>
        </p:spPr>
      </p:pic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7C02817C-F2A2-2267-A1A8-C80F7D498F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/>
              <a:t>Enkäten besvaras inte på 1177 utan endast avisering går ut via 1177</a:t>
            </a:r>
          </a:p>
          <a:p>
            <a:r>
              <a:rPr lang="sv-SE"/>
              <a:t>Patienten besvarar enkäten via länk på INCA</a:t>
            </a:r>
          </a:p>
          <a:p>
            <a:r>
              <a:rPr lang="sv-SE"/>
              <a:t>Enkäter som besvarats digitalt kräver ingen manuell hantering</a:t>
            </a:r>
          </a:p>
        </p:txBody>
      </p:sp>
    </p:spTree>
    <p:extLst>
      <p:ext uri="{BB962C8B-B14F-4D97-AF65-F5344CB8AC3E}">
        <p14:creationId xmlns:p14="http://schemas.microsoft.com/office/powerpoint/2010/main" val="1568047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4410455B-B3F5-8BD8-5DD9-EAE7A55C8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Hantering av pappersenkäter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FD4C1A8-AF82-C1D3-C0B7-1875D1E13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Enkäter som är aktuella för utskick hittas på Dashboarden under ”Enkäter att hantera”.</a:t>
            </a:r>
          </a:p>
          <a:p>
            <a:r>
              <a:rPr lang="sv-SE" dirty="0"/>
              <a:t>Enkäter som inväntar svar hittas under Listor, fliken Uppföljningar och Inväntar svar. Det är där ni också går för att mata in svaren som kommer på papper.</a:t>
            </a:r>
          </a:p>
          <a:p>
            <a:r>
              <a:rPr lang="sv-SE" dirty="0"/>
              <a:t>Alla besvarade enkäter (1177 eller pappersutskick) hittas under Listor, fliken Uppföljningar och besvarade. </a:t>
            </a:r>
          </a:p>
        </p:txBody>
      </p:sp>
    </p:spTree>
    <p:extLst>
      <p:ext uri="{BB962C8B-B14F-4D97-AF65-F5344CB8AC3E}">
        <p14:creationId xmlns:p14="http://schemas.microsoft.com/office/powerpoint/2010/main" val="3401936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93DEDBC-B064-7D7A-E0C5-AE41AC293C1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33240" y="904775"/>
            <a:ext cx="9922452" cy="532031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60DA33C9-0FA3-8D4E-6B7F-5C79B6A85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948" y="1180732"/>
            <a:ext cx="524301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12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9A4968DC-594A-3D10-B66E-06A7C3F65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Patienter aktuella för pappersutskick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437DDCE1-405A-7AF7-AF61-A7D1CF2DE2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sz="1800" dirty="0"/>
              <a:t>Enkäter aktuella för pappersutskick hittar ni under </a:t>
            </a:r>
            <a:r>
              <a:rPr lang="sv-SE" sz="1800" dirty="0" err="1"/>
              <a:t>Enhetsöversikt</a:t>
            </a:r>
            <a:r>
              <a:rPr lang="sv-SE" sz="1800" dirty="0"/>
              <a:t> och fliken enkäter</a:t>
            </a:r>
          </a:p>
          <a:p>
            <a:endParaRPr lang="sv-SE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387412F4-6065-6524-2F35-ACDA26E531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v-SE" sz="1800" dirty="0"/>
              <a:t>Under rubriken Status kommer ni se om det är initialbrev (första utskick) eller om det är påminnelse som ska skickas ut.</a:t>
            </a:r>
          </a:p>
          <a:p>
            <a:r>
              <a:rPr lang="sv-SE" sz="1800" dirty="0"/>
              <a:t>För att göra ett utskick till patienten. Klicka på Öppna formulär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AA813B9C-723C-BE6C-79FB-7D509D5A4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29" y="3678786"/>
            <a:ext cx="5026486" cy="799274"/>
          </a:xfrm>
          <a:prstGeom prst="rect">
            <a:avLst/>
          </a:prstGeom>
        </p:spPr>
      </p:pic>
      <p:sp>
        <p:nvSpPr>
          <p:cNvPr id="14" name="Pil: nedåt 13">
            <a:extLst>
              <a:ext uri="{FF2B5EF4-FFF2-40B4-BE49-F238E27FC236}">
                <a16:creationId xmlns:a16="http://schemas.microsoft.com/office/drawing/2014/main" id="{647C67FA-C563-16C7-EE63-0A188C164F63}"/>
              </a:ext>
            </a:extLst>
          </p:cNvPr>
          <p:cNvSpPr/>
          <p:nvPr/>
        </p:nvSpPr>
        <p:spPr>
          <a:xfrm>
            <a:off x="3416061" y="312211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88590B0B-4F35-3226-C741-2904837CC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889" y="3678786"/>
            <a:ext cx="4273130" cy="1531569"/>
          </a:xfrm>
          <a:prstGeom prst="rect">
            <a:avLst/>
          </a:prstGeom>
        </p:spPr>
      </p:pic>
      <p:sp>
        <p:nvSpPr>
          <p:cNvPr id="17" name="Pil: höger 16">
            <a:extLst>
              <a:ext uri="{FF2B5EF4-FFF2-40B4-BE49-F238E27FC236}">
                <a16:creationId xmlns:a16="http://schemas.microsoft.com/office/drawing/2014/main" id="{C87EB77B-BD8B-A1FA-D5D9-A1A9ECBA7B1A}"/>
              </a:ext>
            </a:extLst>
          </p:cNvPr>
          <p:cNvSpPr/>
          <p:nvPr/>
        </p:nvSpPr>
        <p:spPr>
          <a:xfrm>
            <a:off x="8074323" y="4478060"/>
            <a:ext cx="844926" cy="3100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il: nedåt 17">
            <a:extLst>
              <a:ext uri="{FF2B5EF4-FFF2-40B4-BE49-F238E27FC236}">
                <a16:creationId xmlns:a16="http://schemas.microsoft.com/office/drawing/2014/main" id="{E7A1E162-FE16-D49B-760C-1DFC5D53AE7D}"/>
              </a:ext>
            </a:extLst>
          </p:cNvPr>
          <p:cNvSpPr/>
          <p:nvPr/>
        </p:nvSpPr>
        <p:spPr>
          <a:xfrm>
            <a:off x="10562962" y="312211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786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A69B7C-C1A6-6A76-FA72-9E02800C5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sv-SE" dirty="0"/>
              <a:t>Pappersutskick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5A520C41-AED8-1873-3C7F-26D6AFEAF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sv-SE" dirty="0"/>
              <a:t>När ni öppnat enkäten kan ni skriva ut initialbrev under rubriken information.</a:t>
            </a:r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E935DE6-C584-DC97-6AA1-2C8D30C76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401475"/>
            <a:ext cx="5181600" cy="3199637"/>
          </a:xfrm>
          <a:prstGeom prst="rect">
            <a:avLst/>
          </a:prstGeom>
          <a:noFill/>
        </p:spPr>
      </p:pic>
      <p:sp>
        <p:nvSpPr>
          <p:cNvPr id="8" name="Pil: höger 7">
            <a:extLst>
              <a:ext uri="{FF2B5EF4-FFF2-40B4-BE49-F238E27FC236}">
                <a16:creationId xmlns:a16="http://schemas.microsoft.com/office/drawing/2014/main" id="{6959B404-A5AD-ED4A-A2E5-448427692B2A}"/>
              </a:ext>
            </a:extLst>
          </p:cNvPr>
          <p:cNvSpPr/>
          <p:nvPr/>
        </p:nvSpPr>
        <p:spPr>
          <a:xfrm>
            <a:off x="5288446" y="51164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3396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C71F1B5-1655-76E8-8147-01B589564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sv-SE" dirty="0"/>
              <a:t>Initialbrev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B5EAE63-A9A8-DB33-9EAE-5EA6E5A60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sv-SE" dirty="0"/>
              <a:t>En PDF skapas för utskrift. Här framgår att det är ert sjukhus som skickar ut enkäten.</a:t>
            </a:r>
          </a:p>
          <a:p>
            <a:r>
              <a:rPr lang="sv-SE" dirty="0"/>
              <a:t>Patientens namn och adress i rutan för att passa i fönsterkuvert.</a:t>
            </a:r>
          </a:p>
          <a:p>
            <a:r>
              <a:rPr lang="sv-SE" dirty="0"/>
              <a:t>Finns en QR kod för digitalt svar om patienten så önskar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60196C7-A7F4-16F0-FD33-95F23BB09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204" y="1602486"/>
            <a:ext cx="5181600" cy="3653027"/>
          </a:xfrm>
          <a:prstGeom prst="rect">
            <a:avLst/>
          </a:prstGeom>
          <a:noFill/>
        </p:spPr>
      </p:pic>
      <p:sp>
        <p:nvSpPr>
          <p:cNvPr id="9" name="Pil: nedåt 8">
            <a:extLst>
              <a:ext uri="{FF2B5EF4-FFF2-40B4-BE49-F238E27FC236}">
                <a16:creationId xmlns:a16="http://schemas.microsoft.com/office/drawing/2014/main" id="{898C7C22-D0C2-0C3A-4F0D-5460AE863AF2}"/>
              </a:ext>
            </a:extLst>
          </p:cNvPr>
          <p:cNvSpPr/>
          <p:nvPr/>
        </p:nvSpPr>
        <p:spPr>
          <a:xfrm>
            <a:off x="10140487" y="102790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9830970"/>
      </p:ext>
    </p:extLst>
  </p:cSld>
  <p:clrMapOvr>
    <a:masterClrMapping/>
  </p:clrMapOvr>
</p:sld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asdokument Region Västerbotten" ma:contentTypeID="0x01010036F999449BE542DAA8A32B6CA622072200E005A0DD79AAC94699F0D7158C669F4F" ma:contentTypeVersion="22" ma:contentTypeDescription="Innehållstyp för basdokument för Region Västerbotten" ma:contentTypeScope="" ma:versionID="200fd9b93bbf79583c6fdb5fa473720e">
  <xsd:schema xmlns:xsd="http://www.w3.org/2001/XMLSchema" xmlns:xs="http://www.w3.org/2001/XMLSchema" xmlns:p="http://schemas.microsoft.com/office/2006/metadata/properties" xmlns:ns2="44e49926-52f3-4098-8766-bbe9abc85108" xmlns:ns3="deaad6fb-f8b9-4adf-843c-de495c9f02ef" xmlns:ns4="44e49926-52f3-4098-8766-bbe9abc85108" xmlns:ns5="65f6f2fc-9f5c-40f4-a0e9-59868af8ca1d" targetNamespace="http://schemas.microsoft.com/office/2006/metadata/properties" ma:root="true" ma:fieldsID="1cdb0185323a71268a80d9da2f3ded97" ns4:_="" ns3:_="" ns5:_="">
    <xsd:import namespace="44e49926-52f3-4098-8766-bbe9abc85108"/>
    <xsd:import namespace="deaad6fb-f8b9-4adf-843c-de495c9f02ef"/>
    <xsd:import namespace="44e49926-52f3-4098-8766-bbe9abc85108"/>
    <xsd:import namespace="65f6f2fc-9f5c-40f4-a0e9-59868af8ca1d"/>
    <xsd:element name="properties">
      <xsd:complexType>
        <xsd:sequence>
          <xsd:element name="documentManagement">
            <xsd:complexType>
              <xsd:all>
                <xsd:element ref="ns3:lf0596c7ee5a47018c43c34c33526af9" minOccurs="0"/>
                <xsd:element ref="ns3:lebff28af96841218f87aa57015526a3" minOccurs="0"/>
                <xsd:element ref="ns3:e6bb563068ec40c6a3cac3c001bd9e53" minOccurs="0"/>
                <xsd:element ref="ns4:DocumentOwner" minOccurs="0"/>
                <xsd:element ref="ns2:TaxCatchAll" minOccurs="0"/>
                <xsd:element ref="ns2:TaxCatchAllLabel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2:SharedWithUsers" minOccurs="0"/>
                <xsd:element ref="ns2:SharedWithDetails" minOccurs="0"/>
                <xsd:element ref="ns5:MediaServiceObjectDetectorVersions" minOccurs="0"/>
                <xsd:element ref="ns5:lcf76f155ced4ddcb4097134ff3c332f" minOccurs="0"/>
                <xsd:element ref="ns5:MediaServiceDateTaken" minOccurs="0"/>
                <xsd:element ref="ns5:MediaServiceSearchProperties" minOccurs="0"/>
                <xsd:element ref="ns5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e49926-52f3-4098-8766-bbe9abc85108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10af0f5e-2bb6-4d99-a487-46915104d3b1}" ma:internalName="TaxCatchAll" ma:showField="CatchAllData" ma:web="44e49926-52f3-4098-8766-bbe9abc851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10af0f5e-2bb6-4d99-a487-46915104d3b1}" ma:internalName="TaxCatchAllLabel" ma:readOnly="true" ma:showField="CatchAllDataLabel" ma:web="44e49926-52f3-4098-8766-bbe9abc851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aad6fb-f8b9-4adf-843c-de495c9f02ef" elementFormDefault="qualified">
    <xsd:import namespace="http://schemas.microsoft.com/office/2006/documentManagement/types"/>
    <xsd:import namespace="http://schemas.microsoft.com/office/infopath/2007/PartnerControls"/>
    <xsd:element name="lf0596c7ee5a47018c43c34c33526af9" ma:index="8" nillable="true" ma:taxonomy="true" ma:internalName="lf0596c7ee5a47018c43c34c33526af9" ma:taxonomyFieldName="HsaUnit" ma:displayName="Enhet (HSA)" ma:default="" ma:fieldId="{5f0596c7-ee5a-4701-8c43-c34c33526af9}" ma:taxonomyMulti="true" ma:sspId="76f01679-147b-433d-bdef-1970141a7dae" ma:termSetId="d215a4a6-82eb-4191-85de-eeb3007e29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ebff28af96841218f87aa57015526a3" ma:index="10" nillable="true" ma:taxonomy="true" ma:internalName="lebff28af96841218f87aa57015526a3" ma:taxonomyFieldName="EconomyUnit" ma:displayName="Enhet (ekonomi)" ma:default="" ma:fieldId="{5ebff28a-f968-4121-8f87-aa57015526a3}" ma:taxonomyMulti="true" ma:sspId="76f01679-147b-433d-bdef-1970141a7dae" ma:termSetId="c743c3ce-41c9-4361-b9ff-d1e54475aa5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6bb563068ec40c6a3cac3c001bd9e53" ma:index="12" nillable="true" ma:taxonomy="true" ma:internalName="e6bb563068ec40c6a3cac3c001bd9e53" ma:taxonomyFieldName="DocumentCategory" ma:displayName="Dokumentkategori" ma:fieldId="{e6bb5630-68ec-40c6-a3ca-c3c001bd9e53}" ma:taxonomyMulti="true" ma:sspId="76f01679-147b-433d-bdef-1970141a7dae" ma:termSetId="6b6d138c-9fe4-4c7e-8453-7591c88063a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e49926-52f3-4098-8766-bbe9abc85108" elementFormDefault="qualified">
    <xsd:import namespace="http://schemas.microsoft.com/office/2006/documentManagement/types"/>
    <xsd:import namespace="http://schemas.microsoft.com/office/infopath/2007/PartnerControls"/>
    <xsd:element name="DocumentOwner" ma:index="14" nillable="true" ma:displayName="Dokumentägare" ma:list="UserInfo" ma:SharePointGroup="0" ma:internalName="DocumentOwn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f6f2fc-9f5c-40f4-a0e9-59868af8ca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Bildmarkeringar" ma:readOnly="false" ma:fieldId="{5cf76f15-5ced-4ddc-b409-7134ff3c332f}" ma:taxonomyMulti="true" ma:sspId="76f01679-147b-433d-bdef-1970141a7d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Innehållstyp"/>
        <xsd:element ref="dc:title" minOccurs="0" maxOccurs="1" ma:index="0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6bb563068ec40c6a3cac3c001bd9e53 xmlns="deaad6fb-f8b9-4adf-843c-de495c9f02ef">
      <Terms xmlns="http://schemas.microsoft.com/office/infopath/2007/PartnerControls"/>
    </e6bb563068ec40c6a3cac3c001bd9e53>
    <TaxCatchAll xmlns="44e49926-52f3-4098-8766-bbe9abc85108" xsi:nil="true"/>
    <DocumentOwner xmlns="44e49926-52f3-4098-8766-bbe9abc85108">
      <UserInfo>
        <DisplayName/>
        <AccountId xsi:nil="true"/>
        <AccountType/>
      </UserInfo>
    </DocumentOwner>
    <lf0596c7ee5a47018c43c34c33526af9 xmlns="deaad6fb-f8b9-4adf-843c-de495c9f02ef">
      <Terms xmlns="http://schemas.microsoft.com/office/infopath/2007/PartnerControls"/>
    </lf0596c7ee5a47018c43c34c33526af9>
    <lebff28af96841218f87aa57015526a3 xmlns="deaad6fb-f8b9-4adf-843c-de495c9f02ef">
      <Terms xmlns="http://schemas.microsoft.com/office/infopath/2007/PartnerControls"/>
    </lebff28af96841218f87aa57015526a3>
    <lcf76f155ced4ddcb4097134ff3c332f xmlns="65f6f2fc-9f5c-40f4-a0e9-59868af8ca1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D7EB49-77B1-478E-A64C-B265B00F75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8CF326-9C0C-43FE-986D-84D1E3D983EF}">
  <ds:schemaRefs>
    <ds:schemaRef ds:uri="44e49926-52f3-4098-8766-bbe9abc85108"/>
    <ds:schemaRef ds:uri="65f6f2fc-9f5c-40f4-a0e9-59868af8ca1d"/>
    <ds:schemaRef ds:uri="deaad6fb-f8b9-4adf-843c-de495c9f02e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D657F6B-8F36-4558-9A7D-9269BB38B9D7}">
  <ds:schemaRefs>
    <ds:schemaRef ds:uri="http://purl.org/dc/elements/1.1/"/>
    <ds:schemaRef ds:uri="http://schemas.microsoft.com/office/2006/metadata/properties"/>
    <ds:schemaRef ds:uri="44e49926-52f3-4098-8766-bbe9abc85108"/>
    <ds:schemaRef ds:uri="http://schemas.microsoft.com/office/2006/documentManagement/types"/>
    <ds:schemaRef ds:uri="http://purl.org/dc/terms/"/>
    <ds:schemaRef ds:uri="65f6f2fc-9f5c-40f4-a0e9-59868af8ca1d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deaad6fb-f8b9-4adf-843c-de495c9f02e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571</Words>
  <Application>Microsoft Office PowerPoint</Application>
  <PresentationFormat>Bredbild</PresentationFormat>
  <Paragraphs>51</Paragraphs>
  <Slides>17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Anpassad formgivning</vt:lpstr>
      <vt:lpstr>3 månaders uppföljning</vt:lpstr>
      <vt:lpstr>Vad gäller vid utskick?</vt:lpstr>
      <vt:lpstr>Vad patienten ser på 1177</vt:lpstr>
      <vt:lpstr>Enkäten besvaras på Svar@INCA</vt:lpstr>
      <vt:lpstr>Hantering av pappersenkäter</vt:lpstr>
      <vt:lpstr>PowerPoint-presentation</vt:lpstr>
      <vt:lpstr>Patienter aktuella för pappersutskick</vt:lpstr>
      <vt:lpstr>Pappersutskick</vt:lpstr>
      <vt:lpstr>Initialbrev</vt:lpstr>
      <vt:lpstr>PowerPoint-presentation</vt:lpstr>
      <vt:lpstr>Utskrift Initialbrev/påminnelse</vt:lpstr>
      <vt:lpstr>Pappersenkät för utskrift</vt:lpstr>
      <vt:lpstr>Utskickade pappersenkäter</vt:lpstr>
      <vt:lpstr>Inmatning av svar</vt:lpstr>
      <vt:lpstr>Besvarade enkäter</vt:lpstr>
      <vt:lpstr>Statuslinje</vt:lpstr>
      <vt:lpstr>Flik Enkätinställningar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Korpela</dc:creator>
  <cp:lastModifiedBy>Per Ivarsson</cp:lastModifiedBy>
  <cp:revision>3</cp:revision>
  <dcterms:created xsi:type="dcterms:W3CDTF">2026-04-23T10:55:49Z</dcterms:created>
  <dcterms:modified xsi:type="dcterms:W3CDTF">2026-04-29T05:40:03Z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0x01010036F999449BE542DAA8A32B6CA622072200E005A0DD79AAC94699F0D7158C669F4F</vt:lpwstr>
  </property>
  <property fmtid="{D5CDD505-2E9C-101B-9397-08002B2CF9AE}" pid="3" name="MediaServiceImageTags">
    <vt:lpwstr/>
  </property>
  <property fmtid="{D5CDD505-2E9C-101B-9397-08002B2CF9AE}" pid="4" name="EconomyUnit">
    <vt:lpwstr/>
  </property>
  <property fmtid="{D5CDD505-2E9C-101B-9397-08002B2CF9AE}" pid="5" name="DocumentCategory">
    <vt:lpwstr/>
  </property>
  <property fmtid="{D5CDD505-2E9C-101B-9397-08002B2CF9AE}" pid="6" name="HsaUnit">
    <vt:lpwstr/>
  </property>
</Properties>
</file>